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handoutMasterIdLst>
    <p:handoutMasterId r:id="rId9"/>
  </p:handoutMasterIdLst>
  <p:sldIdLst>
    <p:sldId id="269" r:id="rId5"/>
    <p:sldId id="273" r:id="rId6"/>
    <p:sldId id="278" r:id="rId7"/>
  </p:sldIdLst>
  <p:sldSz cx="7772400" cy="10058400"/>
  <p:notesSz cx="7019925" cy="9305925"/>
  <p:defaultTextStyle>
    <a:defPPr>
      <a:defRPr lang="en-US"/>
    </a:defPPr>
    <a:lvl1pPr algn="l" defTabSz="1017588" rtl="0" fontAlgn="base">
      <a:spcBef>
        <a:spcPct val="0"/>
      </a:spcBef>
      <a:spcAft>
        <a:spcPct val="0"/>
      </a:spcAft>
      <a:defRPr sz="2000" kern="1200">
        <a:solidFill>
          <a:schemeClr val="tx1"/>
        </a:solidFill>
        <a:latin typeface="Arial" pitchFamily="34" charset="0"/>
        <a:ea typeface="+mn-ea"/>
        <a:cs typeface="Arial" pitchFamily="34" charset="0"/>
      </a:defRPr>
    </a:lvl1pPr>
    <a:lvl2pPr marL="508000" indent="-50800" algn="l" defTabSz="1017588" rtl="0" fontAlgn="base">
      <a:spcBef>
        <a:spcPct val="0"/>
      </a:spcBef>
      <a:spcAft>
        <a:spcPct val="0"/>
      </a:spcAft>
      <a:defRPr sz="2000" kern="1200">
        <a:solidFill>
          <a:schemeClr val="tx1"/>
        </a:solidFill>
        <a:latin typeface="Arial" pitchFamily="34" charset="0"/>
        <a:ea typeface="+mn-ea"/>
        <a:cs typeface="Arial" pitchFamily="34" charset="0"/>
      </a:defRPr>
    </a:lvl2pPr>
    <a:lvl3pPr marL="1017588" indent="-103188" algn="l" defTabSz="1017588" rtl="0" fontAlgn="base">
      <a:spcBef>
        <a:spcPct val="0"/>
      </a:spcBef>
      <a:spcAft>
        <a:spcPct val="0"/>
      </a:spcAft>
      <a:defRPr sz="2000" kern="1200">
        <a:solidFill>
          <a:schemeClr val="tx1"/>
        </a:solidFill>
        <a:latin typeface="Arial" pitchFamily="34" charset="0"/>
        <a:ea typeface="+mn-ea"/>
        <a:cs typeface="Arial" pitchFamily="34" charset="0"/>
      </a:defRPr>
    </a:lvl3pPr>
    <a:lvl4pPr marL="1527175" indent="-155575" algn="l" defTabSz="1017588" rtl="0" fontAlgn="base">
      <a:spcBef>
        <a:spcPct val="0"/>
      </a:spcBef>
      <a:spcAft>
        <a:spcPct val="0"/>
      </a:spcAft>
      <a:defRPr sz="2000" kern="1200">
        <a:solidFill>
          <a:schemeClr val="tx1"/>
        </a:solidFill>
        <a:latin typeface="Arial" pitchFamily="34" charset="0"/>
        <a:ea typeface="+mn-ea"/>
        <a:cs typeface="Arial" pitchFamily="34" charset="0"/>
      </a:defRPr>
    </a:lvl4pPr>
    <a:lvl5pPr marL="2036763" indent="-207963" algn="l" defTabSz="1017588" rtl="0" fontAlgn="base">
      <a:spcBef>
        <a:spcPct val="0"/>
      </a:spcBef>
      <a:spcAft>
        <a:spcPct val="0"/>
      </a:spcAft>
      <a:defRPr sz="2000" kern="1200">
        <a:solidFill>
          <a:schemeClr val="tx1"/>
        </a:solidFill>
        <a:latin typeface="Arial" pitchFamily="34" charset="0"/>
        <a:ea typeface="+mn-ea"/>
        <a:cs typeface="Arial" pitchFamily="34" charset="0"/>
      </a:defRPr>
    </a:lvl5pPr>
    <a:lvl6pPr marL="2286000" algn="l" defTabSz="914400" rtl="0" eaLnBrk="1" latinLnBrk="0" hangingPunct="1">
      <a:defRPr sz="2000" kern="1200">
        <a:solidFill>
          <a:schemeClr val="tx1"/>
        </a:solidFill>
        <a:latin typeface="Arial" pitchFamily="34" charset="0"/>
        <a:ea typeface="+mn-ea"/>
        <a:cs typeface="Arial" pitchFamily="34" charset="0"/>
      </a:defRPr>
    </a:lvl6pPr>
    <a:lvl7pPr marL="2743200" algn="l" defTabSz="914400" rtl="0" eaLnBrk="1" latinLnBrk="0" hangingPunct="1">
      <a:defRPr sz="2000" kern="1200">
        <a:solidFill>
          <a:schemeClr val="tx1"/>
        </a:solidFill>
        <a:latin typeface="Arial" pitchFamily="34" charset="0"/>
        <a:ea typeface="+mn-ea"/>
        <a:cs typeface="Arial" pitchFamily="34" charset="0"/>
      </a:defRPr>
    </a:lvl7pPr>
    <a:lvl8pPr marL="3200400" algn="l" defTabSz="914400" rtl="0" eaLnBrk="1" latinLnBrk="0" hangingPunct="1">
      <a:defRPr sz="2000" kern="1200">
        <a:solidFill>
          <a:schemeClr val="tx1"/>
        </a:solidFill>
        <a:latin typeface="Arial" pitchFamily="34" charset="0"/>
        <a:ea typeface="+mn-ea"/>
        <a:cs typeface="Arial" pitchFamily="34" charset="0"/>
      </a:defRPr>
    </a:lvl8pPr>
    <a:lvl9pPr marL="3657600" algn="l" defTabSz="914400" rtl="0" eaLnBrk="1" latinLnBrk="0" hangingPunct="1">
      <a:defRPr sz="2000" kern="1200">
        <a:solidFill>
          <a:schemeClr val="tx1"/>
        </a:solidFill>
        <a:latin typeface="Arial" pitchFamily="34" charset="0"/>
        <a:ea typeface="+mn-ea"/>
        <a:cs typeface="Arial" pitchFamily="34" charset="0"/>
      </a:defRPr>
    </a:lvl9pPr>
  </p:defaultTextStyle>
  <p:extLst>
    <p:ext uri="{EFAFB233-063F-42B5-8137-9DF3F51BA10A}">
      <p15:sldGuideLst xmlns="" xmlns:p15="http://schemas.microsoft.com/office/powerpoint/2012/main">
        <p15:guide id="1" orient="horz" pos="3168">
          <p15:clr>
            <a:srgbClr val="A4A3A4"/>
          </p15:clr>
        </p15:guide>
        <p15:guide id="2" pos="2448">
          <p15:clr>
            <a:srgbClr val="A4A3A4"/>
          </p15:clr>
        </p15:guide>
      </p15:sldGuideLst>
    </p:ext>
    <p:ext uri="{2D200454-40CA-4A62-9FC3-DE9A4176ACB9}">
      <p15:notesGuideLst xmlns="" xmlns:p15="http://schemas.microsoft.com/office/powerpoint/2012/main">
        <p15:guide id="1" orient="horz" pos="2928">
          <p15:clr>
            <a:srgbClr val="A4A3A4"/>
          </p15:clr>
        </p15:guide>
        <p15:guide id="2" pos="2208">
          <p15:clr>
            <a:srgbClr val="A4A3A4"/>
          </p15:clr>
        </p15:guide>
        <p15:guide id="3" orient="horz" pos="2931">
          <p15:clr>
            <a:srgbClr val="A4A3A4"/>
          </p15:clr>
        </p15:guide>
        <p15:guide id="4" pos="221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1C24"/>
    <a:srgbClr val="0065B0"/>
    <a:srgbClr val="002C5F"/>
    <a:srgbClr val="7F7F7F"/>
    <a:srgbClr val="820053"/>
    <a:srgbClr val="AB8422"/>
    <a:srgbClr val="00446A"/>
    <a:srgbClr val="ABB622"/>
    <a:srgbClr val="D9E2DB"/>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47" autoAdjust="0"/>
    <p:restoredTop sz="94660"/>
  </p:normalViewPr>
  <p:slideViewPr>
    <p:cSldViewPr>
      <p:cViewPr>
        <p:scale>
          <a:sx n="100" d="100"/>
          <a:sy n="100" d="100"/>
        </p:scale>
        <p:origin x="-966" y="66"/>
      </p:cViewPr>
      <p:guideLst>
        <p:guide orient="horz" pos="3168"/>
        <p:guide pos="2448"/>
      </p:guideLst>
    </p:cSldViewPr>
  </p:slideViewPr>
  <p:notesTextViewPr>
    <p:cViewPr>
      <p:scale>
        <a:sx n="100" d="100"/>
        <a:sy n="100" d="100"/>
      </p:scale>
      <p:origin x="0" y="0"/>
    </p:cViewPr>
  </p:notesTextViewPr>
  <p:notesViewPr>
    <p:cSldViewPr>
      <p:cViewPr varScale="1">
        <p:scale>
          <a:sx n="66" d="100"/>
          <a:sy n="66" d="100"/>
        </p:scale>
        <p:origin x="-3270" y="-114"/>
      </p:cViewPr>
      <p:guideLst>
        <p:guide orient="horz" pos="2928"/>
        <p:guide orient="horz" pos="2931"/>
        <p:guide pos="2208"/>
        <p:guide pos="221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2603" cy="465615"/>
          </a:xfrm>
          <a:prstGeom prst="rect">
            <a:avLst/>
          </a:prstGeom>
        </p:spPr>
        <p:txBody>
          <a:bodyPr vert="horz" lIns="91541" tIns="45770" rIns="91541" bIns="45770" rtlCol="0"/>
          <a:lstStyle>
            <a:lvl1pPr algn="l">
              <a:defRPr sz="1200"/>
            </a:lvl1pPr>
          </a:lstStyle>
          <a:p>
            <a:endParaRPr lang="en-US"/>
          </a:p>
        </p:txBody>
      </p:sp>
      <p:sp>
        <p:nvSpPr>
          <p:cNvPr id="3" name="Date Placeholder 2"/>
          <p:cNvSpPr>
            <a:spLocks noGrp="1"/>
          </p:cNvSpPr>
          <p:nvPr>
            <p:ph type="dt" sz="quarter" idx="1"/>
          </p:nvPr>
        </p:nvSpPr>
        <p:spPr>
          <a:xfrm>
            <a:off x="3975733" y="0"/>
            <a:ext cx="3042603" cy="465615"/>
          </a:xfrm>
          <a:prstGeom prst="rect">
            <a:avLst/>
          </a:prstGeom>
        </p:spPr>
        <p:txBody>
          <a:bodyPr vert="horz" lIns="91541" tIns="45770" rIns="91541" bIns="45770" rtlCol="0"/>
          <a:lstStyle>
            <a:lvl1pPr algn="r">
              <a:defRPr sz="1200"/>
            </a:lvl1pPr>
          </a:lstStyle>
          <a:p>
            <a:fld id="{7C82363F-B772-45EA-8F91-274D45AE2606}" type="datetimeFigureOut">
              <a:rPr lang="en-US" smtClean="0"/>
              <a:pPr/>
              <a:t>10/7/2014</a:t>
            </a:fld>
            <a:endParaRPr lang="en-US"/>
          </a:p>
        </p:txBody>
      </p:sp>
      <p:sp>
        <p:nvSpPr>
          <p:cNvPr id="4" name="Footer Placeholder 3"/>
          <p:cNvSpPr>
            <a:spLocks noGrp="1"/>
          </p:cNvSpPr>
          <p:nvPr>
            <p:ph type="ftr" sz="quarter" idx="2"/>
          </p:nvPr>
        </p:nvSpPr>
        <p:spPr>
          <a:xfrm>
            <a:off x="1" y="8838722"/>
            <a:ext cx="3042603" cy="465615"/>
          </a:xfrm>
          <a:prstGeom prst="rect">
            <a:avLst/>
          </a:prstGeom>
        </p:spPr>
        <p:txBody>
          <a:bodyPr vert="horz" lIns="91541" tIns="45770" rIns="91541" bIns="45770" rtlCol="0" anchor="b"/>
          <a:lstStyle>
            <a:lvl1pPr algn="l">
              <a:defRPr sz="1200"/>
            </a:lvl1pPr>
          </a:lstStyle>
          <a:p>
            <a:endParaRPr lang="en-US"/>
          </a:p>
        </p:txBody>
      </p:sp>
      <p:sp>
        <p:nvSpPr>
          <p:cNvPr id="5" name="Slide Number Placeholder 4"/>
          <p:cNvSpPr>
            <a:spLocks noGrp="1"/>
          </p:cNvSpPr>
          <p:nvPr>
            <p:ph type="sldNum" sz="quarter" idx="3"/>
          </p:nvPr>
        </p:nvSpPr>
        <p:spPr>
          <a:xfrm>
            <a:off x="3975733" y="8838722"/>
            <a:ext cx="3042603" cy="465615"/>
          </a:xfrm>
          <a:prstGeom prst="rect">
            <a:avLst/>
          </a:prstGeom>
        </p:spPr>
        <p:txBody>
          <a:bodyPr vert="horz" lIns="91541" tIns="45770" rIns="91541" bIns="45770" rtlCol="0" anchor="b"/>
          <a:lstStyle>
            <a:lvl1pPr algn="r">
              <a:defRPr sz="1200"/>
            </a:lvl1pPr>
          </a:lstStyle>
          <a:p>
            <a:fld id="{828B434C-6F54-4FD5-96B1-4199BE63DBDF}" type="slidenum">
              <a:rPr lang="en-US" smtClean="0"/>
              <a:pPr/>
              <a:t>‹#›</a:t>
            </a:fld>
            <a:endParaRPr lang="en-US"/>
          </a:p>
        </p:txBody>
      </p:sp>
    </p:spTree>
    <p:extLst>
      <p:ext uri="{BB962C8B-B14F-4D97-AF65-F5344CB8AC3E}">
        <p14:creationId xmlns="" xmlns:p14="http://schemas.microsoft.com/office/powerpoint/2010/main" val="3792044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2603" cy="465615"/>
          </a:xfrm>
          <a:prstGeom prst="rect">
            <a:avLst/>
          </a:prstGeom>
        </p:spPr>
        <p:txBody>
          <a:bodyPr vert="horz" lIns="91541" tIns="45770" rIns="91541" bIns="45770" rtlCol="0"/>
          <a:lstStyle>
            <a:lvl1pPr algn="l">
              <a:defRPr sz="1200"/>
            </a:lvl1pPr>
          </a:lstStyle>
          <a:p>
            <a:endParaRPr lang="en-US"/>
          </a:p>
        </p:txBody>
      </p:sp>
      <p:sp>
        <p:nvSpPr>
          <p:cNvPr id="3" name="Date Placeholder 2"/>
          <p:cNvSpPr>
            <a:spLocks noGrp="1"/>
          </p:cNvSpPr>
          <p:nvPr>
            <p:ph type="dt" idx="1"/>
          </p:nvPr>
        </p:nvSpPr>
        <p:spPr>
          <a:xfrm>
            <a:off x="3975733" y="0"/>
            <a:ext cx="3042603" cy="465615"/>
          </a:xfrm>
          <a:prstGeom prst="rect">
            <a:avLst/>
          </a:prstGeom>
        </p:spPr>
        <p:txBody>
          <a:bodyPr vert="horz" lIns="91541" tIns="45770" rIns="91541" bIns="45770" rtlCol="0"/>
          <a:lstStyle>
            <a:lvl1pPr algn="r">
              <a:defRPr sz="1200"/>
            </a:lvl1pPr>
          </a:lstStyle>
          <a:p>
            <a:fld id="{83A9B92F-3875-4113-A26F-A608BAF208AE}" type="datetimeFigureOut">
              <a:rPr lang="en-US" smtClean="0"/>
              <a:pPr/>
              <a:t>10/7/2014</a:t>
            </a:fld>
            <a:endParaRPr lang="en-US"/>
          </a:p>
        </p:txBody>
      </p:sp>
      <p:sp>
        <p:nvSpPr>
          <p:cNvPr id="4" name="Slide Image Placeholder 3"/>
          <p:cNvSpPr>
            <a:spLocks noGrp="1" noRot="1" noChangeAspect="1"/>
          </p:cNvSpPr>
          <p:nvPr>
            <p:ph type="sldImg" idx="2"/>
          </p:nvPr>
        </p:nvSpPr>
        <p:spPr>
          <a:xfrm>
            <a:off x="2162175" y="696913"/>
            <a:ext cx="2695575" cy="3490912"/>
          </a:xfrm>
          <a:prstGeom prst="rect">
            <a:avLst/>
          </a:prstGeom>
          <a:noFill/>
          <a:ln w="12700">
            <a:solidFill>
              <a:prstClr val="black"/>
            </a:solidFill>
          </a:ln>
        </p:spPr>
        <p:txBody>
          <a:bodyPr vert="horz" lIns="91541" tIns="45770" rIns="91541" bIns="45770" rtlCol="0" anchor="ctr"/>
          <a:lstStyle/>
          <a:p>
            <a:endParaRPr lang="en-US"/>
          </a:p>
        </p:txBody>
      </p:sp>
      <p:sp>
        <p:nvSpPr>
          <p:cNvPr id="5" name="Notes Placeholder 4"/>
          <p:cNvSpPr>
            <a:spLocks noGrp="1"/>
          </p:cNvSpPr>
          <p:nvPr>
            <p:ph type="body" sz="quarter" idx="3"/>
          </p:nvPr>
        </p:nvSpPr>
        <p:spPr>
          <a:xfrm>
            <a:off x="702629" y="4420950"/>
            <a:ext cx="5614668" cy="4187349"/>
          </a:xfrm>
          <a:prstGeom prst="rect">
            <a:avLst/>
          </a:prstGeom>
        </p:spPr>
        <p:txBody>
          <a:bodyPr vert="horz" lIns="91541" tIns="45770" rIns="91541" bIns="4577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38722"/>
            <a:ext cx="3042603" cy="465615"/>
          </a:xfrm>
          <a:prstGeom prst="rect">
            <a:avLst/>
          </a:prstGeom>
        </p:spPr>
        <p:txBody>
          <a:bodyPr vert="horz" lIns="91541" tIns="45770" rIns="91541" bIns="45770" rtlCol="0" anchor="b"/>
          <a:lstStyle>
            <a:lvl1pPr algn="l">
              <a:defRPr sz="1200"/>
            </a:lvl1pPr>
          </a:lstStyle>
          <a:p>
            <a:endParaRPr lang="en-US"/>
          </a:p>
        </p:txBody>
      </p:sp>
      <p:sp>
        <p:nvSpPr>
          <p:cNvPr id="7" name="Slide Number Placeholder 6"/>
          <p:cNvSpPr>
            <a:spLocks noGrp="1"/>
          </p:cNvSpPr>
          <p:nvPr>
            <p:ph type="sldNum" sz="quarter" idx="5"/>
          </p:nvPr>
        </p:nvSpPr>
        <p:spPr>
          <a:xfrm>
            <a:off x="3975733" y="8838722"/>
            <a:ext cx="3042603" cy="465615"/>
          </a:xfrm>
          <a:prstGeom prst="rect">
            <a:avLst/>
          </a:prstGeom>
        </p:spPr>
        <p:txBody>
          <a:bodyPr vert="horz" lIns="91541" tIns="45770" rIns="91541" bIns="45770" rtlCol="0" anchor="b"/>
          <a:lstStyle>
            <a:lvl1pPr algn="r">
              <a:defRPr sz="1200"/>
            </a:lvl1pPr>
          </a:lstStyle>
          <a:p>
            <a:fld id="{E1985CA4-94B2-454B-B29B-89B040A792A0}" type="slidenum">
              <a:rPr lang="en-US" smtClean="0"/>
              <a:pPr/>
              <a:t>‹#›</a:t>
            </a:fld>
            <a:endParaRPr lang="en-US"/>
          </a:p>
        </p:txBody>
      </p:sp>
    </p:spTree>
    <p:extLst>
      <p:ext uri="{BB962C8B-B14F-4D97-AF65-F5344CB8AC3E}">
        <p14:creationId xmlns="" xmlns:p14="http://schemas.microsoft.com/office/powerpoint/2010/main" val="3632842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1985CA4-94B2-454B-B29B-89B040A792A0}" type="slidenum">
              <a:rPr lang="en-US" smtClean="0"/>
              <a:pPr/>
              <a:t>1</a:t>
            </a:fld>
            <a:endParaRPr lang="en-US"/>
          </a:p>
        </p:txBody>
      </p:sp>
    </p:spTree>
    <p:extLst>
      <p:ext uri="{BB962C8B-B14F-4D97-AF65-F5344CB8AC3E}">
        <p14:creationId xmlns="" xmlns:p14="http://schemas.microsoft.com/office/powerpoint/2010/main" val="164832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1985CA4-94B2-454B-B29B-89B040A792A0}" type="slidenum">
              <a:rPr lang="en-US" smtClean="0"/>
              <a:pPr/>
              <a:t>2</a:t>
            </a:fld>
            <a:endParaRPr lang="en-US"/>
          </a:p>
        </p:txBody>
      </p:sp>
    </p:spTree>
    <p:extLst>
      <p:ext uri="{BB962C8B-B14F-4D97-AF65-F5344CB8AC3E}">
        <p14:creationId xmlns="" xmlns:p14="http://schemas.microsoft.com/office/powerpoint/2010/main" val="164832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1985CA4-94B2-454B-B29B-89B040A792A0}" type="slidenum">
              <a:rPr lang="en-US" smtClean="0"/>
              <a:pPr/>
              <a:t>3</a:t>
            </a:fld>
            <a:endParaRPr lang="en-US"/>
          </a:p>
        </p:txBody>
      </p:sp>
    </p:spTree>
    <p:extLst>
      <p:ext uri="{BB962C8B-B14F-4D97-AF65-F5344CB8AC3E}">
        <p14:creationId xmlns:p14="http://schemas.microsoft.com/office/powerpoint/2010/main" xmlns="" val="35290111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7.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9.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11.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png"/><Relationship Id="rId1" Type="http://schemas.openxmlformats.org/officeDocument/2006/relationships/slideMaster" Target="../slideMasters/slideMaster1.xml"/><Relationship Id="rId4" Type="http://schemas.openxmlformats.org/officeDocument/2006/relationships/image" Target="../media/image1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Master" Target="../slideMasters/slideMaster1.xml"/><Relationship Id="rId4" Type="http://schemas.openxmlformats.org/officeDocument/2006/relationships/image" Target="../media/image15.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6.png"/><Relationship Id="rId1" Type="http://schemas.openxmlformats.org/officeDocument/2006/relationships/slideMaster" Target="../slideMasters/slideMaster1.xml"/><Relationship Id="rId4" Type="http://schemas.openxmlformats.org/officeDocument/2006/relationships/image" Target="../media/image17.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ccident">
    <p:spTree>
      <p:nvGrpSpPr>
        <p:cNvPr id="1" name=""/>
        <p:cNvGrpSpPr/>
        <p:nvPr/>
      </p:nvGrpSpPr>
      <p:grpSpPr>
        <a:xfrm>
          <a:off x="0" y="0"/>
          <a:ext cx="0" cy="0"/>
          <a:chOff x="0" y="0"/>
          <a:chExt cx="0" cy="0"/>
        </a:xfrm>
      </p:grpSpPr>
      <p:pic>
        <p:nvPicPr>
          <p:cNvPr id="5" name="Picture 6" descr="Accident.png"/>
          <p:cNvPicPr>
            <a:picLocks noChangeAspect="1"/>
          </p:cNvPicPr>
          <p:nvPr userDrawn="1"/>
        </p:nvPicPr>
        <p:blipFill>
          <a:blip r:embed="rId2" cstate="print"/>
          <a:srcRect/>
          <a:stretch>
            <a:fillRect/>
          </a:stretch>
        </p:blipFill>
        <p:spPr bwMode="auto">
          <a:xfrm>
            <a:off x="4700588" y="228600"/>
            <a:ext cx="2919412" cy="1003300"/>
          </a:xfrm>
          <a:prstGeom prst="rect">
            <a:avLst/>
          </a:prstGeom>
          <a:noFill/>
          <a:ln w="9525">
            <a:noFill/>
            <a:miter lim="800000"/>
            <a:headEnd/>
            <a:tailEnd/>
          </a:ln>
        </p:spPr>
      </p:pic>
      <p:pic>
        <p:nvPicPr>
          <p:cNvPr id="6" name="Picture 7" descr="Graphic_Band.png"/>
          <p:cNvPicPr>
            <a:picLocks noChangeAspect="1"/>
          </p:cNvPicPr>
          <p:nvPr userDrawn="1"/>
        </p:nvPicPr>
        <p:blipFill>
          <a:blip r:embed="rId3" cstate="print"/>
          <a:srcRect b="8665"/>
          <a:stretch>
            <a:fillRect/>
          </a:stretch>
        </p:blipFill>
        <p:spPr bwMode="auto">
          <a:xfrm>
            <a:off x="203200" y="2033588"/>
            <a:ext cx="406400" cy="6424612"/>
          </a:xfrm>
          <a:prstGeom prst="rect">
            <a:avLst/>
          </a:prstGeom>
          <a:noFill/>
          <a:ln w="9525">
            <a:noFill/>
            <a:miter lim="800000"/>
            <a:headEnd/>
            <a:tailEnd/>
          </a:ln>
        </p:spPr>
      </p:pic>
      <p:sp>
        <p:nvSpPr>
          <p:cNvPr id="9" name="TextBox 8"/>
          <p:cNvSpPr txBox="1"/>
          <p:nvPr userDrawn="1"/>
        </p:nvSpPr>
        <p:spPr>
          <a:xfrm>
            <a:off x="685800" y="9372600"/>
            <a:ext cx="6477000" cy="446088"/>
          </a:xfrm>
          <a:prstGeom prst="rect">
            <a:avLst/>
          </a:prstGeom>
          <a:noFill/>
        </p:spPr>
        <p:txBody>
          <a:bodyPr>
            <a:spAutoFit/>
          </a:bodyPr>
          <a:lstStyle/>
          <a:p>
            <a:pPr defTabSz="1018824" fontAlgn="auto">
              <a:spcBef>
                <a:spcPts val="0"/>
              </a:spcBef>
              <a:spcAft>
                <a:spcPts val="0"/>
              </a:spcAft>
              <a:defRPr/>
            </a:pPr>
            <a:r>
              <a:rPr lang="en-US" sz="600" dirty="0">
                <a:solidFill>
                  <a:srgbClr val="969696"/>
                </a:solidFill>
                <a:latin typeface="Tahoma" pitchFamily="34" charset="0"/>
                <a:ea typeface="Tahoma" pitchFamily="34" charset="0"/>
                <a:cs typeface="Tahoma" pitchFamily="34" charset="0"/>
              </a:rPr>
              <a:t>The Guardian Life Insurance Company of America, 7 Hanover Square, New York, NY 10004 </a:t>
            </a:r>
            <a:br>
              <a:rPr lang="en-US" sz="600" dirty="0">
                <a:solidFill>
                  <a:srgbClr val="969696"/>
                </a:solidFill>
                <a:latin typeface="Tahoma" pitchFamily="34" charset="0"/>
                <a:ea typeface="Tahoma" pitchFamily="34" charset="0"/>
                <a:cs typeface="Tahoma" pitchFamily="34" charset="0"/>
              </a:rPr>
            </a:br>
            <a:r>
              <a:rPr lang="en-US" sz="600" dirty="0">
                <a:solidFill>
                  <a:srgbClr val="969696"/>
                </a:solidFill>
                <a:latin typeface="Tahoma" pitchFamily="34" charset="0"/>
                <a:ea typeface="Tahoma" pitchFamily="34" charset="0"/>
                <a:cs typeface="Tahoma" pitchFamily="34" charset="0"/>
              </a:rPr>
              <a:t>GUARDIAN® and the GUARDIAN G® logo are registered service marks of The Guardian Life Insurance Company of America and are used with express permission. For agent/broker use only. Not for use with the general public. </a:t>
            </a:r>
          </a:p>
          <a:p>
            <a:pPr defTabSz="1018824" fontAlgn="auto">
              <a:spcBef>
                <a:spcPts val="0"/>
              </a:spcBef>
              <a:spcAft>
                <a:spcPts val="0"/>
              </a:spcAft>
              <a:defRPr/>
            </a:pPr>
            <a:endParaRPr lang="en-US" sz="500" dirty="0">
              <a:solidFill>
                <a:srgbClr val="5F5F5F"/>
              </a:solidFill>
              <a:latin typeface="Arial" charset="0"/>
            </a:endParaRPr>
          </a:p>
        </p:txBody>
      </p:sp>
      <p:pic>
        <p:nvPicPr>
          <p:cNvPr id="10" name="Picture 9" descr="NEW_Guardian_Accident_Thread.jpg"/>
          <p:cNvPicPr>
            <a:picLocks noChangeAspect="1"/>
          </p:cNvPicPr>
          <p:nvPr userDrawn="1"/>
        </p:nvPicPr>
        <p:blipFill>
          <a:blip r:embed="rId4" cstate="print"/>
          <a:srcRect/>
          <a:stretch>
            <a:fillRect/>
          </a:stretch>
        </p:blipFill>
        <p:spPr bwMode="auto">
          <a:xfrm>
            <a:off x="762000" y="8716963"/>
            <a:ext cx="6248400" cy="693737"/>
          </a:xfrm>
          <a:prstGeom prst="rect">
            <a:avLst/>
          </a:prstGeom>
          <a:noFill/>
          <a:ln w="9525">
            <a:noFill/>
            <a:miter lim="800000"/>
            <a:headEnd/>
            <a:tailEnd/>
          </a:ln>
        </p:spPr>
      </p:pic>
      <p:sp>
        <p:nvSpPr>
          <p:cNvPr id="7" name="Title 1"/>
          <p:cNvSpPr>
            <a:spLocks noGrp="1"/>
          </p:cNvSpPr>
          <p:nvPr>
            <p:ph type="title"/>
          </p:nvPr>
        </p:nvSpPr>
        <p:spPr>
          <a:xfrm>
            <a:off x="609600" y="1941861"/>
            <a:ext cx="4724400" cy="1524000"/>
          </a:xfrm>
        </p:spPr>
        <p:txBody>
          <a:bodyPr anchor="t">
            <a:normAutofit/>
          </a:bodyPr>
          <a:lstStyle>
            <a:lvl1pPr algn="l">
              <a:defRPr sz="2600" b="0">
                <a:solidFill>
                  <a:srgbClr val="00446A"/>
                </a:solidFill>
                <a:latin typeface="Arial" pitchFamily="34" charset="0"/>
                <a:cs typeface="Arial" pitchFamily="34" charset="0"/>
              </a:defRPr>
            </a:lvl1pPr>
          </a:lstStyle>
          <a:p>
            <a:r>
              <a:rPr lang="en-US" dirty="0" smtClean="0"/>
              <a:t>Click to edit Master title style</a:t>
            </a:r>
            <a:endParaRPr lang="en-US" dirty="0"/>
          </a:p>
        </p:txBody>
      </p:sp>
      <p:sp>
        <p:nvSpPr>
          <p:cNvPr id="8" name="Content Placeholder 2"/>
          <p:cNvSpPr>
            <a:spLocks noGrp="1"/>
          </p:cNvSpPr>
          <p:nvPr>
            <p:ph idx="1"/>
          </p:nvPr>
        </p:nvSpPr>
        <p:spPr>
          <a:xfrm>
            <a:off x="609600" y="3505200"/>
            <a:ext cx="4724400" cy="3533775"/>
          </a:xfrm>
        </p:spPr>
        <p:txBody>
          <a:bodyPr/>
          <a:lstStyle>
            <a:lvl1pPr marL="0" indent="0">
              <a:spcBef>
                <a:spcPts val="0"/>
              </a:spcBef>
              <a:buNone/>
              <a:defRPr sz="1000">
                <a:solidFill>
                  <a:schemeClr val="tx1">
                    <a:lumMod val="75000"/>
                    <a:lumOff val="25000"/>
                  </a:schemeClr>
                </a:solidFill>
                <a:latin typeface="Arial" pitchFamily="34" charset="0"/>
                <a:cs typeface="Arial" pitchFamily="34" charset="0"/>
              </a:defRPr>
            </a:lvl1pPr>
            <a:lvl2pPr marL="0" indent="0">
              <a:spcBef>
                <a:spcPts val="0"/>
              </a:spcBef>
              <a:buNone/>
              <a:defRPr sz="1200" b="1">
                <a:solidFill>
                  <a:schemeClr val="tx2"/>
                </a:solidFill>
                <a:latin typeface="Arial" pitchFamily="34" charset="0"/>
                <a:cs typeface="Arial" pitchFamily="34" charset="0"/>
              </a:defRPr>
            </a:lvl2pPr>
            <a:lvl3pPr>
              <a:buNone/>
              <a:defRPr/>
            </a:lvl3pPr>
            <a:lvl4pPr>
              <a:buNone/>
              <a:defRPr/>
            </a:lvl4pPr>
            <a:lvl5pPr>
              <a:buNone/>
              <a:defRPr/>
            </a:lvl5pPr>
          </a:lstStyle>
          <a:p>
            <a:pPr lvl="0"/>
            <a:r>
              <a:rPr lang="en-US" dirty="0" smtClean="0"/>
              <a:t>Click to edit Master text styles</a:t>
            </a:r>
          </a:p>
          <a:p>
            <a:pPr lvl="0"/>
            <a:endParaRPr lang="en-US" dirty="0" smtClean="0"/>
          </a:p>
          <a:p>
            <a:pPr lvl="1"/>
            <a:r>
              <a:rPr lang="en-US" dirty="0" smtClean="0"/>
              <a:t>Second level</a:t>
            </a:r>
          </a:p>
        </p:txBody>
      </p:sp>
      <p:sp>
        <p:nvSpPr>
          <p:cNvPr id="16" name="Text Placeholder 15"/>
          <p:cNvSpPr>
            <a:spLocks noGrp="1"/>
          </p:cNvSpPr>
          <p:nvPr>
            <p:ph type="body" sz="quarter" idx="11"/>
          </p:nvPr>
        </p:nvSpPr>
        <p:spPr>
          <a:xfrm>
            <a:off x="609600" y="390525"/>
            <a:ext cx="1828800" cy="533400"/>
          </a:xfrm>
        </p:spPr>
        <p:txBody>
          <a:bodyPr anchor="ctr"/>
          <a:lstStyle>
            <a:lvl1pPr marL="0" indent="0">
              <a:buNone/>
              <a:defRPr sz="1100">
                <a:solidFill>
                  <a:schemeClr val="tx2"/>
                </a:solidFill>
              </a:defRPr>
            </a:lvl1pPr>
          </a:lstStyle>
          <a:p>
            <a:pPr lvl="0"/>
            <a:r>
              <a:rPr lang="en-US" smtClean="0"/>
              <a:t>Click to edit Master text styles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nts and Color">
    <p:spTree>
      <p:nvGrpSpPr>
        <p:cNvPr id="1" name=""/>
        <p:cNvGrpSpPr/>
        <p:nvPr/>
      </p:nvGrpSpPr>
      <p:grpSpPr>
        <a:xfrm>
          <a:off x="0" y="0"/>
          <a:ext cx="0" cy="0"/>
          <a:chOff x="0" y="0"/>
          <a:chExt cx="0" cy="0"/>
        </a:xfrm>
      </p:grpSpPr>
      <p:pic>
        <p:nvPicPr>
          <p:cNvPr id="5" name="Picture 6" descr="Graphic_Band.png"/>
          <p:cNvPicPr>
            <a:picLocks noChangeAspect="1"/>
          </p:cNvPicPr>
          <p:nvPr userDrawn="1"/>
        </p:nvPicPr>
        <p:blipFill>
          <a:blip r:embed="rId2" cstate="print"/>
          <a:srcRect b="8665"/>
          <a:stretch>
            <a:fillRect/>
          </a:stretch>
        </p:blipFill>
        <p:spPr bwMode="auto">
          <a:xfrm>
            <a:off x="203200" y="2033588"/>
            <a:ext cx="406400" cy="6424612"/>
          </a:xfrm>
          <a:prstGeom prst="rect">
            <a:avLst/>
          </a:prstGeom>
          <a:noFill/>
          <a:ln w="9525">
            <a:noFill/>
            <a:miter lim="800000"/>
            <a:headEnd/>
            <a:tailEnd/>
          </a:ln>
        </p:spPr>
      </p:pic>
      <p:pic>
        <p:nvPicPr>
          <p:cNvPr id="6" name="Picture 9" descr="GuardianThread_300ALT.png"/>
          <p:cNvPicPr>
            <a:picLocks noChangeAspect="1"/>
          </p:cNvPicPr>
          <p:nvPr userDrawn="1"/>
        </p:nvPicPr>
        <p:blipFill>
          <a:blip r:embed="rId3" cstate="print"/>
          <a:srcRect/>
          <a:stretch>
            <a:fillRect/>
          </a:stretch>
        </p:blipFill>
        <p:spPr bwMode="auto">
          <a:xfrm>
            <a:off x="742950" y="8677275"/>
            <a:ext cx="6286500" cy="785813"/>
          </a:xfrm>
          <a:prstGeom prst="rect">
            <a:avLst/>
          </a:prstGeom>
          <a:noFill/>
          <a:ln w="9525">
            <a:noFill/>
            <a:miter lim="800000"/>
            <a:headEnd/>
            <a:tailEnd/>
          </a:ln>
        </p:spPr>
      </p:pic>
      <p:sp>
        <p:nvSpPr>
          <p:cNvPr id="9" name="TextBox 8"/>
          <p:cNvSpPr txBox="1"/>
          <p:nvPr userDrawn="1"/>
        </p:nvSpPr>
        <p:spPr>
          <a:xfrm>
            <a:off x="685800" y="9372600"/>
            <a:ext cx="6477000" cy="446088"/>
          </a:xfrm>
          <a:prstGeom prst="rect">
            <a:avLst/>
          </a:prstGeom>
          <a:noFill/>
        </p:spPr>
        <p:txBody>
          <a:bodyPr>
            <a:spAutoFit/>
          </a:bodyPr>
          <a:lstStyle/>
          <a:p>
            <a:pPr defTabSz="1018824" fontAlgn="auto">
              <a:spcBef>
                <a:spcPts val="0"/>
              </a:spcBef>
              <a:spcAft>
                <a:spcPts val="0"/>
              </a:spcAft>
              <a:defRPr/>
            </a:pPr>
            <a:r>
              <a:rPr lang="en-US" sz="600" dirty="0">
                <a:solidFill>
                  <a:srgbClr val="969696"/>
                </a:solidFill>
                <a:latin typeface="Tahoma" pitchFamily="34" charset="0"/>
                <a:ea typeface="Tahoma" pitchFamily="34" charset="0"/>
                <a:cs typeface="Tahoma" pitchFamily="34" charset="0"/>
              </a:rPr>
              <a:t>The Guardian Life Insurance Company of America, 7 Hanover Square, New York, NY 10004 </a:t>
            </a:r>
            <a:br>
              <a:rPr lang="en-US" sz="600" dirty="0">
                <a:solidFill>
                  <a:srgbClr val="969696"/>
                </a:solidFill>
                <a:latin typeface="Tahoma" pitchFamily="34" charset="0"/>
                <a:ea typeface="Tahoma" pitchFamily="34" charset="0"/>
                <a:cs typeface="Tahoma" pitchFamily="34" charset="0"/>
              </a:rPr>
            </a:br>
            <a:r>
              <a:rPr lang="en-US" sz="600" dirty="0">
                <a:solidFill>
                  <a:srgbClr val="969696"/>
                </a:solidFill>
                <a:latin typeface="Tahoma" pitchFamily="34" charset="0"/>
                <a:ea typeface="Tahoma" pitchFamily="34" charset="0"/>
                <a:cs typeface="Tahoma" pitchFamily="34" charset="0"/>
              </a:rPr>
              <a:t>GUARDIAN® and the GUARDIAN G® logo are registered service marks of The Guardian Life Insurance Company of America and are used with express permission. For agent/broker use only. Not for use with the general public. </a:t>
            </a:r>
          </a:p>
          <a:p>
            <a:pPr defTabSz="1018824" fontAlgn="auto">
              <a:spcBef>
                <a:spcPts val="0"/>
              </a:spcBef>
              <a:spcAft>
                <a:spcPts val="0"/>
              </a:spcAft>
              <a:defRPr/>
            </a:pPr>
            <a:endParaRPr lang="en-US" sz="500" dirty="0">
              <a:solidFill>
                <a:srgbClr val="5F5F5F"/>
              </a:solidFill>
              <a:latin typeface="Arial" charset="0"/>
            </a:endParaRPr>
          </a:p>
        </p:txBody>
      </p:sp>
      <p:sp>
        <p:nvSpPr>
          <p:cNvPr id="7" name="Title 1"/>
          <p:cNvSpPr>
            <a:spLocks noGrp="1"/>
          </p:cNvSpPr>
          <p:nvPr>
            <p:ph type="title"/>
          </p:nvPr>
        </p:nvSpPr>
        <p:spPr>
          <a:xfrm>
            <a:off x="609600" y="1941861"/>
            <a:ext cx="4724400" cy="1524000"/>
          </a:xfrm>
        </p:spPr>
        <p:txBody>
          <a:bodyPr anchor="t">
            <a:normAutofit/>
          </a:bodyPr>
          <a:lstStyle>
            <a:lvl1pPr algn="l">
              <a:defRPr sz="2600" b="0">
                <a:solidFill>
                  <a:srgbClr val="00446A"/>
                </a:solidFill>
                <a:latin typeface="Arial" pitchFamily="34" charset="0"/>
                <a:cs typeface="Arial" pitchFamily="34" charset="0"/>
              </a:defRPr>
            </a:lvl1pPr>
          </a:lstStyle>
          <a:p>
            <a:r>
              <a:rPr lang="en-US" dirty="0" smtClean="0"/>
              <a:t>Click to edit Master title style</a:t>
            </a:r>
            <a:endParaRPr lang="en-US" dirty="0"/>
          </a:p>
        </p:txBody>
      </p:sp>
      <p:sp>
        <p:nvSpPr>
          <p:cNvPr id="8" name="Content Placeholder 2"/>
          <p:cNvSpPr>
            <a:spLocks noGrp="1"/>
          </p:cNvSpPr>
          <p:nvPr>
            <p:ph idx="1"/>
          </p:nvPr>
        </p:nvSpPr>
        <p:spPr>
          <a:xfrm>
            <a:off x="609600" y="3505200"/>
            <a:ext cx="4724400" cy="3533775"/>
          </a:xfrm>
        </p:spPr>
        <p:txBody>
          <a:bodyPr/>
          <a:lstStyle>
            <a:lvl1pPr marL="0" indent="0">
              <a:spcBef>
                <a:spcPts val="0"/>
              </a:spcBef>
              <a:buNone/>
              <a:defRPr sz="1000">
                <a:solidFill>
                  <a:schemeClr val="tx1"/>
                </a:solidFill>
                <a:latin typeface="Arial" pitchFamily="34" charset="0"/>
                <a:cs typeface="Arial" pitchFamily="34" charset="0"/>
              </a:defRPr>
            </a:lvl1pPr>
            <a:lvl2pPr marL="0" indent="0">
              <a:spcBef>
                <a:spcPts val="0"/>
              </a:spcBef>
              <a:buNone/>
              <a:defRPr sz="1200" b="1">
                <a:solidFill>
                  <a:schemeClr val="tx2"/>
                </a:solidFill>
                <a:latin typeface="Arial" pitchFamily="34" charset="0"/>
                <a:cs typeface="Arial" pitchFamily="34" charset="0"/>
              </a:defRPr>
            </a:lvl2pPr>
            <a:lvl3pPr>
              <a:buNone/>
              <a:defRPr/>
            </a:lvl3pPr>
            <a:lvl4pPr>
              <a:buNone/>
              <a:defRPr/>
            </a:lvl4pPr>
            <a:lvl5pPr>
              <a:buNone/>
              <a:defRPr/>
            </a:lvl5pPr>
          </a:lstStyle>
          <a:p>
            <a:pPr lvl="0"/>
            <a:r>
              <a:rPr lang="en-US" dirty="0" smtClean="0"/>
              <a:t>Click to edit Master text styles</a:t>
            </a:r>
          </a:p>
          <a:p>
            <a:pPr lvl="0"/>
            <a:endParaRPr lang="en-US" dirty="0" smtClean="0"/>
          </a:p>
          <a:p>
            <a:pPr lvl="1"/>
            <a:r>
              <a:rPr lang="en-US" dirty="0" smtClean="0"/>
              <a:t>Second level</a:t>
            </a:r>
          </a:p>
        </p:txBody>
      </p:sp>
      <p:sp>
        <p:nvSpPr>
          <p:cNvPr id="10" name="Text Placeholder 15"/>
          <p:cNvSpPr>
            <a:spLocks noGrp="1"/>
          </p:cNvSpPr>
          <p:nvPr>
            <p:ph type="body" sz="quarter" idx="11"/>
          </p:nvPr>
        </p:nvSpPr>
        <p:spPr>
          <a:xfrm>
            <a:off x="609600" y="390525"/>
            <a:ext cx="1828800" cy="533400"/>
          </a:xfrm>
        </p:spPr>
        <p:txBody>
          <a:bodyPr anchor="ctr"/>
          <a:lstStyle>
            <a:lvl1pPr marL="0" indent="0">
              <a:buNone/>
              <a:defRPr sz="1100">
                <a:solidFill>
                  <a:schemeClr val="tx2"/>
                </a:solidFill>
              </a:defRPr>
            </a:lvl1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harts">
    <p:spTree>
      <p:nvGrpSpPr>
        <p:cNvPr id="1" name=""/>
        <p:cNvGrpSpPr/>
        <p:nvPr/>
      </p:nvGrpSpPr>
      <p:grpSpPr>
        <a:xfrm>
          <a:off x="0" y="0"/>
          <a:ext cx="0" cy="0"/>
          <a:chOff x="0" y="0"/>
          <a:chExt cx="0" cy="0"/>
        </a:xfrm>
      </p:grpSpPr>
      <p:pic>
        <p:nvPicPr>
          <p:cNvPr id="4" name="Picture 7" descr="Graphic_Band.png"/>
          <p:cNvPicPr>
            <a:picLocks noChangeAspect="1"/>
          </p:cNvPicPr>
          <p:nvPr userDrawn="1"/>
        </p:nvPicPr>
        <p:blipFill>
          <a:blip r:embed="rId2" cstate="print"/>
          <a:srcRect b="8665"/>
          <a:stretch>
            <a:fillRect/>
          </a:stretch>
        </p:blipFill>
        <p:spPr bwMode="auto">
          <a:xfrm>
            <a:off x="203200" y="2033588"/>
            <a:ext cx="406400" cy="6424612"/>
          </a:xfrm>
          <a:prstGeom prst="rect">
            <a:avLst/>
          </a:prstGeom>
          <a:noFill/>
          <a:ln w="9525">
            <a:noFill/>
            <a:miter lim="800000"/>
            <a:headEnd/>
            <a:tailEnd/>
          </a:ln>
        </p:spPr>
      </p:pic>
      <p:pic>
        <p:nvPicPr>
          <p:cNvPr id="5" name="Picture 9" descr="GuardianThread_300ALT.png"/>
          <p:cNvPicPr>
            <a:picLocks noChangeAspect="1"/>
          </p:cNvPicPr>
          <p:nvPr userDrawn="1"/>
        </p:nvPicPr>
        <p:blipFill>
          <a:blip r:embed="rId3" cstate="print"/>
          <a:srcRect/>
          <a:stretch>
            <a:fillRect/>
          </a:stretch>
        </p:blipFill>
        <p:spPr bwMode="auto">
          <a:xfrm>
            <a:off x="742950" y="8677275"/>
            <a:ext cx="6286500" cy="785813"/>
          </a:xfrm>
          <a:prstGeom prst="rect">
            <a:avLst/>
          </a:prstGeom>
          <a:noFill/>
          <a:ln w="9525">
            <a:noFill/>
            <a:miter lim="800000"/>
            <a:headEnd/>
            <a:tailEnd/>
          </a:ln>
        </p:spPr>
      </p:pic>
      <p:sp>
        <p:nvSpPr>
          <p:cNvPr id="6" name="TextBox 5"/>
          <p:cNvSpPr txBox="1"/>
          <p:nvPr userDrawn="1"/>
        </p:nvSpPr>
        <p:spPr>
          <a:xfrm>
            <a:off x="685800" y="9372600"/>
            <a:ext cx="6477000" cy="446088"/>
          </a:xfrm>
          <a:prstGeom prst="rect">
            <a:avLst/>
          </a:prstGeom>
          <a:noFill/>
        </p:spPr>
        <p:txBody>
          <a:bodyPr>
            <a:spAutoFit/>
          </a:bodyPr>
          <a:lstStyle/>
          <a:p>
            <a:pPr defTabSz="1018824" fontAlgn="auto">
              <a:spcBef>
                <a:spcPts val="0"/>
              </a:spcBef>
              <a:spcAft>
                <a:spcPts val="0"/>
              </a:spcAft>
              <a:defRPr/>
            </a:pPr>
            <a:r>
              <a:rPr lang="en-US" sz="600" dirty="0">
                <a:solidFill>
                  <a:srgbClr val="969696"/>
                </a:solidFill>
                <a:latin typeface="Tahoma" pitchFamily="34" charset="0"/>
                <a:ea typeface="Tahoma" pitchFamily="34" charset="0"/>
                <a:cs typeface="Tahoma" pitchFamily="34" charset="0"/>
              </a:rPr>
              <a:t>The Guardian Life Insurance Company of America, 7 Hanover Square, New York, NY 10004 </a:t>
            </a:r>
            <a:br>
              <a:rPr lang="en-US" sz="600" dirty="0">
                <a:solidFill>
                  <a:srgbClr val="969696"/>
                </a:solidFill>
                <a:latin typeface="Tahoma" pitchFamily="34" charset="0"/>
                <a:ea typeface="Tahoma" pitchFamily="34" charset="0"/>
                <a:cs typeface="Tahoma" pitchFamily="34" charset="0"/>
              </a:rPr>
            </a:br>
            <a:r>
              <a:rPr lang="en-US" sz="600" dirty="0">
                <a:solidFill>
                  <a:srgbClr val="969696"/>
                </a:solidFill>
                <a:latin typeface="Tahoma" pitchFamily="34" charset="0"/>
                <a:ea typeface="Tahoma" pitchFamily="34" charset="0"/>
                <a:cs typeface="Tahoma" pitchFamily="34" charset="0"/>
              </a:rPr>
              <a:t>GUARDIAN® and the GUARDIAN G® logo are registered service marks of The Guardian Life Insurance Company of America and are used with express permission. For agent/broker use only. Not for use with the general public. </a:t>
            </a:r>
          </a:p>
          <a:p>
            <a:pPr defTabSz="1018824" fontAlgn="auto">
              <a:spcBef>
                <a:spcPts val="0"/>
              </a:spcBef>
              <a:spcAft>
                <a:spcPts val="0"/>
              </a:spcAft>
              <a:defRPr/>
            </a:pPr>
            <a:endParaRPr lang="en-US" sz="500" dirty="0">
              <a:solidFill>
                <a:srgbClr val="5F5F5F"/>
              </a:solidFill>
              <a:latin typeface="Arial" charset="0"/>
            </a:endParaRPr>
          </a:p>
        </p:txBody>
      </p:sp>
      <p:sp>
        <p:nvSpPr>
          <p:cNvPr id="7" name="Title 1"/>
          <p:cNvSpPr>
            <a:spLocks noGrp="1"/>
          </p:cNvSpPr>
          <p:nvPr>
            <p:ph type="title"/>
          </p:nvPr>
        </p:nvSpPr>
        <p:spPr>
          <a:xfrm>
            <a:off x="609600" y="1941861"/>
            <a:ext cx="4724400" cy="1524000"/>
          </a:xfrm>
        </p:spPr>
        <p:txBody>
          <a:bodyPr anchor="t">
            <a:normAutofit/>
          </a:bodyPr>
          <a:lstStyle>
            <a:lvl1pPr algn="l">
              <a:defRPr sz="2600" b="0">
                <a:solidFill>
                  <a:srgbClr val="00446A"/>
                </a:solidFill>
                <a:latin typeface="Arial" pitchFamily="34" charset="0"/>
                <a:cs typeface="Arial" pitchFamily="34" charset="0"/>
              </a:defRPr>
            </a:lvl1pPr>
          </a:lstStyle>
          <a:p>
            <a:r>
              <a:rPr lang="en-US" dirty="0" smtClean="0"/>
              <a:t>Click to edit Master title style</a:t>
            </a:r>
            <a:endParaRPr lang="en-US" dirty="0"/>
          </a:p>
        </p:txBody>
      </p:sp>
      <p:sp>
        <p:nvSpPr>
          <p:cNvPr id="8" name="Content Placeholder 2"/>
          <p:cNvSpPr>
            <a:spLocks noGrp="1"/>
          </p:cNvSpPr>
          <p:nvPr>
            <p:ph idx="1"/>
          </p:nvPr>
        </p:nvSpPr>
        <p:spPr>
          <a:xfrm>
            <a:off x="609600" y="3505200"/>
            <a:ext cx="4724400" cy="3533775"/>
          </a:xfrm>
        </p:spPr>
        <p:txBody>
          <a:bodyPr/>
          <a:lstStyle>
            <a:lvl1pPr marL="0" indent="0">
              <a:spcBef>
                <a:spcPts val="0"/>
              </a:spcBef>
              <a:buNone/>
              <a:defRPr sz="1000">
                <a:solidFill>
                  <a:schemeClr val="tx1">
                    <a:lumMod val="75000"/>
                    <a:lumOff val="25000"/>
                  </a:schemeClr>
                </a:solidFill>
                <a:latin typeface="Arial" pitchFamily="34" charset="0"/>
                <a:cs typeface="Arial" pitchFamily="34" charset="0"/>
              </a:defRPr>
            </a:lvl1pPr>
            <a:lvl2pPr marL="0" indent="0">
              <a:spcBef>
                <a:spcPts val="0"/>
              </a:spcBef>
              <a:buNone/>
              <a:defRPr sz="1200" b="1">
                <a:solidFill>
                  <a:schemeClr val="tx2"/>
                </a:solidFill>
                <a:latin typeface="Arial" pitchFamily="34" charset="0"/>
                <a:cs typeface="Arial" pitchFamily="34" charset="0"/>
              </a:defRPr>
            </a:lvl2pPr>
            <a:lvl3pPr>
              <a:buNone/>
              <a:defRPr/>
            </a:lvl3pPr>
            <a:lvl4pPr>
              <a:buNone/>
              <a:defRPr/>
            </a:lvl4pPr>
            <a:lvl5pPr>
              <a:buNone/>
              <a:defRPr/>
            </a:lvl5pPr>
          </a:lstStyle>
          <a:p>
            <a:pPr lvl="0"/>
            <a:r>
              <a:rPr lang="en-US" dirty="0" smtClean="0"/>
              <a:t>Click to edit Master text styles</a:t>
            </a:r>
          </a:p>
          <a:p>
            <a:pPr lvl="0"/>
            <a:endParaRPr lang="en-US" dirty="0" smtClean="0"/>
          </a:p>
          <a:p>
            <a:pPr lvl="1"/>
            <a:r>
              <a:rPr lang="en-US" dirty="0" smtClean="0"/>
              <a:t>Second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Charts">
    <p:spTree>
      <p:nvGrpSpPr>
        <p:cNvPr id="1" name=""/>
        <p:cNvGrpSpPr/>
        <p:nvPr/>
      </p:nvGrpSpPr>
      <p:grpSpPr>
        <a:xfrm>
          <a:off x="0" y="0"/>
          <a:ext cx="0" cy="0"/>
          <a:chOff x="0" y="0"/>
          <a:chExt cx="0" cy="0"/>
        </a:xfrm>
      </p:grpSpPr>
      <p:pic>
        <p:nvPicPr>
          <p:cNvPr id="4" name="Picture 7" descr="Graphic_Band.png"/>
          <p:cNvPicPr>
            <a:picLocks noChangeAspect="1"/>
          </p:cNvPicPr>
          <p:nvPr userDrawn="1"/>
        </p:nvPicPr>
        <p:blipFill>
          <a:blip r:embed="rId2" cstate="print"/>
          <a:srcRect b="8665"/>
          <a:stretch>
            <a:fillRect/>
          </a:stretch>
        </p:blipFill>
        <p:spPr bwMode="auto">
          <a:xfrm>
            <a:off x="203200" y="2033588"/>
            <a:ext cx="406400" cy="6424612"/>
          </a:xfrm>
          <a:prstGeom prst="rect">
            <a:avLst/>
          </a:prstGeom>
          <a:noFill/>
          <a:ln w="9525">
            <a:noFill/>
            <a:miter lim="800000"/>
            <a:headEnd/>
            <a:tailEnd/>
          </a:ln>
        </p:spPr>
      </p:pic>
      <p:pic>
        <p:nvPicPr>
          <p:cNvPr id="5" name="Picture 9" descr="GuardianThread_300ALT.png"/>
          <p:cNvPicPr>
            <a:picLocks noChangeAspect="1"/>
          </p:cNvPicPr>
          <p:nvPr userDrawn="1"/>
        </p:nvPicPr>
        <p:blipFill>
          <a:blip r:embed="rId3" cstate="print"/>
          <a:srcRect r="77879" b="11514"/>
          <a:stretch>
            <a:fillRect/>
          </a:stretch>
        </p:blipFill>
        <p:spPr bwMode="auto">
          <a:xfrm>
            <a:off x="742950" y="8677275"/>
            <a:ext cx="1390650" cy="695325"/>
          </a:xfrm>
          <a:prstGeom prst="rect">
            <a:avLst/>
          </a:prstGeom>
          <a:noFill/>
          <a:ln w="9525">
            <a:noFill/>
            <a:miter lim="800000"/>
            <a:headEnd/>
            <a:tailEnd/>
          </a:ln>
        </p:spPr>
      </p:pic>
      <p:sp>
        <p:nvSpPr>
          <p:cNvPr id="6" name="TextBox 5"/>
          <p:cNvSpPr txBox="1"/>
          <p:nvPr userDrawn="1"/>
        </p:nvSpPr>
        <p:spPr>
          <a:xfrm>
            <a:off x="685800" y="9372600"/>
            <a:ext cx="6477000" cy="446088"/>
          </a:xfrm>
          <a:prstGeom prst="rect">
            <a:avLst/>
          </a:prstGeom>
          <a:noFill/>
        </p:spPr>
        <p:txBody>
          <a:bodyPr>
            <a:spAutoFit/>
          </a:bodyPr>
          <a:lstStyle/>
          <a:p>
            <a:pPr defTabSz="1018824" fontAlgn="auto">
              <a:spcBef>
                <a:spcPts val="0"/>
              </a:spcBef>
              <a:spcAft>
                <a:spcPts val="0"/>
              </a:spcAft>
              <a:defRPr/>
            </a:pPr>
            <a:r>
              <a:rPr lang="en-US" sz="600" dirty="0">
                <a:solidFill>
                  <a:srgbClr val="969696"/>
                </a:solidFill>
                <a:latin typeface="Tahoma" pitchFamily="34" charset="0"/>
                <a:ea typeface="Tahoma" pitchFamily="34" charset="0"/>
                <a:cs typeface="Tahoma" pitchFamily="34" charset="0"/>
              </a:rPr>
              <a:t>The Guardian Life Insurance Company of America, 7 Hanover Square, New York, NY 10004 </a:t>
            </a:r>
            <a:br>
              <a:rPr lang="en-US" sz="600" dirty="0">
                <a:solidFill>
                  <a:srgbClr val="969696"/>
                </a:solidFill>
                <a:latin typeface="Tahoma" pitchFamily="34" charset="0"/>
                <a:ea typeface="Tahoma" pitchFamily="34" charset="0"/>
                <a:cs typeface="Tahoma" pitchFamily="34" charset="0"/>
              </a:rPr>
            </a:br>
            <a:r>
              <a:rPr lang="en-US" sz="600" dirty="0">
                <a:solidFill>
                  <a:srgbClr val="969696"/>
                </a:solidFill>
                <a:latin typeface="Tahoma" pitchFamily="34" charset="0"/>
                <a:ea typeface="Tahoma" pitchFamily="34" charset="0"/>
                <a:cs typeface="Tahoma" pitchFamily="34" charset="0"/>
              </a:rPr>
              <a:t>GUARDIAN® and the GUARDIAN G® logo are registered service marks of The Guardian Life Insurance Company of America and are used with express permission. For agent/broker use only. Not for use with the general public. </a:t>
            </a:r>
          </a:p>
          <a:p>
            <a:pPr defTabSz="1018824" fontAlgn="auto">
              <a:spcBef>
                <a:spcPts val="0"/>
              </a:spcBef>
              <a:spcAft>
                <a:spcPts val="0"/>
              </a:spcAft>
              <a:defRPr/>
            </a:pPr>
            <a:endParaRPr lang="en-US" sz="500" dirty="0">
              <a:solidFill>
                <a:srgbClr val="5F5F5F"/>
              </a:solidFill>
              <a:latin typeface="Arial" charset="0"/>
            </a:endParaRPr>
          </a:p>
        </p:txBody>
      </p:sp>
      <p:sp>
        <p:nvSpPr>
          <p:cNvPr id="7" name="Title 1"/>
          <p:cNvSpPr>
            <a:spLocks noGrp="1"/>
          </p:cNvSpPr>
          <p:nvPr>
            <p:ph type="title"/>
          </p:nvPr>
        </p:nvSpPr>
        <p:spPr>
          <a:xfrm>
            <a:off x="609600" y="1941861"/>
            <a:ext cx="4724400" cy="1524000"/>
          </a:xfrm>
        </p:spPr>
        <p:txBody>
          <a:bodyPr anchor="t">
            <a:normAutofit/>
          </a:bodyPr>
          <a:lstStyle>
            <a:lvl1pPr algn="l">
              <a:defRPr sz="2600" b="0">
                <a:solidFill>
                  <a:srgbClr val="00446A"/>
                </a:solidFill>
                <a:latin typeface="Arial" pitchFamily="34" charset="0"/>
                <a:cs typeface="Arial" pitchFamily="34" charset="0"/>
              </a:defRPr>
            </a:lvl1pPr>
          </a:lstStyle>
          <a:p>
            <a:r>
              <a:rPr lang="en-US" dirty="0" smtClean="0"/>
              <a:t>Click to edit Master title style</a:t>
            </a:r>
            <a:endParaRPr lang="en-US" dirty="0"/>
          </a:p>
        </p:txBody>
      </p:sp>
      <p:sp>
        <p:nvSpPr>
          <p:cNvPr id="8" name="Content Placeholder 2"/>
          <p:cNvSpPr>
            <a:spLocks noGrp="1"/>
          </p:cNvSpPr>
          <p:nvPr>
            <p:ph idx="1"/>
          </p:nvPr>
        </p:nvSpPr>
        <p:spPr>
          <a:xfrm>
            <a:off x="609600" y="3505200"/>
            <a:ext cx="4724400" cy="3533775"/>
          </a:xfrm>
        </p:spPr>
        <p:txBody>
          <a:bodyPr/>
          <a:lstStyle>
            <a:lvl1pPr marL="0" indent="0">
              <a:spcBef>
                <a:spcPts val="0"/>
              </a:spcBef>
              <a:buNone/>
              <a:defRPr sz="1000">
                <a:solidFill>
                  <a:schemeClr val="tx1">
                    <a:lumMod val="75000"/>
                    <a:lumOff val="25000"/>
                  </a:schemeClr>
                </a:solidFill>
                <a:latin typeface="Arial" pitchFamily="34" charset="0"/>
                <a:cs typeface="Arial" pitchFamily="34" charset="0"/>
              </a:defRPr>
            </a:lvl1pPr>
            <a:lvl2pPr marL="0" indent="0">
              <a:spcBef>
                <a:spcPts val="0"/>
              </a:spcBef>
              <a:buNone/>
              <a:defRPr sz="1200" b="1">
                <a:solidFill>
                  <a:schemeClr val="tx2"/>
                </a:solidFill>
                <a:latin typeface="Arial" pitchFamily="34" charset="0"/>
                <a:cs typeface="Arial" pitchFamily="34" charset="0"/>
              </a:defRPr>
            </a:lvl2pPr>
            <a:lvl3pPr>
              <a:buNone/>
              <a:defRPr/>
            </a:lvl3pPr>
            <a:lvl4pPr>
              <a:buNone/>
              <a:defRPr/>
            </a:lvl4pPr>
            <a:lvl5pPr>
              <a:buNone/>
              <a:defRPr/>
            </a:lvl5pPr>
          </a:lstStyle>
          <a:p>
            <a:pPr lvl="0"/>
            <a:r>
              <a:rPr lang="en-US" dirty="0" smtClean="0"/>
              <a:t>Click to edit Master text styles</a:t>
            </a:r>
          </a:p>
          <a:p>
            <a:pPr lvl="0"/>
            <a:endParaRPr lang="en-US" dirty="0" smtClean="0"/>
          </a:p>
          <a:p>
            <a:pPr lvl="1"/>
            <a:r>
              <a:rPr lang="en-US" dirty="0" smtClean="0"/>
              <a:t>Second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harts">
    <p:spTree>
      <p:nvGrpSpPr>
        <p:cNvPr id="1" name=""/>
        <p:cNvGrpSpPr/>
        <p:nvPr/>
      </p:nvGrpSpPr>
      <p:grpSpPr>
        <a:xfrm>
          <a:off x="0" y="0"/>
          <a:ext cx="0" cy="0"/>
          <a:chOff x="0" y="0"/>
          <a:chExt cx="0" cy="0"/>
        </a:xfrm>
      </p:grpSpPr>
      <p:pic>
        <p:nvPicPr>
          <p:cNvPr id="4" name="Picture 7" descr="Graphic_Band.png"/>
          <p:cNvPicPr>
            <a:picLocks noChangeAspect="1"/>
          </p:cNvPicPr>
          <p:nvPr userDrawn="1"/>
        </p:nvPicPr>
        <p:blipFill>
          <a:blip r:embed="rId2" cstate="print"/>
          <a:srcRect b="8665"/>
          <a:stretch>
            <a:fillRect/>
          </a:stretch>
        </p:blipFill>
        <p:spPr bwMode="auto">
          <a:xfrm>
            <a:off x="203200" y="2033588"/>
            <a:ext cx="406400" cy="6424612"/>
          </a:xfrm>
          <a:prstGeom prst="rect">
            <a:avLst/>
          </a:prstGeom>
          <a:noFill/>
          <a:ln w="9525">
            <a:noFill/>
            <a:miter lim="800000"/>
            <a:headEnd/>
            <a:tailEnd/>
          </a:ln>
        </p:spPr>
      </p:pic>
      <p:pic>
        <p:nvPicPr>
          <p:cNvPr id="5" name="Picture 9" descr="GuardianThread_300ALT.png"/>
          <p:cNvPicPr>
            <a:picLocks noChangeAspect="1"/>
          </p:cNvPicPr>
          <p:nvPr userDrawn="1"/>
        </p:nvPicPr>
        <p:blipFill>
          <a:blip r:embed="rId3" cstate="print"/>
          <a:srcRect/>
          <a:stretch>
            <a:fillRect/>
          </a:stretch>
        </p:blipFill>
        <p:spPr bwMode="auto">
          <a:xfrm>
            <a:off x="742950" y="9067800"/>
            <a:ext cx="6286500" cy="785813"/>
          </a:xfrm>
          <a:prstGeom prst="rect">
            <a:avLst/>
          </a:prstGeom>
          <a:noFill/>
          <a:ln w="9525">
            <a:noFill/>
            <a:miter lim="800000"/>
            <a:headEnd/>
            <a:tailEnd/>
          </a:ln>
        </p:spPr>
      </p:pic>
      <p:sp>
        <p:nvSpPr>
          <p:cNvPr id="7" name="Title 1"/>
          <p:cNvSpPr>
            <a:spLocks noGrp="1"/>
          </p:cNvSpPr>
          <p:nvPr>
            <p:ph type="title"/>
          </p:nvPr>
        </p:nvSpPr>
        <p:spPr>
          <a:xfrm>
            <a:off x="609600" y="1941861"/>
            <a:ext cx="4724400" cy="1524000"/>
          </a:xfrm>
        </p:spPr>
        <p:txBody>
          <a:bodyPr anchor="t">
            <a:normAutofit/>
          </a:bodyPr>
          <a:lstStyle>
            <a:lvl1pPr algn="l">
              <a:defRPr sz="2600" b="0">
                <a:solidFill>
                  <a:srgbClr val="00446A"/>
                </a:solidFill>
                <a:latin typeface="Arial" pitchFamily="34" charset="0"/>
                <a:cs typeface="Arial" pitchFamily="34" charset="0"/>
              </a:defRPr>
            </a:lvl1pPr>
          </a:lstStyle>
          <a:p>
            <a:r>
              <a:rPr lang="en-US" dirty="0" smtClean="0"/>
              <a:t>Click to edit Master title style</a:t>
            </a:r>
            <a:endParaRPr lang="en-US" dirty="0"/>
          </a:p>
        </p:txBody>
      </p:sp>
      <p:sp>
        <p:nvSpPr>
          <p:cNvPr id="8" name="Content Placeholder 2"/>
          <p:cNvSpPr>
            <a:spLocks noGrp="1"/>
          </p:cNvSpPr>
          <p:nvPr>
            <p:ph idx="1"/>
          </p:nvPr>
        </p:nvSpPr>
        <p:spPr>
          <a:xfrm>
            <a:off x="609600" y="3505200"/>
            <a:ext cx="4724400" cy="3533775"/>
          </a:xfrm>
        </p:spPr>
        <p:txBody>
          <a:bodyPr/>
          <a:lstStyle>
            <a:lvl1pPr marL="0" indent="0">
              <a:spcBef>
                <a:spcPts val="0"/>
              </a:spcBef>
              <a:buNone/>
              <a:defRPr sz="1000">
                <a:solidFill>
                  <a:schemeClr val="tx1">
                    <a:lumMod val="75000"/>
                    <a:lumOff val="25000"/>
                  </a:schemeClr>
                </a:solidFill>
                <a:latin typeface="Arial" pitchFamily="34" charset="0"/>
                <a:cs typeface="Arial" pitchFamily="34" charset="0"/>
              </a:defRPr>
            </a:lvl1pPr>
            <a:lvl2pPr marL="0" indent="0">
              <a:spcBef>
                <a:spcPts val="0"/>
              </a:spcBef>
              <a:buNone/>
              <a:defRPr sz="1200" b="1">
                <a:solidFill>
                  <a:schemeClr val="tx2"/>
                </a:solidFill>
                <a:latin typeface="Arial" pitchFamily="34" charset="0"/>
                <a:cs typeface="Arial" pitchFamily="34" charset="0"/>
              </a:defRPr>
            </a:lvl2pPr>
            <a:lvl3pPr>
              <a:buNone/>
              <a:defRPr/>
            </a:lvl3pPr>
            <a:lvl4pPr>
              <a:buNone/>
              <a:defRPr/>
            </a:lvl4pPr>
            <a:lvl5pPr>
              <a:buNone/>
              <a:defRPr/>
            </a:lvl5pPr>
          </a:lstStyle>
          <a:p>
            <a:pPr lvl="0"/>
            <a:r>
              <a:rPr lang="en-US" dirty="0" smtClean="0"/>
              <a:t>Click to edit Master text styles</a:t>
            </a:r>
          </a:p>
          <a:p>
            <a:pPr lvl="0"/>
            <a:endParaRPr lang="en-US" dirty="0" smtClean="0"/>
          </a:p>
          <a:p>
            <a:pPr lvl="1"/>
            <a:r>
              <a:rPr lang="en-US" dirty="0" smtClean="0"/>
              <a:t>Second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ancer">
    <p:spTree>
      <p:nvGrpSpPr>
        <p:cNvPr id="1" name=""/>
        <p:cNvGrpSpPr/>
        <p:nvPr/>
      </p:nvGrpSpPr>
      <p:grpSpPr>
        <a:xfrm>
          <a:off x="0" y="0"/>
          <a:ext cx="0" cy="0"/>
          <a:chOff x="0" y="0"/>
          <a:chExt cx="0" cy="0"/>
        </a:xfrm>
      </p:grpSpPr>
      <p:pic>
        <p:nvPicPr>
          <p:cNvPr id="5" name="Picture 6" descr="cancer.png"/>
          <p:cNvPicPr>
            <a:picLocks noChangeAspect="1"/>
          </p:cNvPicPr>
          <p:nvPr userDrawn="1"/>
        </p:nvPicPr>
        <p:blipFill>
          <a:blip r:embed="rId2" cstate="print"/>
          <a:srcRect/>
          <a:stretch>
            <a:fillRect/>
          </a:stretch>
        </p:blipFill>
        <p:spPr bwMode="auto">
          <a:xfrm>
            <a:off x="4700588" y="228600"/>
            <a:ext cx="2919412" cy="1003300"/>
          </a:xfrm>
          <a:prstGeom prst="rect">
            <a:avLst/>
          </a:prstGeom>
          <a:noFill/>
          <a:ln w="9525">
            <a:noFill/>
            <a:miter lim="800000"/>
            <a:headEnd/>
            <a:tailEnd/>
          </a:ln>
        </p:spPr>
      </p:pic>
      <p:pic>
        <p:nvPicPr>
          <p:cNvPr id="6" name="Picture 7" descr="Graphic_Band.png"/>
          <p:cNvPicPr>
            <a:picLocks noChangeAspect="1"/>
          </p:cNvPicPr>
          <p:nvPr userDrawn="1"/>
        </p:nvPicPr>
        <p:blipFill>
          <a:blip r:embed="rId3" cstate="print"/>
          <a:srcRect b="8665"/>
          <a:stretch>
            <a:fillRect/>
          </a:stretch>
        </p:blipFill>
        <p:spPr bwMode="auto">
          <a:xfrm>
            <a:off x="203200" y="2033588"/>
            <a:ext cx="406400" cy="6424612"/>
          </a:xfrm>
          <a:prstGeom prst="rect">
            <a:avLst/>
          </a:prstGeom>
          <a:noFill/>
          <a:ln w="9525">
            <a:noFill/>
            <a:miter lim="800000"/>
            <a:headEnd/>
            <a:tailEnd/>
          </a:ln>
        </p:spPr>
      </p:pic>
      <p:sp>
        <p:nvSpPr>
          <p:cNvPr id="9" name="TextBox 8"/>
          <p:cNvSpPr txBox="1"/>
          <p:nvPr userDrawn="1"/>
        </p:nvSpPr>
        <p:spPr>
          <a:xfrm>
            <a:off x="685800" y="9372600"/>
            <a:ext cx="6477000" cy="446088"/>
          </a:xfrm>
          <a:prstGeom prst="rect">
            <a:avLst/>
          </a:prstGeom>
          <a:noFill/>
        </p:spPr>
        <p:txBody>
          <a:bodyPr>
            <a:spAutoFit/>
          </a:bodyPr>
          <a:lstStyle/>
          <a:p>
            <a:pPr defTabSz="1018824" fontAlgn="auto">
              <a:spcBef>
                <a:spcPts val="0"/>
              </a:spcBef>
              <a:spcAft>
                <a:spcPts val="0"/>
              </a:spcAft>
              <a:defRPr/>
            </a:pPr>
            <a:r>
              <a:rPr lang="en-US" sz="600" dirty="0">
                <a:solidFill>
                  <a:srgbClr val="969696"/>
                </a:solidFill>
                <a:latin typeface="Tahoma" pitchFamily="34" charset="0"/>
                <a:ea typeface="Tahoma" pitchFamily="34" charset="0"/>
                <a:cs typeface="Tahoma" pitchFamily="34" charset="0"/>
              </a:rPr>
              <a:t>The Guardian Life Insurance Company of America, 7 Hanover Square, New York, NY 10004 </a:t>
            </a:r>
            <a:br>
              <a:rPr lang="en-US" sz="600" dirty="0">
                <a:solidFill>
                  <a:srgbClr val="969696"/>
                </a:solidFill>
                <a:latin typeface="Tahoma" pitchFamily="34" charset="0"/>
                <a:ea typeface="Tahoma" pitchFamily="34" charset="0"/>
                <a:cs typeface="Tahoma" pitchFamily="34" charset="0"/>
              </a:rPr>
            </a:br>
            <a:r>
              <a:rPr lang="en-US" sz="600" dirty="0">
                <a:solidFill>
                  <a:srgbClr val="969696"/>
                </a:solidFill>
                <a:latin typeface="Tahoma" pitchFamily="34" charset="0"/>
                <a:ea typeface="Tahoma" pitchFamily="34" charset="0"/>
                <a:cs typeface="Tahoma" pitchFamily="34" charset="0"/>
              </a:rPr>
              <a:t>GUARDIAN® and the GUARDIAN G® logo are registered service marks of The Guardian Life Insurance Company of America and are used with express permission. For agent/broker use only. Not for use with the general public. </a:t>
            </a:r>
          </a:p>
          <a:p>
            <a:pPr defTabSz="1018824" fontAlgn="auto">
              <a:spcBef>
                <a:spcPts val="0"/>
              </a:spcBef>
              <a:spcAft>
                <a:spcPts val="0"/>
              </a:spcAft>
              <a:defRPr/>
            </a:pPr>
            <a:endParaRPr lang="en-US" sz="500" dirty="0">
              <a:solidFill>
                <a:srgbClr val="5F5F5F"/>
              </a:solidFill>
              <a:latin typeface="Arial" charset="0"/>
            </a:endParaRPr>
          </a:p>
        </p:txBody>
      </p:sp>
      <p:pic>
        <p:nvPicPr>
          <p:cNvPr id="10" name="Picture 9" descr="NEW_Guardian_Cancer_Thread.jpg"/>
          <p:cNvPicPr>
            <a:picLocks noChangeAspect="1"/>
          </p:cNvPicPr>
          <p:nvPr userDrawn="1"/>
        </p:nvPicPr>
        <p:blipFill>
          <a:blip r:embed="rId4" cstate="print"/>
          <a:srcRect/>
          <a:stretch>
            <a:fillRect/>
          </a:stretch>
        </p:blipFill>
        <p:spPr bwMode="auto">
          <a:xfrm>
            <a:off x="762000" y="8716963"/>
            <a:ext cx="6248400" cy="693737"/>
          </a:xfrm>
          <a:prstGeom prst="rect">
            <a:avLst/>
          </a:prstGeom>
          <a:noFill/>
          <a:ln w="9525">
            <a:noFill/>
            <a:miter lim="800000"/>
            <a:headEnd/>
            <a:tailEnd/>
          </a:ln>
        </p:spPr>
      </p:pic>
      <p:sp>
        <p:nvSpPr>
          <p:cNvPr id="7" name="Title 1"/>
          <p:cNvSpPr>
            <a:spLocks noGrp="1"/>
          </p:cNvSpPr>
          <p:nvPr>
            <p:ph type="title"/>
          </p:nvPr>
        </p:nvSpPr>
        <p:spPr>
          <a:xfrm>
            <a:off x="609600" y="1941861"/>
            <a:ext cx="4724400" cy="1524000"/>
          </a:xfrm>
        </p:spPr>
        <p:txBody>
          <a:bodyPr anchor="t">
            <a:normAutofit/>
          </a:bodyPr>
          <a:lstStyle>
            <a:lvl1pPr algn="l">
              <a:defRPr sz="2600" b="0">
                <a:solidFill>
                  <a:srgbClr val="00446A"/>
                </a:solidFill>
                <a:latin typeface="Arial" pitchFamily="34" charset="0"/>
                <a:cs typeface="Arial" pitchFamily="34" charset="0"/>
              </a:defRPr>
            </a:lvl1pPr>
          </a:lstStyle>
          <a:p>
            <a:r>
              <a:rPr lang="en-US" dirty="0" smtClean="0"/>
              <a:t>Click to edit Master title style</a:t>
            </a:r>
            <a:endParaRPr lang="en-US" dirty="0"/>
          </a:p>
        </p:txBody>
      </p:sp>
      <p:sp>
        <p:nvSpPr>
          <p:cNvPr id="8" name="Content Placeholder 2"/>
          <p:cNvSpPr>
            <a:spLocks noGrp="1"/>
          </p:cNvSpPr>
          <p:nvPr>
            <p:ph idx="1"/>
          </p:nvPr>
        </p:nvSpPr>
        <p:spPr>
          <a:xfrm>
            <a:off x="609600" y="3505200"/>
            <a:ext cx="4724400" cy="3533775"/>
          </a:xfrm>
        </p:spPr>
        <p:txBody>
          <a:bodyPr/>
          <a:lstStyle>
            <a:lvl1pPr marL="0" indent="0">
              <a:spcBef>
                <a:spcPts val="0"/>
              </a:spcBef>
              <a:buNone/>
              <a:defRPr sz="1000">
                <a:solidFill>
                  <a:schemeClr val="tx1">
                    <a:lumMod val="75000"/>
                    <a:lumOff val="25000"/>
                  </a:schemeClr>
                </a:solidFill>
                <a:latin typeface="Arial" pitchFamily="34" charset="0"/>
                <a:cs typeface="Arial" pitchFamily="34" charset="0"/>
              </a:defRPr>
            </a:lvl1pPr>
            <a:lvl2pPr marL="0" indent="0">
              <a:spcBef>
                <a:spcPts val="0"/>
              </a:spcBef>
              <a:buNone/>
              <a:defRPr sz="1200" b="1">
                <a:solidFill>
                  <a:schemeClr val="tx2"/>
                </a:solidFill>
                <a:latin typeface="Arial" pitchFamily="34" charset="0"/>
                <a:cs typeface="Arial" pitchFamily="34" charset="0"/>
              </a:defRPr>
            </a:lvl2pPr>
            <a:lvl3pPr>
              <a:buNone/>
              <a:defRPr/>
            </a:lvl3pPr>
            <a:lvl4pPr>
              <a:buNone/>
              <a:defRPr/>
            </a:lvl4pPr>
            <a:lvl5pPr>
              <a:buNone/>
              <a:defRPr/>
            </a:lvl5pPr>
          </a:lstStyle>
          <a:p>
            <a:pPr lvl="0"/>
            <a:r>
              <a:rPr lang="en-US" dirty="0" smtClean="0"/>
              <a:t>Click to edit Master text styles</a:t>
            </a:r>
          </a:p>
          <a:p>
            <a:pPr lvl="0"/>
            <a:endParaRPr lang="en-US" dirty="0" smtClean="0"/>
          </a:p>
          <a:p>
            <a:pPr lvl="1"/>
            <a:r>
              <a:rPr lang="en-US" dirty="0" smtClean="0"/>
              <a:t>Second level</a:t>
            </a:r>
          </a:p>
        </p:txBody>
      </p:sp>
      <p:sp>
        <p:nvSpPr>
          <p:cNvPr id="13" name="Text Placeholder 15"/>
          <p:cNvSpPr>
            <a:spLocks noGrp="1"/>
          </p:cNvSpPr>
          <p:nvPr>
            <p:ph type="body" sz="quarter" idx="11"/>
          </p:nvPr>
        </p:nvSpPr>
        <p:spPr>
          <a:xfrm>
            <a:off x="609600" y="390525"/>
            <a:ext cx="1828800" cy="533400"/>
          </a:xfrm>
        </p:spPr>
        <p:txBody>
          <a:bodyPr anchor="ctr"/>
          <a:lstStyle>
            <a:lvl1pPr marL="0" indent="0">
              <a:buNone/>
              <a:defRPr sz="1100">
                <a:solidFill>
                  <a:schemeClr val="tx2"/>
                </a:solidFill>
              </a:defRPr>
            </a:lvl1pPr>
          </a:lstStyle>
          <a:p>
            <a:pPr lvl="0"/>
            <a:r>
              <a:rPr lang="en-US"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ritical Illness">
    <p:spTree>
      <p:nvGrpSpPr>
        <p:cNvPr id="1" name=""/>
        <p:cNvGrpSpPr/>
        <p:nvPr/>
      </p:nvGrpSpPr>
      <p:grpSpPr>
        <a:xfrm>
          <a:off x="0" y="0"/>
          <a:ext cx="0" cy="0"/>
          <a:chOff x="0" y="0"/>
          <a:chExt cx="0" cy="0"/>
        </a:xfrm>
      </p:grpSpPr>
      <p:pic>
        <p:nvPicPr>
          <p:cNvPr id="5" name="Picture 6" descr="Critical Illness.png"/>
          <p:cNvPicPr>
            <a:picLocks noChangeAspect="1"/>
          </p:cNvPicPr>
          <p:nvPr userDrawn="1"/>
        </p:nvPicPr>
        <p:blipFill>
          <a:blip r:embed="rId2" cstate="print"/>
          <a:srcRect/>
          <a:stretch>
            <a:fillRect/>
          </a:stretch>
        </p:blipFill>
        <p:spPr bwMode="auto">
          <a:xfrm>
            <a:off x="4700588" y="215900"/>
            <a:ext cx="2919412" cy="1003300"/>
          </a:xfrm>
          <a:prstGeom prst="rect">
            <a:avLst/>
          </a:prstGeom>
          <a:noFill/>
          <a:ln w="9525">
            <a:noFill/>
            <a:miter lim="800000"/>
            <a:headEnd/>
            <a:tailEnd/>
          </a:ln>
        </p:spPr>
      </p:pic>
      <p:pic>
        <p:nvPicPr>
          <p:cNvPr id="6" name="Picture 7" descr="Graphic_Band.png"/>
          <p:cNvPicPr>
            <a:picLocks noChangeAspect="1"/>
          </p:cNvPicPr>
          <p:nvPr userDrawn="1"/>
        </p:nvPicPr>
        <p:blipFill>
          <a:blip r:embed="rId3" cstate="print"/>
          <a:srcRect b="8665"/>
          <a:stretch>
            <a:fillRect/>
          </a:stretch>
        </p:blipFill>
        <p:spPr bwMode="auto">
          <a:xfrm>
            <a:off x="203200" y="2033588"/>
            <a:ext cx="406400" cy="6424612"/>
          </a:xfrm>
          <a:prstGeom prst="rect">
            <a:avLst/>
          </a:prstGeom>
          <a:noFill/>
          <a:ln w="9525">
            <a:noFill/>
            <a:miter lim="800000"/>
            <a:headEnd/>
            <a:tailEnd/>
          </a:ln>
        </p:spPr>
      </p:pic>
      <p:sp>
        <p:nvSpPr>
          <p:cNvPr id="9" name="TextBox 8"/>
          <p:cNvSpPr txBox="1"/>
          <p:nvPr userDrawn="1"/>
        </p:nvSpPr>
        <p:spPr>
          <a:xfrm>
            <a:off x="685800" y="9372600"/>
            <a:ext cx="6477000" cy="446088"/>
          </a:xfrm>
          <a:prstGeom prst="rect">
            <a:avLst/>
          </a:prstGeom>
          <a:noFill/>
        </p:spPr>
        <p:txBody>
          <a:bodyPr>
            <a:spAutoFit/>
          </a:bodyPr>
          <a:lstStyle/>
          <a:p>
            <a:pPr defTabSz="1018824" fontAlgn="auto">
              <a:spcBef>
                <a:spcPts val="0"/>
              </a:spcBef>
              <a:spcAft>
                <a:spcPts val="0"/>
              </a:spcAft>
              <a:defRPr/>
            </a:pPr>
            <a:r>
              <a:rPr lang="en-US" sz="600" dirty="0">
                <a:solidFill>
                  <a:srgbClr val="969696"/>
                </a:solidFill>
                <a:latin typeface="Tahoma" pitchFamily="34" charset="0"/>
                <a:ea typeface="Tahoma" pitchFamily="34" charset="0"/>
                <a:cs typeface="Tahoma" pitchFamily="34" charset="0"/>
              </a:rPr>
              <a:t>The Guardian Life Insurance Company of America, 7 Hanover Square, New York, NY 10004 </a:t>
            </a:r>
            <a:br>
              <a:rPr lang="en-US" sz="600" dirty="0">
                <a:solidFill>
                  <a:srgbClr val="969696"/>
                </a:solidFill>
                <a:latin typeface="Tahoma" pitchFamily="34" charset="0"/>
                <a:ea typeface="Tahoma" pitchFamily="34" charset="0"/>
                <a:cs typeface="Tahoma" pitchFamily="34" charset="0"/>
              </a:rPr>
            </a:br>
            <a:r>
              <a:rPr lang="en-US" sz="600" dirty="0">
                <a:solidFill>
                  <a:srgbClr val="969696"/>
                </a:solidFill>
                <a:latin typeface="Tahoma" pitchFamily="34" charset="0"/>
                <a:ea typeface="Tahoma" pitchFamily="34" charset="0"/>
                <a:cs typeface="Tahoma" pitchFamily="34" charset="0"/>
              </a:rPr>
              <a:t>GUARDIAN® and the GUARDIAN G® logo are registered service marks of The Guardian Life Insurance Company of America and are used with express permission. For agent/broker use only. Not for use with the general public. </a:t>
            </a:r>
          </a:p>
          <a:p>
            <a:pPr defTabSz="1018824" fontAlgn="auto">
              <a:spcBef>
                <a:spcPts val="0"/>
              </a:spcBef>
              <a:spcAft>
                <a:spcPts val="0"/>
              </a:spcAft>
              <a:defRPr/>
            </a:pPr>
            <a:endParaRPr lang="en-US" sz="500" dirty="0">
              <a:solidFill>
                <a:srgbClr val="5F5F5F"/>
              </a:solidFill>
              <a:latin typeface="Arial" charset="0"/>
            </a:endParaRPr>
          </a:p>
        </p:txBody>
      </p:sp>
      <p:pic>
        <p:nvPicPr>
          <p:cNvPr id="11" name="Picture 9" descr="NEW_Guardian_Critical_Illness_Thread.jpg"/>
          <p:cNvPicPr>
            <a:picLocks noChangeAspect="1"/>
          </p:cNvPicPr>
          <p:nvPr userDrawn="1"/>
        </p:nvPicPr>
        <p:blipFill>
          <a:blip r:embed="rId4" cstate="print"/>
          <a:srcRect/>
          <a:stretch>
            <a:fillRect/>
          </a:stretch>
        </p:blipFill>
        <p:spPr bwMode="auto">
          <a:xfrm>
            <a:off x="762000" y="8716963"/>
            <a:ext cx="6248400" cy="693737"/>
          </a:xfrm>
          <a:prstGeom prst="rect">
            <a:avLst/>
          </a:prstGeom>
          <a:noFill/>
          <a:ln w="9525">
            <a:noFill/>
            <a:miter lim="800000"/>
            <a:headEnd/>
            <a:tailEnd/>
          </a:ln>
        </p:spPr>
      </p:pic>
      <p:sp>
        <p:nvSpPr>
          <p:cNvPr id="7" name="Title 1"/>
          <p:cNvSpPr>
            <a:spLocks noGrp="1"/>
          </p:cNvSpPr>
          <p:nvPr>
            <p:ph type="title"/>
          </p:nvPr>
        </p:nvSpPr>
        <p:spPr>
          <a:xfrm>
            <a:off x="609600" y="1941861"/>
            <a:ext cx="4724400" cy="1524000"/>
          </a:xfrm>
        </p:spPr>
        <p:txBody>
          <a:bodyPr anchor="t">
            <a:normAutofit/>
          </a:bodyPr>
          <a:lstStyle>
            <a:lvl1pPr algn="l">
              <a:defRPr sz="2600" b="0">
                <a:solidFill>
                  <a:srgbClr val="00446A"/>
                </a:solidFill>
                <a:latin typeface="Arial" pitchFamily="34" charset="0"/>
                <a:cs typeface="Arial" pitchFamily="34" charset="0"/>
              </a:defRPr>
            </a:lvl1pPr>
          </a:lstStyle>
          <a:p>
            <a:r>
              <a:rPr lang="en-US" dirty="0" smtClean="0"/>
              <a:t>Click to edit Master title style</a:t>
            </a:r>
            <a:endParaRPr lang="en-US" dirty="0"/>
          </a:p>
        </p:txBody>
      </p:sp>
      <p:sp>
        <p:nvSpPr>
          <p:cNvPr id="8" name="Content Placeholder 2"/>
          <p:cNvSpPr>
            <a:spLocks noGrp="1"/>
          </p:cNvSpPr>
          <p:nvPr>
            <p:ph idx="1"/>
          </p:nvPr>
        </p:nvSpPr>
        <p:spPr>
          <a:xfrm>
            <a:off x="609600" y="3505200"/>
            <a:ext cx="4724400" cy="3533775"/>
          </a:xfrm>
        </p:spPr>
        <p:txBody>
          <a:bodyPr/>
          <a:lstStyle>
            <a:lvl1pPr marL="0" indent="0">
              <a:spcBef>
                <a:spcPts val="0"/>
              </a:spcBef>
              <a:buNone/>
              <a:defRPr sz="1000">
                <a:solidFill>
                  <a:schemeClr val="tx1">
                    <a:lumMod val="75000"/>
                    <a:lumOff val="25000"/>
                  </a:schemeClr>
                </a:solidFill>
                <a:latin typeface="Arial" pitchFamily="34" charset="0"/>
                <a:cs typeface="Arial" pitchFamily="34" charset="0"/>
              </a:defRPr>
            </a:lvl1pPr>
            <a:lvl2pPr marL="0" indent="0">
              <a:spcBef>
                <a:spcPts val="0"/>
              </a:spcBef>
              <a:buNone/>
              <a:defRPr sz="1200" b="1">
                <a:solidFill>
                  <a:schemeClr val="tx2"/>
                </a:solidFill>
                <a:latin typeface="Arial" pitchFamily="34" charset="0"/>
                <a:cs typeface="Arial" pitchFamily="34" charset="0"/>
              </a:defRPr>
            </a:lvl2pPr>
            <a:lvl3pPr>
              <a:buNone/>
              <a:defRPr/>
            </a:lvl3pPr>
            <a:lvl4pPr>
              <a:buNone/>
              <a:defRPr/>
            </a:lvl4pPr>
            <a:lvl5pPr>
              <a:buNone/>
              <a:defRPr/>
            </a:lvl5pPr>
          </a:lstStyle>
          <a:p>
            <a:pPr lvl="0"/>
            <a:r>
              <a:rPr lang="en-US" dirty="0" smtClean="0"/>
              <a:t>Click to edit Master text styles</a:t>
            </a:r>
          </a:p>
          <a:p>
            <a:pPr lvl="0"/>
            <a:endParaRPr lang="en-US" dirty="0" smtClean="0"/>
          </a:p>
          <a:p>
            <a:pPr lvl="1"/>
            <a:r>
              <a:rPr lang="en-US" dirty="0" smtClean="0"/>
              <a:t>Second level</a:t>
            </a:r>
          </a:p>
        </p:txBody>
      </p:sp>
      <p:sp>
        <p:nvSpPr>
          <p:cNvPr id="10" name="Content Placeholder 20"/>
          <p:cNvSpPr>
            <a:spLocks noGrp="1"/>
          </p:cNvSpPr>
          <p:nvPr>
            <p:ph sz="quarter" idx="10"/>
          </p:nvPr>
        </p:nvSpPr>
        <p:spPr>
          <a:xfrm>
            <a:off x="609600" y="400050"/>
            <a:ext cx="1828800" cy="533400"/>
          </a:xfrm>
        </p:spPr>
        <p:txBody>
          <a:bodyPr>
            <a:noAutofit/>
          </a:bodyPr>
          <a:lstStyle>
            <a:lvl1pPr marL="0" indent="0">
              <a:spcBef>
                <a:spcPts val="0"/>
              </a:spcBef>
              <a:buNone/>
              <a:defRPr sz="1100">
                <a:solidFill>
                  <a:schemeClr val="tx2"/>
                </a:solidFill>
                <a:latin typeface="Arial" pitchFamily="34" charset="0"/>
                <a:cs typeface="Arial" pitchFamily="34" charset="0"/>
              </a:defRPr>
            </a:lvl1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ntal">
    <p:spTree>
      <p:nvGrpSpPr>
        <p:cNvPr id="1" name=""/>
        <p:cNvGrpSpPr/>
        <p:nvPr/>
      </p:nvGrpSpPr>
      <p:grpSpPr>
        <a:xfrm>
          <a:off x="0" y="0"/>
          <a:ext cx="0" cy="0"/>
          <a:chOff x="0" y="0"/>
          <a:chExt cx="0" cy="0"/>
        </a:xfrm>
      </p:grpSpPr>
      <p:pic>
        <p:nvPicPr>
          <p:cNvPr id="5" name="Picture 6" descr="Dental.png"/>
          <p:cNvPicPr>
            <a:picLocks noChangeAspect="1"/>
          </p:cNvPicPr>
          <p:nvPr userDrawn="1"/>
        </p:nvPicPr>
        <p:blipFill>
          <a:blip r:embed="rId2" cstate="print"/>
          <a:srcRect/>
          <a:stretch>
            <a:fillRect/>
          </a:stretch>
        </p:blipFill>
        <p:spPr bwMode="auto">
          <a:xfrm>
            <a:off x="4700588" y="228600"/>
            <a:ext cx="2919412" cy="1003300"/>
          </a:xfrm>
          <a:prstGeom prst="rect">
            <a:avLst/>
          </a:prstGeom>
          <a:noFill/>
          <a:ln w="9525">
            <a:noFill/>
            <a:miter lim="800000"/>
            <a:headEnd/>
            <a:tailEnd/>
          </a:ln>
        </p:spPr>
      </p:pic>
      <p:pic>
        <p:nvPicPr>
          <p:cNvPr id="6" name="Picture 7" descr="Graphic_Band.png"/>
          <p:cNvPicPr>
            <a:picLocks noChangeAspect="1"/>
          </p:cNvPicPr>
          <p:nvPr userDrawn="1"/>
        </p:nvPicPr>
        <p:blipFill>
          <a:blip r:embed="rId3" cstate="print"/>
          <a:srcRect b="8665"/>
          <a:stretch>
            <a:fillRect/>
          </a:stretch>
        </p:blipFill>
        <p:spPr bwMode="auto">
          <a:xfrm>
            <a:off x="203200" y="2033588"/>
            <a:ext cx="406400" cy="6424612"/>
          </a:xfrm>
          <a:prstGeom prst="rect">
            <a:avLst/>
          </a:prstGeom>
          <a:noFill/>
          <a:ln w="9525">
            <a:noFill/>
            <a:miter lim="800000"/>
            <a:headEnd/>
            <a:tailEnd/>
          </a:ln>
        </p:spPr>
      </p:pic>
      <p:sp>
        <p:nvSpPr>
          <p:cNvPr id="9" name="TextBox 8"/>
          <p:cNvSpPr txBox="1"/>
          <p:nvPr userDrawn="1"/>
        </p:nvSpPr>
        <p:spPr>
          <a:xfrm>
            <a:off x="685800" y="9372600"/>
            <a:ext cx="6477000" cy="446088"/>
          </a:xfrm>
          <a:prstGeom prst="rect">
            <a:avLst/>
          </a:prstGeom>
          <a:noFill/>
        </p:spPr>
        <p:txBody>
          <a:bodyPr>
            <a:spAutoFit/>
          </a:bodyPr>
          <a:lstStyle/>
          <a:p>
            <a:pPr defTabSz="1018824" fontAlgn="auto">
              <a:spcBef>
                <a:spcPts val="0"/>
              </a:spcBef>
              <a:spcAft>
                <a:spcPts val="0"/>
              </a:spcAft>
              <a:defRPr/>
            </a:pPr>
            <a:r>
              <a:rPr lang="en-US" sz="600" dirty="0">
                <a:solidFill>
                  <a:srgbClr val="969696"/>
                </a:solidFill>
                <a:latin typeface="Tahoma" pitchFamily="34" charset="0"/>
                <a:ea typeface="Tahoma" pitchFamily="34" charset="0"/>
                <a:cs typeface="Tahoma" pitchFamily="34" charset="0"/>
              </a:rPr>
              <a:t>The Guardian Life Insurance Company of America, 7 Hanover Square, New York, NY 10004 </a:t>
            </a:r>
            <a:br>
              <a:rPr lang="en-US" sz="600" dirty="0">
                <a:solidFill>
                  <a:srgbClr val="969696"/>
                </a:solidFill>
                <a:latin typeface="Tahoma" pitchFamily="34" charset="0"/>
                <a:ea typeface="Tahoma" pitchFamily="34" charset="0"/>
                <a:cs typeface="Tahoma" pitchFamily="34" charset="0"/>
              </a:rPr>
            </a:br>
            <a:r>
              <a:rPr lang="en-US" sz="600" dirty="0">
                <a:solidFill>
                  <a:srgbClr val="969696"/>
                </a:solidFill>
                <a:latin typeface="Tahoma" pitchFamily="34" charset="0"/>
                <a:ea typeface="Tahoma" pitchFamily="34" charset="0"/>
                <a:cs typeface="Tahoma" pitchFamily="34" charset="0"/>
              </a:rPr>
              <a:t>GUARDIAN® and the GUARDIAN G® logo are registered service marks of The Guardian Life Insurance Company of America and are used with express permission. For agent/broker use only. Not for use with the general public. </a:t>
            </a:r>
          </a:p>
          <a:p>
            <a:pPr defTabSz="1018824" fontAlgn="auto">
              <a:spcBef>
                <a:spcPts val="0"/>
              </a:spcBef>
              <a:spcAft>
                <a:spcPts val="0"/>
              </a:spcAft>
              <a:defRPr/>
            </a:pPr>
            <a:endParaRPr lang="en-US" sz="500" dirty="0">
              <a:solidFill>
                <a:srgbClr val="5F5F5F"/>
              </a:solidFill>
              <a:latin typeface="Arial" charset="0"/>
            </a:endParaRPr>
          </a:p>
        </p:txBody>
      </p:sp>
      <p:pic>
        <p:nvPicPr>
          <p:cNvPr id="10" name="Picture 9" descr="NEW_Guardian_Dental_Thread.jpg"/>
          <p:cNvPicPr>
            <a:picLocks noChangeAspect="1"/>
          </p:cNvPicPr>
          <p:nvPr userDrawn="1"/>
        </p:nvPicPr>
        <p:blipFill>
          <a:blip r:embed="rId4" cstate="print"/>
          <a:srcRect/>
          <a:stretch>
            <a:fillRect/>
          </a:stretch>
        </p:blipFill>
        <p:spPr bwMode="auto">
          <a:xfrm>
            <a:off x="762000" y="8715375"/>
            <a:ext cx="6248400" cy="693738"/>
          </a:xfrm>
          <a:prstGeom prst="rect">
            <a:avLst/>
          </a:prstGeom>
          <a:noFill/>
          <a:ln w="9525">
            <a:noFill/>
            <a:miter lim="800000"/>
            <a:headEnd/>
            <a:tailEnd/>
          </a:ln>
        </p:spPr>
      </p:pic>
      <p:sp>
        <p:nvSpPr>
          <p:cNvPr id="7" name="Title 1"/>
          <p:cNvSpPr>
            <a:spLocks noGrp="1"/>
          </p:cNvSpPr>
          <p:nvPr>
            <p:ph type="title"/>
          </p:nvPr>
        </p:nvSpPr>
        <p:spPr>
          <a:xfrm>
            <a:off x="609600" y="1941861"/>
            <a:ext cx="4724400" cy="1524000"/>
          </a:xfrm>
        </p:spPr>
        <p:txBody>
          <a:bodyPr anchor="t">
            <a:normAutofit/>
          </a:bodyPr>
          <a:lstStyle>
            <a:lvl1pPr algn="l">
              <a:defRPr sz="2600" b="0">
                <a:solidFill>
                  <a:srgbClr val="00446A"/>
                </a:solidFill>
                <a:latin typeface="Arial" pitchFamily="34" charset="0"/>
                <a:cs typeface="Arial" pitchFamily="34" charset="0"/>
              </a:defRPr>
            </a:lvl1pPr>
          </a:lstStyle>
          <a:p>
            <a:r>
              <a:rPr lang="en-US" dirty="0" smtClean="0"/>
              <a:t>Click to edit Master title style</a:t>
            </a:r>
            <a:endParaRPr lang="en-US" dirty="0"/>
          </a:p>
        </p:txBody>
      </p:sp>
      <p:sp>
        <p:nvSpPr>
          <p:cNvPr id="8" name="Content Placeholder 2"/>
          <p:cNvSpPr>
            <a:spLocks noGrp="1"/>
          </p:cNvSpPr>
          <p:nvPr>
            <p:ph idx="1"/>
          </p:nvPr>
        </p:nvSpPr>
        <p:spPr>
          <a:xfrm>
            <a:off x="609600" y="3505200"/>
            <a:ext cx="4724400" cy="3533775"/>
          </a:xfrm>
        </p:spPr>
        <p:txBody>
          <a:bodyPr/>
          <a:lstStyle>
            <a:lvl1pPr marL="0" indent="0">
              <a:spcBef>
                <a:spcPts val="0"/>
              </a:spcBef>
              <a:buNone/>
              <a:defRPr sz="1000">
                <a:solidFill>
                  <a:schemeClr val="tx1">
                    <a:lumMod val="75000"/>
                    <a:lumOff val="25000"/>
                  </a:schemeClr>
                </a:solidFill>
                <a:latin typeface="Arial" pitchFamily="34" charset="0"/>
                <a:cs typeface="Arial" pitchFamily="34" charset="0"/>
              </a:defRPr>
            </a:lvl1pPr>
            <a:lvl2pPr marL="0" indent="0">
              <a:spcBef>
                <a:spcPts val="0"/>
              </a:spcBef>
              <a:buNone/>
              <a:defRPr sz="1200" b="1">
                <a:solidFill>
                  <a:schemeClr val="tx2"/>
                </a:solidFill>
                <a:latin typeface="Arial" pitchFamily="34" charset="0"/>
                <a:cs typeface="Arial" pitchFamily="34" charset="0"/>
              </a:defRPr>
            </a:lvl2pPr>
            <a:lvl3pPr>
              <a:buNone/>
              <a:defRPr/>
            </a:lvl3pPr>
            <a:lvl4pPr>
              <a:buNone/>
              <a:defRPr/>
            </a:lvl4pPr>
            <a:lvl5pPr>
              <a:buNone/>
              <a:defRPr/>
            </a:lvl5pPr>
          </a:lstStyle>
          <a:p>
            <a:pPr lvl="0"/>
            <a:r>
              <a:rPr lang="en-US" dirty="0" smtClean="0"/>
              <a:t>Click to edit Master text styles</a:t>
            </a:r>
          </a:p>
          <a:p>
            <a:pPr lvl="0"/>
            <a:endParaRPr lang="en-US" dirty="0" smtClean="0"/>
          </a:p>
          <a:p>
            <a:pPr lvl="1"/>
            <a:r>
              <a:rPr lang="en-US" dirty="0" smtClean="0"/>
              <a:t>Second level</a:t>
            </a:r>
          </a:p>
        </p:txBody>
      </p:sp>
      <p:sp>
        <p:nvSpPr>
          <p:cNvPr id="13" name="Text Placeholder 15"/>
          <p:cNvSpPr>
            <a:spLocks noGrp="1"/>
          </p:cNvSpPr>
          <p:nvPr>
            <p:ph type="body" sz="quarter" idx="11"/>
          </p:nvPr>
        </p:nvSpPr>
        <p:spPr>
          <a:xfrm>
            <a:off x="609600" y="390525"/>
            <a:ext cx="1828800" cy="533400"/>
          </a:xfrm>
        </p:spPr>
        <p:txBody>
          <a:bodyPr anchor="ctr"/>
          <a:lstStyle>
            <a:lvl1pPr marL="0" indent="0">
              <a:buNone/>
              <a:defRPr sz="1100">
                <a:solidFill>
                  <a:schemeClr val="tx2"/>
                </a:solidFill>
              </a:defRPr>
            </a:lvl1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sability">
    <p:spTree>
      <p:nvGrpSpPr>
        <p:cNvPr id="1" name=""/>
        <p:cNvGrpSpPr/>
        <p:nvPr/>
      </p:nvGrpSpPr>
      <p:grpSpPr>
        <a:xfrm>
          <a:off x="0" y="0"/>
          <a:ext cx="0" cy="0"/>
          <a:chOff x="0" y="0"/>
          <a:chExt cx="0" cy="0"/>
        </a:xfrm>
      </p:grpSpPr>
      <p:pic>
        <p:nvPicPr>
          <p:cNvPr id="5" name="Picture 6" descr="disability.png"/>
          <p:cNvPicPr>
            <a:picLocks noChangeAspect="1"/>
          </p:cNvPicPr>
          <p:nvPr userDrawn="1"/>
        </p:nvPicPr>
        <p:blipFill>
          <a:blip r:embed="rId2" cstate="print"/>
          <a:srcRect/>
          <a:stretch>
            <a:fillRect/>
          </a:stretch>
        </p:blipFill>
        <p:spPr bwMode="auto">
          <a:xfrm>
            <a:off x="4710113" y="228600"/>
            <a:ext cx="2919412" cy="1003300"/>
          </a:xfrm>
          <a:prstGeom prst="rect">
            <a:avLst/>
          </a:prstGeom>
          <a:noFill/>
          <a:ln w="9525">
            <a:noFill/>
            <a:miter lim="800000"/>
            <a:headEnd/>
            <a:tailEnd/>
          </a:ln>
        </p:spPr>
      </p:pic>
      <p:sp>
        <p:nvSpPr>
          <p:cNvPr id="6" name="Title 1"/>
          <p:cNvSpPr txBox="1">
            <a:spLocks/>
          </p:cNvSpPr>
          <p:nvPr userDrawn="1"/>
        </p:nvSpPr>
        <p:spPr>
          <a:xfrm>
            <a:off x="0" y="8196263"/>
            <a:ext cx="7772400" cy="433387"/>
          </a:xfrm>
          <a:prstGeom prst="rect">
            <a:avLst/>
          </a:prstGeom>
        </p:spPr>
        <p:txBody>
          <a:bodyPr lIns="91432" tIns="45716" rIns="91432" bIns="45716">
            <a:normAutofit/>
          </a:bodyPr>
          <a:lstStyle>
            <a:lvl1pPr algn="l">
              <a:defRPr sz="2600" b="0">
                <a:solidFill>
                  <a:schemeClr val="tx2"/>
                </a:solidFill>
                <a:latin typeface="Arial" pitchFamily="34" charset="0"/>
                <a:cs typeface="Arial" pitchFamily="34" charset="0"/>
              </a:defRPr>
            </a:lvl1pPr>
          </a:lstStyle>
          <a:p>
            <a:pPr algn="ctr" defTabSz="914318" fontAlgn="auto">
              <a:spcAft>
                <a:spcPts val="0"/>
              </a:spcAft>
              <a:defRPr/>
            </a:pPr>
            <a:r>
              <a:rPr lang="en-US" sz="1100" b="1" kern="2000" dirty="0" smtClean="0">
                <a:ea typeface="+mj-ea"/>
              </a:rPr>
              <a:t>Contact your Guardian Group Sales Representative for more information.</a:t>
            </a:r>
          </a:p>
        </p:txBody>
      </p:sp>
      <p:pic>
        <p:nvPicPr>
          <p:cNvPr id="9" name="Picture 8" descr="Graphic_Band.png"/>
          <p:cNvPicPr>
            <a:picLocks noChangeAspect="1"/>
          </p:cNvPicPr>
          <p:nvPr userDrawn="1"/>
        </p:nvPicPr>
        <p:blipFill>
          <a:blip r:embed="rId3" cstate="print"/>
          <a:srcRect b="8665"/>
          <a:stretch>
            <a:fillRect/>
          </a:stretch>
        </p:blipFill>
        <p:spPr bwMode="auto">
          <a:xfrm>
            <a:off x="203200" y="2033588"/>
            <a:ext cx="406400" cy="6424612"/>
          </a:xfrm>
          <a:prstGeom prst="rect">
            <a:avLst/>
          </a:prstGeom>
          <a:noFill/>
          <a:ln w="9525">
            <a:noFill/>
            <a:miter lim="800000"/>
            <a:headEnd/>
            <a:tailEnd/>
          </a:ln>
        </p:spPr>
      </p:pic>
      <p:sp>
        <p:nvSpPr>
          <p:cNvPr id="10" name="TextBox 9"/>
          <p:cNvSpPr txBox="1"/>
          <p:nvPr userDrawn="1"/>
        </p:nvSpPr>
        <p:spPr>
          <a:xfrm>
            <a:off x="685800" y="9372600"/>
            <a:ext cx="6477000" cy="446088"/>
          </a:xfrm>
          <a:prstGeom prst="rect">
            <a:avLst/>
          </a:prstGeom>
          <a:noFill/>
        </p:spPr>
        <p:txBody>
          <a:bodyPr>
            <a:spAutoFit/>
          </a:bodyPr>
          <a:lstStyle/>
          <a:p>
            <a:pPr defTabSz="1018824" fontAlgn="auto">
              <a:spcBef>
                <a:spcPts val="0"/>
              </a:spcBef>
              <a:spcAft>
                <a:spcPts val="0"/>
              </a:spcAft>
              <a:defRPr/>
            </a:pPr>
            <a:r>
              <a:rPr lang="en-US" sz="600" dirty="0">
                <a:solidFill>
                  <a:srgbClr val="969696"/>
                </a:solidFill>
                <a:latin typeface="Tahoma" pitchFamily="34" charset="0"/>
                <a:ea typeface="Tahoma" pitchFamily="34" charset="0"/>
                <a:cs typeface="Tahoma" pitchFamily="34" charset="0"/>
              </a:rPr>
              <a:t>The Guardian Life Insurance Company of America, 7 Hanover Square, New York, NY 10004 </a:t>
            </a:r>
            <a:br>
              <a:rPr lang="en-US" sz="600" dirty="0">
                <a:solidFill>
                  <a:srgbClr val="969696"/>
                </a:solidFill>
                <a:latin typeface="Tahoma" pitchFamily="34" charset="0"/>
                <a:ea typeface="Tahoma" pitchFamily="34" charset="0"/>
                <a:cs typeface="Tahoma" pitchFamily="34" charset="0"/>
              </a:rPr>
            </a:br>
            <a:r>
              <a:rPr lang="en-US" sz="600" dirty="0">
                <a:solidFill>
                  <a:srgbClr val="969696"/>
                </a:solidFill>
                <a:latin typeface="Tahoma" pitchFamily="34" charset="0"/>
                <a:ea typeface="Tahoma" pitchFamily="34" charset="0"/>
                <a:cs typeface="Tahoma" pitchFamily="34" charset="0"/>
              </a:rPr>
              <a:t>GUARDIAN® and the GUARDIAN G® logo are registered service marks of The Guardian Life Insurance Company of America and are used with express permission. For agent/broker use only. Not for use with the general public. </a:t>
            </a:r>
          </a:p>
          <a:p>
            <a:pPr defTabSz="1018824" fontAlgn="auto">
              <a:spcBef>
                <a:spcPts val="0"/>
              </a:spcBef>
              <a:spcAft>
                <a:spcPts val="0"/>
              </a:spcAft>
              <a:defRPr/>
            </a:pPr>
            <a:endParaRPr lang="en-US" sz="500" dirty="0">
              <a:solidFill>
                <a:srgbClr val="5F5F5F"/>
              </a:solidFill>
              <a:latin typeface="Arial" charset="0"/>
            </a:endParaRPr>
          </a:p>
        </p:txBody>
      </p:sp>
      <p:pic>
        <p:nvPicPr>
          <p:cNvPr id="11" name="Picture 10" descr="NEW_Guardian_Disability_Thread.jpg"/>
          <p:cNvPicPr>
            <a:picLocks noChangeAspect="1"/>
          </p:cNvPicPr>
          <p:nvPr userDrawn="1"/>
        </p:nvPicPr>
        <p:blipFill>
          <a:blip r:embed="rId4" cstate="print"/>
          <a:srcRect/>
          <a:stretch>
            <a:fillRect/>
          </a:stretch>
        </p:blipFill>
        <p:spPr bwMode="auto">
          <a:xfrm>
            <a:off x="762000" y="8716963"/>
            <a:ext cx="6248400" cy="693737"/>
          </a:xfrm>
          <a:prstGeom prst="rect">
            <a:avLst/>
          </a:prstGeom>
          <a:noFill/>
          <a:ln w="9525">
            <a:noFill/>
            <a:miter lim="800000"/>
            <a:headEnd/>
            <a:tailEnd/>
          </a:ln>
        </p:spPr>
      </p:pic>
      <p:sp>
        <p:nvSpPr>
          <p:cNvPr id="7" name="Title 1"/>
          <p:cNvSpPr>
            <a:spLocks noGrp="1"/>
          </p:cNvSpPr>
          <p:nvPr>
            <p:ph type="title"/>
          </p:nvPr>
        </p:nvSpPr>
        <p:spPr>
          <a:xfrm>
            <a:off x="609600" y="1941861"/>
            <a:ext cx="4724400" cy="1524000"/>
          </a:xfrm>
        </p:spPr>
        <p:txBody>
          <a:bodyPr anchor="t">
            <a:normAutofit/>
          </a:bodyPr>
          <a:lstStyle>
            <a:lvl1pPr algn="l">
              <a:defRPr sz="2600" b="0">
                <a:solidFill>
                  <a:srgbClr val="00446A"/>
                </a:solidFill>
                <a:latin typeface="Arial" pitchFamily="34" charset="0"/>
                <a:cs typeface="Arial" pitchFamily="34" charset="0"/>
              </a:defRPr>
            </a:lvl1pPr>
          </a:lstStyle>
          <a:p>
            <a:r>
              <a:rPr lang="en-US" dirty="0" smtClean="0"/>
              <a:t>Click to edit Master title style</a:t>
            </a:r>
            <a:endParaRPr lang="en-US" dirty="0"/>
          </a:p>
        </p:txBody>
      </p:sp>
      <p:sp>
        <p:nvSpPr>
          <p:cNvPr id="8" name="Content Placeholder 2"/>
          <p:cNvSpPr>
            <a:spLocks noGrp="1"/>
          </p:cNvSpPr>
          <p:nvPr>
            <p:ph idx="1"/>
          </p:nvPr>
        </p:nvSpPr>
        <p:spPr>
          <a:xfrm>
            <a:off x="609600" y="3505200"/>
            <a:ext cx="4724400" cy="3533775"/>
          </a:xfrm>
        </p:spPr>
        <p:txBody>
          <a:bodyPr/>
          <a:lstStyle>
            <a:lvl1pPr marL="0" indent="0">
              <a:spcBef>
                <a:spcPts val="0"/>
              </a:spcBef>
              <a:buNone/>
              <a:defRPr sz="1000">
                <a:solidFill>
                  <a:schemeClr val="tx1">
                    <a:lumMod val="75000"/>
                    <a:lumOff val="25000"/>
                  </a:schemeClr>
                </a:solidFill>
                <a:latin typeface="Arial" pitchFamily="34" charset="0"/>
                <a:cs typeface="Arial" pitchFamily="34" charset="0"/>
              </a:defRPr>
            </a:lvl1pPr>
            <a:lvl2pPr marL="0" indent="0">
              <a:spcBef>
                <a:spcPts val="0"/>
              </a:spcBef>
              <a:buNone/>
              <a:defRPr sz="1200" b="1">
                <a:solidFill>
                  <a:schemeClr val="tx2"/>
                </a:solidFill>
                <a:latin typeface="Arial" pitchFamily="34" charset="0"/>
                <a:cs typeface="Arial" pitchFamily="34" charset="0"/>
              </a:defRPr>
            </a:lvl2pPr>
            <a:lvl3pPr>
              <a:buNone/>
              <a:defRPr/>
            </a:lvl3pPr>
            <a:lvl4pPr>
              <a:buNone/>
              <a:defRPr/>
            </a:lvl4pPr>
            <a:lvl5pPr>
              <a:buNone/>
              <a:defRPr/>
            </a:lvl5pPr>
          </a:lstStyle>
          <a:p>
            <a:pPr lvl="0"/>
            <a:r>
              <a:rPr lang="en-US" dirty="0" smtClean="0"/>
              <a:t>Click to edit Master text styles</a:t>
            </a:r>
          </a:p>
          <a:p>
            <a:pPr lvl="0"/>
            <a:endParaRPr lang="en-US" dirty="0" smtClean="0"/>
          </a:p>
          <a:p>
            <a:pPr lvl="1"/>
            <a:r>
              <a:rPr lang="en-US" dirty="0" smtClean="0"/>
              <a:t>Second level</a:t>
            </a:r>
          </a:p>
        </p:txBody>
      </p:sp>
      <p:sp>
        <p:nvSpPr>
          <p:cNvPr id="13" name="Text Placeholder 15"/>
          <p:cNvSpPr>
            <a:spLocks noGrp="1"/>
          </p:cNvSpPr>
          <p:nvPr>
            <p:ph type="body" sz="quarter" idx="11"/>
          </p:nvPr>
        </p:nvSpPr>
        <p:spPr>
          <a:xfrm>
            <a:off x="609600" y="390525"/>
            <a:ext cx="1828800" cy="533400"/>
          </a:xfrm>
        </p:spPr>
        <p:txBody>
          <a:bodyPr anchor="ctr"/>
          <a:lstStyle>
            <a:lvl1pPr marL="0" indent="0">
              <a:buNone/>
              <a:defRPr sz="1100">
                <a:solidFill>
                  <a:schemeClr val="tx2"/>
                </a:solidFill>
              </a:defRPr>
            </a:lvl1pPr>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adership">
    <p:spTree>
      <p:nvGrpSpPr>
        <p:cNvPr id="1" name=""/>
        <p:cNvGrpSpPr/>
        <p:nvPr/>
      </p:nvGrpSpPr>
      <p:grpSpPr>
        <a:xfrm>
          <a:off x="0" y="0"/>
          <a:ext cx="0" cy="0"/>
          <a:chOff x="0" y="0"/>
          <a:chExt cx="0" cy="0"/>
        </a:xfrm>
      </p:grpSpPr>
      <p:pic>
        <p:nvPicPr>
          <p:cNvPr id="5" name="Picture 6" descr="Leadership.png"/>
          <p:cNvPicPr>
            <a:picLocks noChangeAspect="1"/>
          </p:cNvPicPr>
          <p:nvPr userDrawn="1"/>
        </p:nvPicPr>
        <p:blipFill>
          <a:blip r:embed="rId2" cstate="print"/>
          <a:srcRect/>
          <a:stretch>
            <a:fillRect/>
          </a:stretch>
        </p:blipFill>
        <p:spPr bwMode="auto">
          <a:xfrm>
            <a:off x="4724400" y="228600"/>
            <a:ext cx="2919413" cy="1003300"/>
          </a:xfrm>
          <a:prstGeom prst="rect">
            <a:avLst/>
          </a:prstGeom>
          <a:noFill/>
          <a:ln w="9525">
            <a:noFill/>
            <a:miter lim="800000"/>
            <a:headEnd/>
            <a:tailEnd/>
          </a:ln>
        </p:spPr>
      </p:pic>
      <p:sp>
        <p:nvSpPr>
          <p:cNvPr id="6" name="Title 1"/>
          <p:cNvSpPr txBox="1">
            <a:spLocks/>
          </p:cNvSpPr>
          <p:nvPr userDrawn="1"/>
        </p:nvSpPr>
        <p:spPr>
          <a:xfrm>
            <a:off x="0" y="8196263"/>
            <a:ext cx="7772400" cy="433387"/>
          </a:xfrm>
          <a:prstGeom prst="rect">
            <a:avLst/>
          </a:prstGeom>
        </p:spPr>
        <p:txBody>
          <a:bodyPr lIns="91432" tIns="45716" rIns="91432" bIns="45716">
            <a:normAutofit/>
          </a:bodyPr>
          <a:lstStyle>
            <a:lvl1pPr algn="l">
              <a:defRPr sz="2600" b="0">
                <a:solidFill>
                  <a:schemeClr val="tx2"/>
                </a:solidFill>
                <a:latin typeface="Arial" pitchFamily="34" charset="0"/>
                <a:cs typeface="Arial" pitchFamily="34" charset="0"/>
              </a:defRPr>
            </a:lvl1pPr>
          </a:lstStyle>
          <a:p>
            <a:pPr algn="ctr" defTabSz="914318" fontAlgn="auto">
              <a:spcAft>
                <a:spcPts val="0"/>
              </a:spcAft>
              <a:defRPr/>
            </a:pPr>
            <a:r>
              <a:rPr lang="en-US" sz="1100" b="1" kern="2000" dirty="0" smtClean="0">
                <a:ea typeface="+mj-ea"/>
              </a:rPr>
              <a:t>Contact your Guardian Group Sales Representative for more information.</a:t>
            </a:r>
          </a:p>
        </p:txBody>
      </p:sp>
      <p:pic>
        <p:nvPicPr>
          <p:cNvPr id="9" name="Picture 8" descr="Graphic_Band.png"/>
          <p:cNvPicPr>
            <a:picLocks noChangeAspect="1"/>
          </p:cNvPicPr>
          <p:nvPr userDrawn="1"/>
        </p:nvPicPr>
        <p:blipFill>
          <a:blip r:embed="rId3" cstate="print"/>
          <a:srcRect b="8665"/>
          <a:stretch>
            <a:fillRect/>
          </a:stretch>
        </p:blipFill>
        <p:spPr bwMode="auto">
          <a:xfrm>
            <a:off x="203200" y="2033588"/>
            <a:ext cx="406400" cy="6424612"/>
          </a:xfrm>
          <a:prstGeom prst="rect">
            <a:avLst/>
          </a:prstGeom>
          <a:noFill/>
          <a:ln w="9525">
            <a:noFill/>
            <a:miter lim="800000"/>
            <a:headEnd/>
            <a:tailEnd/>
          </a:ln>
        </p:spPr>
      </p:pic>
      <p:pic>
        <p:nvPicPr>
          <p:cNvPr id="10" name="Picture 9" descr="GuardianThread_300ALT.png"/>
          <p:cNvPicPr>
            <a:picLocks noChangeAspect="1"/>
          </p:cNvPicPr>
          <p:nvPr userDrawn="1"/>
        </p:nvPicPr>
        <p:blipFill>
          <a:blip r:embed="rId4" cstate="print"/>
          <a:srcRect/>
          <a:stretch>
            <a:fillRect/>
          </a:stretch>
        </p:blipFill>
        <p:spPr bwMode="auto">
          <a:xfrm>
            <a:off x="742950" y="8677275"/>
            <a:ext cx="6286500" cy="785813"/>
          </a:xfrm>
          <a:prstGeom prst="rect">
            <a:avLst/>
          </a:prstGeom>
          <a:noFill/>
          <a:ln w="9525">
            <a:noFill/>
            <a:miter lim="800000"/>
            <a:headEnd/>
            <a:tailEnd/>
          </a:ln>
        </p:spPr>
      </p:pic>
      <p:sp>
        <p:nvSpPr>
          <p:cNvPr id="11" name="TextBox 10"/>
          <p:cNvSpPr txBox="1"/>
          <p:nvPr userDrawn="1"/>
        </p:nvSpPr>
        <p:spPr>
          <a:xfrm>
            <a:off x="685800" y="9372600"/>
            <a:ext cx="6477000" cy="446088"/>
          </a:xfrm>
          <a:prstGeom prst="rect">
            <a:avLst/>
          </a:prstGeom>
          <a:noFill/>
        </p:spPr>
        <p:txBody>
          <a:bodyPr>
            <a:spAutoFit/>
          </a:bodyPr>
          <a:lstStyle/>
          <a:p>
            <a:pPr defTabSz="1018824" fontAlgn="auto">
              <a:spcBef>
                <a:spcPts val="0"/>
              </a:spcBef>
              <a:spcAft>
                <a:spcPts val="0"/>
              </a:spcAft>
              <a:defRPr/>
            </a:pPr>
            <a:r>
              <a:rPr lang="en-US" sz="600" dirty="0">
                <a:solidFill>
                  <a:srgbClr val="969696"/>
                </a:solidFill>
                <a:latin typeface="Tahoma" pitchFamily="34" charset="0"/>
                <a:ea typeface="Tahoma" pitchFamily="34" charset="0"/>
                <a:cs typeface="Tahoma" pitchFamily="34" charset="0"/>
              </a:rPr>
              <a:t>The Guardian Life Insurance Company of America, 7 Hanover Square, New York, NY 10004 </a:t>
            </a:r>
            <a:br>
              <a:rPr lang="en-US" sz="600" dirty="0">
                <a:solidFill>
                  <a:srgbClr val="969696"/>
                </a:solidFill>
                <a:latin typeface="Tahoma" pitchFamily="34" charset="0"/>
                <a:ea typeface="Tahoma" pitchFamily="34" charset="0"/>
                <a:cs typeface="Tahoma" pitchFamily="34" charset="0"/>
              </a:rPr>
            </a:br>
            <a:r>
              <a:rPr lang="en-US" sz="600" dirty="0">
                <a:solidFill>
                  <a:srgbClr val="969696"/>
                </a:solidFill>
                <a:latin typeface="Tahoma" pitchFamily="34" charset="0"/>
                <a:ea typeface="Tahoma" pitchFamily="34" charset="0"/>
                <a:cs typeface="Tahoma" pitchFamily="34" charset="0"/>
              </a:rPr>
              <a:t>GUARDIAN® and the GUARDIAN G® logo are registered service marks of The Guardian Life Insurance Company of America and are used with express permission. For agent/broker use only. Not for use with the general public. </a:t>
            </a:r>
          </a:p>
          <a:p>
            <a:pPr defTabSz="1018824" fontAlgn="auto">
              <a:spcBef>
                <a:spcPts val="0"/>
              </a:spcBef>
              <a:spcAft>
                <a:spcPts val="0"/>
              </a:spcAft>
              <a:defRPr/>
            </a:pPr>
            <a:endParaRPr lang="en-US" sz="500" dirty="0">
              <a:solidFill>
                <a:srgbClr val="5F5F5F"/>
              </a:solidFill>
              <a:latin typeface="Arial" charset="0"/>
            </a:endParaRPr>
          </a:p>
        </p:txBody>
      </p:sp>
      <p:sp>
        <p:nvSpPr>
          <p:cNvPr id="7" name="Title 1"/>
          <p:cNvSpPr>
            <a:spLocks noGrp="1"/>
          </p:cNvSpPr>
          <p:nvPr>
            <p:ph type="title"/>
          </p:nvPr>
        </p:nvSpPr>
        <p:spPr>
          <a:xfrm>
            <a:off x="609600" y="1941861"/>
            <a:ext cx="4724400" cy="1524000"/>
          </a:xfrm>
        </p:spPr>
        <p:txBody>
          <a:bodyPr anchor="t">
            <a:normAutofit/>
          </a:bodyPr>
          <a:lstStyle>
            <a:lvl1pPr algn="l">
              <a:defRPr sz="2600" b="0">
                <a:solidFill>
                  <a:srgbClr val="00446A"/>
                </a:solidFill>
                <a:latin typeface="Arial" pitchFamily="34" charset="0"/>
                <a:cs typeface="Arial" pitchFamily="34" charset="0"/>
              </a:defRPr>
            </a:lvl1pPr>
          </a:lstStyle>
          <a:p>
            <a:r>
              <a:rPr lang="en-US" dirty="0" smtClean="0"/>
              <a:t>Click to edit Master title style</a:t>
            </a:r>
            <a:endParaRPr lang="en-US" dirty="0"/>
          </a:p>
        </p:txBody>
      </p:sp>
      <p:sp>
        <p:nvSpPr>
          <p:cNvPr id="8" name="Content Placeholder 2"/>
          <p:cNvSpPr>
            <a:spLocks noGrp="1"/>
          </p:cNvSpPr>
          <p:nvPr>
            <p:ph idx="1"/>
          </p:nvPr>
        </p:nvSpPr>
        <p:spPr>
          <a:xfrm>
            <a:off x="609600" y="3505200"/>
            <a:ext cx="4724400" cy="3533775"/>
          </a:xfrm>
        </p:spPr>
        <p:txBody>
          <a:bodyPr/>
          <a:lstStyle>
            <a:lvl1pPr marL="0" indent="0">
              <a:spcBef>
                <a:spcPts val="0"/>
              </a:spcBef>
              <a:buNone/>
              <a:defRPr sz="1000">
                <a:solidFill>
                  <a:schemeClr val="tx1">
                    <a:lumMod val="75000"/>
                    <a:lumOff val="25000"/>
                  </a:schemeClr>
                </a:solidFill>
                <a:latin typeface="Arial" pitchFamily="34" charset="0"/>
                <a:cs typeface="Arial" pitchFamily="34" charset="0"/>
              </a:defRPr>
            </a:lvl1pPr>
            <a:lvl2pPr marL="0" indent="0">
              <a:spcBef>
                <a:spcPts val="0"/>
              </a:spcBef>
              <a:buNone/>
              <a:defRPr sz="1200" b="1">
                <a:solidFill>
                  <a:schemeClr val="tx2"/>
                </a:solidFill>
                <a:latin typeface="Arial" pitchFamily="34" charset="0"/>
                <a:cs typeface="Arial" pitchFamily="34" charset="0"/>
              </a:defRPr>
            </a:lvl2pPr>
            <a:lvl3pPr>
              <a:buNone/>
              <a:defRPr/>
            </a:lvl3pPr>
            <a:lvl4pPr>
              <a:buNone/>
              <a:defRPr/>
            </a:lvl4pPr>
            <a:lvl5pPr>
              <a:buNone/>
              <a:defRPr/>
            </a:lvl5pPr>
          </a:lstStyle>
          <a:p>
            <a:pPr lvl="0"/>
            <a:r>
              <a:rPr lang="en-US" dirty="0" smtClean="0"/>
              <a:t>Click to edit Master text styles</a:t>
            </a:r>
          </a:p>
          <a:p>
            <a:pPr lvl="0"/>
            <a:endParaRPr lang="en-US" dirty="0" smtClean="0"/>
          </a:p>
          <a:p>
            <a:pPr lvl="1"/>
            <a:r>
              <a:rPr lang="en-US" dirty="0" smtClean="0"/>
              <a:t>Second level</a:t>
            </a:r>
          </a:p>
        </p:txBody>
      </p:sp>
      <p:sp>
        <p:nvSpPr>
          <p:cNvPr id="13" name="Text Placeholder 15"/>
          <p:cNvSpPr>
            <a:spLocks noGrp="1"/>
          </p:cNvSpPr>
          <p:nvPr>
            <p:ph type="body" sz="quarter" idx="11"/>
          </p:nvPr>
        </p:nvSpPr>
        <p:spPr>
          <a:xfrm>
            <a:off x="609600" y="390525"/>
            <a:ext cx="1828800" cy="533400"/>
          </a:xfrm>
        </p:spPr>
        <p:txBody>
          <a:bodyPr anchor="ctr"/>
          <a:lstStyle>
            <a:lvl1pPr marL="0" indent="0">
              <a:buNone/>
              <a:defRPr sz="1100">
                <a:solidFill>
                  <a:schemeClr val="tx2"/>
                </a:solidFill>
              </a:defRPr>
            </a:lvl1pPr>
          </a:lstStyle>
          <a:p>
            <a:pPr lvl="0"/>
            <a:r>
              <a:rPr lang="en-US" smtClean="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ife">
    <p:spTree>
      <p:nvGrpSpPr>
        <p:cNvPr id="1" name=""/>
        <p:cNvGrpSpPr/>
        <p:nvPr/>
      </p:nvGrpSpPr>
      <p:grpSpPr>
        <a:xfrm>
          <a:off x="0" y="0"/>
          <a:ext cx="0" cy="0"/>
          <a:chOff x="0" y="0"/>
          <a:chExt cx="0" cy="0"/>
        </a:xfrm>
      </p:grpSpPr>
      <p:pic>
        <p:nvPicPr>
          <p:cNvPr id="5" name="Picture 6" descr="Life.png"/>
          <p:cNvPicPr>
            <a:picLocks noChangeAspect="1"/>
          </p:cNvPicPr>
          <p:nvPr userDrawn="1"/>
        </p:nvPicPr>
        <p:blipFill>
          <a:blip r:embed="rId2" cstate="print"/>
          <a:srcRect/>
          <a:stretch>
            <a:fillRect/>
          </a:stretch>
        </p:blipFill>
        <p:spPr bwMode="auto">
          <a:xfrm>
            <a:off x="4719638" y="225425"/>
            <a:ext cx="2919412" cy="1003300"/>
          </a:xfrm>
          <a:prstGeom prst="rect">
            <a:avLst/>
          </a:prstGeom>
          <a:noFill/>
          <a:ln w="9525">
            <a:noFill/>
            <a:miter lim="800000"/>
            <a:headEnd/>
            <a:tailEnd/>
          </a:ln>
        </p:spPr>
      </p:pic>
      <p:sp>
        <p:nvSpPr>
          <p:cNvPr id="6" name="Title 1"/>
          <p:cNvSpPr txBox="1">
            <a:spLocks/>
          </p:cNvSpPr>
          <p:nvPr userDrawn="1"/>
        </p:nvSpPr>
        <p:spPr>
          <a:xfrm>
            <a:off x="0" y="8196263"/>
            <a:ext cx="7772400" cy="433387"/>
          </a:xfrm>
          <a:prstGeom prst="rect">
            <a:avLst/>
          </a:prstGeom>
        </p:spPr>
        <p:txBody>
          <a:bodyPr lIns="91432" tIns="45716" rIns="91432" bIns="45716">
            <a:normAutofit/>
          </a:bodyPr>
          <a:lstStyle>
            <a:lvl1pPr algn="l">
              <a:defRPr sz="2600" b="0">
                <a:solidFill>
                  <a:schemeClr val="tx2"/>
                </a:solidFill>
                <a:latin typeface="Arial" pitchFamily="34" charset="0"/>
                <a:cs typeface="Arial" pitchFamily="34" charset="0"/>
              </a:defRPr>
            </a:lvl1pPr>
          </a:lstStyle>
          <a:p>
            <a:pPr algn="ctr" defTabSz="914318" fontAlgn="auto">
              <a:spcAft>
                <a:spcPts val="0"/>
              </a:spcAft>
              <a:defRPr/>
            </a:pPr>
            <a:r>
              <a:rPr lang="en-US" sz="1100" b="1" kern="2000" dirty="0" smtClean="0">
                <a:ea typeface="+mj-ea"/>
              </a:rPr>
              <a:t>Contact your Guardian Group Sales Representative for more information.</a:t>
            </a:r>
          </a:p>
        </p:txBody>
      </p:sp>
      <p:pic>
        <p:nvPicPr>
          <p:cNvPr id="9" name="Picture 8" descr="Graphic_Band.png"/>
          <p:cNvPicPr>
            <a:picLocks noChangeAspect="1"/>
          </p:cNvPicPr>
          <p:nvPr userDrawn="1"/>
        </p:nvPicPr>
        <p:blipFill>
          <a:blip r:embed="rId3" cstate="print"/>
          <a:srcRect b="8665"/>
          <a:stretch>
            <a:fillRect/>
          </a:stretch>
        </p:blipFill>
        <p:spPr bwMode="auto">
          <a:xfrm>
            <a:off x="203200" y="2033588"/>
            <a:ext cx="406400" cy="6424612"/>
          </a:xfrm>
          <a:prstGeom prst="rect">
            <a:avLst/>
          </a:prstGeom>
          <a:noFill/>
          <a:ln w="9525">
            <a:noFill/>
            <a:miter lim="800000"/>
            <a:headEnd/>
            <a:tailEnd/>
          </a:ln>
        </p:spPr>
      </p:pic>
      <p:sp>
        <p:nvSpPr>
          <p:cNvPr id="10" name="TextBox 9"/>
          <p:cNvSpPr txBox="1"/>
          <p:nvPr userDrawn="1"/>
        </p:nvSpPr>
        <p:spPr>
          <a:xfrm>
            <a:off x="685800" y="9372600"/>
            <a:ext cx="6477000" cy="446088"/>
          </a:xfrm>
          <a:prstGeom prst="rect">
            <a:avLst/>
          </a:prstGeom>
          <a:noFill/>
        </p:spPr>
        <p:txBody>
          <a:bodyPr>
            <a:spAutoFit/>
          </a:bodyPr>
          <a:lstStyle/>
          <a:p>
            <a:pPr defTabSz="1018824" fontAlgn="auto">
              <a:spcBef>
                <a:spcPts val="0"/>
              </a:spcBef>
              <a:spcAft>
                <a:spcPts val="0"/>
              </a:spcAft>
              <a:defRPr/>
            </a:pPr>
            <a:r>
              <a:rPr lang="en-US" sz="600" dirty="0">
                <a:solidFill>
                  <a:srgbClr val="969696"/>
                </a:solidFill>
                <a:latin typeface="Tahoma" pitchFamily="34" charset="0"/>
                <a:ea typeface="Tahoma" pitchFamily="34" charset="0"/>
                <a:cs typeface="Tahoma" pitchFamily="34" charset="0"/>
              </a:rPr>
              <a:t>The Guardian Life Insurance Company of America, 7 Hanover Square, New York, NY 10004 </a:t>
            </a:r>
            <a:br>
              <a:rPr lang="en-US" sz="600" dirty="0">
                <a:solidFill>
                  <a:srgbClr val="969696"/>
                </a:solidFill>
                <a:latin typeface="Tahoma" pitchFamily="34" charset="0"/>
                <a:ea typeface="Tahoma" pitchFamily="34" charset="0"/>
                <a:cs typeface="Tahoma" pitchFamily="34" charset="0"/>
              </a:rPr>
            </a:br>
            <a:r>
              <a:rPr lang="en-US" sz="600" dirty="0">
                <a:solidFill>
                  <a:srgbClr val="969696"/>
                </a:solidFill>
                <a:latin typeface="Tahoma" pitchFamily="34" charset="0"/>
                <a:ea typeface="Tahoma" pitchFamily="34" charset="0"/>
                <a:cs typeface="Tahoma" pitchFamily="34" charset="0"/>
              </a:rPr>
              <a:t>GUARDIAN® and the GUARDIAN G® logo are registered service marks of The Guardian Life Insurance Company of America and are used with express permission. For agent/broker use only. Not for use with the general public. </a:t>
            </a:r>
          </a:p>
          <a:p>
            <a:pPr defTabSz="1018824" fontAlgn="auto">
              <a:spcBef>
                <a:spcPts val="0"/>
              </a:spcBef>
              <a:spcAft>
                <a:spcPts val="0"/>
              </a:spcAft>
              <a:defRPr/>
            </a:pPr>
            <a:endParaRPr lang="en-US" sz="500" dirty="0">
              <a:solidFill>
                <a:srgbClr val="5F5F5F"/>
              </a:solidFill>
              <a:latin typeface="Arial" charset="0"/>
            </a:endParaRPr>
          </a:p>
        </p:txBody>
      </p:sp>
      <p:pic>
        <p:nvPicPr>
          <p:cNvPr id="11" name="Picture 10" descr="NEW_Guardian_Life_Thread.jpg"/>
          <p:cNvPicPr>
            <a:picLocks noChangeAspect="1"/>
          </p:cNvPicPr>
          <p:nvPr userDrawn="1"/>
        </p:nvPicPr>
        <p:blipFill>
          <a:blip r:embed="rId4" cstate="print"/>
          <a:srcRect/>
          <a:stretch>
            <a:fillRect/>
          </a:stretch>
        </p:blipFill>
        <p:spPr bwMode="auto">
          <a:xfrm>
            <a:off x="762000" y="8726488"/>
            <a:ext cx="6248400" cy="693737"/>
          </a:xfrm>
          <a:prstGeom prst="rect">
            <a:avLst/>
          </a:prstGeom>
          <a:noFill/>
          <a:ln w="9525">
            <a:noFill/>
            <a:miter lim="800000"/>
            <a:headEnd/>
            <a:tailEnd/>
          </a:ln>
        </p:spPr>
      </p:pic>
      <p:sp>
        <p:nvSpPr>
          <p:cNvPr id="7" name="Title 1"/>
          <p:cNvSpPr>
            <a:spLocks noGrp="1"/>
          </p:cNvSpPr>
          <p:nvPr>
            <p:ph type="title"/>
          </p:nvPr>
        </p:nvSpPr>
        <p:spPr>
          <a:xfrm>
            <a:off x="609600" y="1941861"/>
            <a:ext cx="4724400" cy="1524000"/>
          </a:xfrm>
        </p:spPr>
        <p:txBody>
          <a:bodyPr anchor="t">
            <a:normAutofit/>
          </a:bodyPr>
          <a:lstStyle>
            <a:lvl1pPr algn="l">
              <a:defRPr sz="2600" b="0">
                <a:solidFill>
                  <a:srgbClr val="00446A"/>
                </a:solidFill>
                <a:latin typeface="Arial" pitchFamily="34" charset="0"/>
                <a:cs typeface="Arial" pitchFamily="34" charset="0"/>
              </a:defRPr>
            </a:lvl1pPr>
          </a:lstStyle>
          <a:p>
            <a:r>
              <a:rPr lang="en-US" dirty="0" smtClean="0"/>
              <a:t>Click to edit Master title style</a:t>
            </a:r>
            <a:endParaRPr lang="en-US" dirty="0"/>
          </a:p>
        </p:txBody>
      </p:sp>
      <p:sp>
        <p:nvSpPr>
          <p:cNvPr id="8" name="Content Placeholder 2"/>
          <p:cNvSpPr>
            <a:spLocks noGrp="1"/>
          </p:cNvSpPr>
          <p:nvPr>
            <p:ph idx="1"/>
          </p:nvPr>
        </p:nvSpPr>
        <p:spPr>
          <a:xfrm>
            <a:off x="609600" y="3505200"/>
            <a:ext cx="4724400" cy="3533775"/>
          </a:xfrm>
        </p:spPr>
        <p:txBody>
          <a:bodyPr/>
          <a:lstStyle>
            <a:lvl1pPr marL="0" indent="0">
              <a:spcBef>
                <a:spcPts val="0"/>
              </a:spcBef>
              <a:buNone/>
              <a:defRPr sz="1000">
                <a:solidFill>
                  <a:schemeClr val="tx1">
                    <a:lumMod val="75000"/>
                    <a:lumOff val="25000"/>
                  </a:schemeClr>
                </a:solidFill>
                <a:latin typeface="Arial" pitchFamily="34" charset="0"/>
                <a:cs typeface="Arial" pitchFamily="34" charset="0"/>
              </a:defRPr>
            </a:lvl1pPr>
            <a:lvl2pPr marL="0" indent="0">
              <a:spcBef>
                <a:spcPts val="0"/>
              </a:spcBef>
              <a:buNone/>
              <a:defRPr sz="1200" b="1">
                <a:solidFill>
                  <a:schemeClr val="tx2"/>
                </a:solidFill>
                <a:latin typeface="Arial" pitchFamily="34" charset="0"/>
                <a:cs typeface="Arial" pitchFamily="34" charset="0"/>
              </a:defRPr>
            </a:lvl2pPr>
            <a:lvl3pPr>
              <a:buNone/>
              <a:defRPr/>
            </a:lvl3pPr>
            <a:lvl4pPr>
              <a:buNone/>
              <a:defRPr/>
            </a:lvl4pPr>
            <a:lvl5pPr>
              <a:buNone/>
              <a:defRPr/>
            </a:lvl5pPr>
          </a:lstStyle>
          <a:p>
            <a:pPr lvl="0"/>
            <a:r>
              <a:rPr lang="en-US" dirty="0" smtClean="0"/>
              <a:t>Click to edit Master text styles</a:t>
            </a:r>
          </a:p>
          <a:p>
            <a:pPr lvl="0"/>
            <a:endParaRPr lang="en-US" dirty="0" smtClean="0"/>
          </a:p>
          <a:p>
            <a:pPr lvl="1"/>
            <a:r>
              <a:rPr lang="en-US" dirty="0" smtClean="0"/>
              <a:t>Second level</a:t>
            </a:r>
          </a:p>
        </p:txBody>
      </p:sp>
      <p:sp>
        <p:nvSpPr>
          <p:cNvPr id="13" name="Text Placeholder 15"/>
          <p:cNvSpPr>
            <a:spLocks noGrp="1"/>
          </p:cNvSpPr>
          <p:nvPr>
            <p:ph type="body" sz="quarter" idx="11"/>
          </p:nvPr>
        </p:nvSpPr>
        <p:spPr>
          <a:xfrm>
            <a:off x="609600" y="390525"/>
            <a:ext cx="1828800" cy="533400"/>
          </a:xfrm>
        </p:spPr>
        <p:txBody>
          <a:bodyPr anchor="ctr"/>
          <a:lstStyle>
            <a:lvl1pPr marL="0" indent="0">
              <a:buNone/>
              <a:defRPr sz="1100">
                <a:solidFill>
                  <a:schemeClr val="tx2"/>
                </a:solidFill>
              </a:defRPr>
            </a:lvl1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rvice and Support">
    <p:spTree>
      <p:nvGrpSpPr>
        <p:cNvPr id="1" name=""/>
        <p:cNvGrpSpPr/>
        <p:nvPr/>
      </p:nvGrpSpPr>
      <p:grpSpPr>
        <a:xfrm>
          <a:off x="0" y="0"/>
          <a:ext cx="0" cy="0"/>
          <a:chOff x="0" y="0"/>
          <a:chExt cx="0" cy="0"/>
        </a:xfrm>
      </p:grpSpPr>
      <p:sp>
        <p:nvSpPr>
          <p:cNvPr id="7" name="Title 1"/>
          <p:cNvSpPr>
            <a:spLocks noGrp="1"/>
          </p:cNvSpPr>
          <p:nvPr>
            <p:ph type="title"/>
          </p:nvPr>
        </p:nvSpPr>
        <p:spPr>
          <a:xfrm>
            <a:off x="609600" y="1941861"/>
            <a:ext cx="4724400" cy="1524000"/>
          </a:xfrm>
        </p:spPr>
        <p:txBody>
          <a:bodyPr anchor="t">
            <a:normAutofit/>
          </a:bodyPr>
          <a:lstStyle>
            <a:lvl1pPr algn="l">
              <a:defRPr sz="2600" b="0">
                <a:solidFill>
                  <a:srgbClr val="00446A"/>
                </a:solidFill>
                <a:latin typeface="Arial" pitchFamily="34" charset="0"/>
                <a:cs typeface="Arial" pitchFamily="34" charset="0"/>
              </a:defRPr>
            </a:lvl1pPr>
          </a:lstStyle>
          <a:p>
            <a:r>
              <a:rPr lang="en-US" dirty="0" smtClean="0"/>
              <a:t>Click to edit Master title style</a:t>
            </a:r>
            <a:endParaRPr lang="en-US" dirty="0"/>
          </a:p>
        </p:txBody>
      </p:sp>
      <p:sp>
        <p:nvSpPr>
          <p:cNvPr id="8" name="Content Placeholder 2"/>
          <p:cNvSpPr>
            <a:spLocks noGrp="1"/>
          </p:cNvSpPr>
          <p:nvPr>
            <p:ph idx="1"/>
          </p:nvPr>
        </p:nvSpPr>
        <p:spPr>
          <a:xfrm>
            <a:off x="609600" y="3505200"/>
            <a:ext cx="4724400" cy="3533775"/>
          </a:xfrm>
        </p:spPr>
        <p:txBody>
          <a:bodyPr/>
          <a:lstStyle>
            <a:lvl1pPr marL="0" indent="0">
              <a:spcBef>
                <a:spcPts val="0"/>
              </a:spcBef>
              <a:buNone/>
              <a:defRPr sz="1000">
                <a:solidFill>
                  <a:schemeClr val="tx1">
                    <a:lumMod val="75000"/>
                    <a:lumOff val="25000"/>
                  </a:schemeClr>
                </a:solidFill>
                <a:latin typeface="Arial" pitchFamily="34" charset="0"/>
                <a:cs typeface="Arial" pitchFamily="34" charset="0"/>
              </a:defRPr>
            </a:lvl1pPr>
            <a:lvl2pPr marL="0" indent="0">
              <a:spcBef>
                <a:spcPts val="0"/>
              </a:spcBef>
              <a:buNone/>
              <a:defRPr sz="1200" b="1">
                <a:solidFill>
                  <a:schemeClr val="tx2"/>
                </a:solidFill>
                <a:latin typeface="Arial" pitchFamily="34" charset="0"/>
                <a:cs typeface="Arial" pitchFamily="34" charset="0"/>
              </a:defRPr>
            </a:lvl2pPr>
            <a:lvl3pPr>
              <a:buNone/>
              <a:defRPr/>
            </a:lvl3pPr>
            <a:lvl4pPr>
              <a:buNone/>
              <a:defRPr/>
            </a:lvl4pPr>
            <a:lvl5pPr>
              <a:buNone/>
              <a:defRPr/>
            </a:lvl5pPr>
          </a:lstStyle>
          <a:p>
            <a:pPr lvl="0"/>
            <a:r>
              <a:rPr lang="en-US" dirty="0" smtClean="0"/>
              <a:t>Click to edit Master text styles</a:t>
            </a:r>
          </a:p>
          <a:p>
            <a:pPr lvl="0"/>
            <a:endParaRPr lang="en-US" dirty="0" smtClean="0"/>
          </a:p>
          <a:p>
            <a:pPr lvl="1"/>
            <a:r>
              <a:rPr lang="en-US" dirty="0" smtClean="0"/>
              <a:t>Second level</a:t>
            </a:r>
          </a:p>
        </p:txBody>
      </p:sp>
      <p:sp>
        <p:nvSpPr>
          <p:cNvPr id="13" name="Text Placeholder 15"/>
          <p:cNvSpPr>
            <a:spLocks noGrp="1"/>
          </p:cNvSpPr>
          <p:nvPr>
            <p:ph type="body" sz="quarter" idx="11"/>
          </p:nvPr>
        </p:nvSpPr>
        <p:spPr>
          <a:xfrm>
            <a:off x="609600" y="390525"/>
            <a:ext cx="1828800" cy="533400"/>
          </a:xfrm>
        </p:spPr>
        <p:txBody>
          <a:bodyPr anchor="ctr"/>
          <a:lstStyle>
            <a:lvl1pPr marL="0" indent="0">
              <a:buNone/>
              <a:defRPr sz="1100">
                <a:solidFill>
                  <a:schemeClr val="tx2"/>
                </a:solidFill>
              </a:defRPr>
            </a:lvl1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sion">
    <p:spTree>
      <p:nvGrpSpPr>
        <p:cNvPr id="1" name=""/>
        <p:cNvGrpSpPr/>
        <p:nvPr/>
      </p:nvGrpSpPr>
      <p:grpSpPr>
        <a:xfrm>
          <a:off x="0" y="0"/>
          <a:ext cx="0" cy="0"/>
          <a:chOff x="0" y="0"/>
          <a:chExt cx="0" cy="0"/>
        </a:xfrm>
      </p:grpSpPr>
      <p:pic>
        <p:nvPicPr>
          <p:cNvPr id="5" name="Picture 6" descr="Vision.png"/>
          <p:cNvPicPr>
            <a:picLocks noChangeAspect="1"/>
          </p:cNvPicPr>
          <p:nvPr userDrawn="1"/>
        </p:nvPicPr>
        <p:blipFill>
          <a:blip r:embed="rId2" cstate="print"/>
          <a:srcRect/>
          <a:stretch>
            <a:fillRect/>
          </a:stretch>
        </p:blipFill>
        <p:spPr bwMode="auto">
          <a:xfrm>
            <a:off x="4700588" y="215900"/>
            <a:ext cx="2919412" cy="1003300"/>
          </a:xfrm>
          <a:prstGeom prst="rect">
            <a:avLst/>
          </a:prstGeom>
          <a:noFill/>
          <a:ln w="9525">
            <a:noFill/>
            <a:miter lim="800000"/>
            <a:headEnd/>
            <a:tailEnd/>
          </a:ln>
        </p:spPr>
      </p:pic>
      <p:pic>
        <p:nvPicPr>
          <p:cNvPr id="6" name="Picture 7" descr="Graphic_Band.png"/>
          <p:cNvPicPr>
            <a:picLocks noChangeAspect="1"/>
          </p:cNvPicPr>
          <p:nvPr userDrawn="1"/>
        </p:nvPicPr>
        <p:blipFill>
          <a:blip r:embed="rId3" cstate="print"/>
          <a:srcRect b="8665"/>
          <a:stretch>
            <a:fillRect/>
          </a:stretch>
        </p:blipFill>
        <p:spPr bwMode="auto">
          <a:xfrm>
            <a:off x="203200" y="2033588"/>
            <a:ext cx="406400" cy="6424612"/>
          </a:xfrm>
          <a:prstGeom prst="rect">
            <a:avLst/>
          </a:prstGeom>
          <a:noFill/>
          <a:ln w="9525">
            <a:noFill/>
            <a:miter lim="800000"/>
            <a:headEnd/>
            <a:tailEnd/>
          </a:ln>
        </p:spPr>
      </p:pic>
      <p:sp>
        <p:nvSpPr>
          <p:cNvPr id="9" name="TextBox 8"/>
          <p:cNvSpPr txBox="1"/>
          <p:nvPr userDrawn="1"/>
        </p:nvSpPr>
        <p:spPr>
          <a:xfrm>
            <a:off x="685800" y="9372600"/>
            <a:ext cx="6477000" cy="446088"/>
          </a:xfrm>
          <a:prstGeom prst="rect">
            <a:avLst/>
          </a:prstGeom>
          <a:noFill/>
        </p:spPr>
        <p:txBody>
          <a:bodyPr>
            <a:spAutoFit/>
          </a:bodyPr>
          <a:lstStyle/>
          <a:p>
            <a:pPr defTabSz="1018824" fontAlgn="auto">
              <a:spcBef>
                <a:spcPts val="0"/>
              </a:spcBef>
              <a:spcAft>
                <a:spcPts val="0"/>
              </a:spcAft>
              <a:defRPr/>
            </a:pPr>
            <a:r>
              <a:rPr lang="en-US" sz="600" dirty="0">
                <a:solidFill>
                  <a:srgbClr val="969696"/>
                </a:solidFill>
                <a:latin typeface="Tahoma" pitchFamily="34" charset="0"/>
                <a:ea typeface="Tahoma" pitchFamily="34" charset="0"/>
                <a:cs typeface="Tahoma" pitchFamily="34" charset="0"/>
              </a:rPr>
              <a:t>The Guardian Life Insurance Company of America, 7 Hanover Square, New York, NY 10004 </a:t>
            </a:r>
            <a:br>
              <a:rPr lang="en-US" sz="600" dirty="0">
                <a:solidFill>
                  <a:srgbClr val="969696"/>
                </a:solidFill>
                <a:latin typeface="Tahoma" pitchFamily="34" charset="0"/>
                <a:ea typeface="Tahoma" pitchFamily="34" charset="0"/>
                <a:cs typeface="Tahoma" pitchFamily="34" charset="0"/>
              </a:rPr>
            </a:br>
            <a:r>
              <a:rPr lang="en-US" sz="600" dirty="0">
                <a:solidFill>
                  <a:srgbClr val="969696"/>
                </a:solidFill>
                <a:latin typeface="Tahoma" pitchFamily="34" charset="0"/>
                <a:ea typeface="Tahoma" pitchFamily="34" charset="0"/>
                <a:cs typeface="Tahoma" pitchFamily="34" charset="0"/>
              </a:rPr>
              <a:t>GUARDIAN® and the GUARDIAN G® logo are registered service marks of The Guardian Life Insurance Company of America and are used with express permission. For agent/broker use only. Not for use with the general public. </a:t>
            </a:r>
          </a:p>
          <a:p>
            <a:pPr defTabSz="1018824" fontAlgn="auto">
              <a:spcBef>
                <a:spcPts val="0"/>
              </a:spcBef>
              <a:spcAft>
                <a:spcPts val="0"/>
              </a:spcAft>
              <a:defRPr/>
            </a:pPr>
            <a:endParaRPr lang="en-US" sz="500" dirty="0">
              <a:solidFill>
                <a:srgbClr val="5F5F5F"/>
              </a:solidFill>
              <a:latin typeface="Arial" charset="0"/>
            </a:endParaRPr>
          </a:p>
        </p:txBody>
      </p:sp>
      <p:pic>
        <p:nvPicPr>
          <p:cNvPr id="10" name="Picture 9" descr="NEW_Guardian_Vision_Thread.jpg"/>
          <p:cNvPicPr>
            <a:picLocks noChangeAspect="1"/>
          </p:cNvPicPr>
          <p:nvPr userDrawn="1"/>
        </p:nvPicPr>
        <p:blipFill>
          <a:blip r:embed="rId4" cstate="print"/>
          <a:srcRect/>
          <a:stretch>
            <a:fillRect/>
          </a:stretch>
        </p:blipFill>
        <p:spPr bwMode="auto">
          <a:xfrm>
            <a:off x="762000" y="8726488"/>
            <a:ext cx="6248400" cy="693737"/>
          </a:xfrm>
          <a:prstGeom prst="rect">
            <a:avLst/>
          </a:prstGeom>
          <a:noFill/>
          <a:ln w="9525">
            <a:noFill/>
            <a:miter lim="800000"/>
            <a:headEnd/>
            <a:tailEnd/>
          </a:ln>
        </p:spPr>
      </p:pic>
      <p:sp>
        <p:nvSpPr>
          <p:cNvPr id="7" name="Title 1"/>
          <p:cNvSpPr>
            <a:spLocks noGrp="1"/>
          </p:cNvSpPr>
          <p:nvPr>
            <p:ph type="title"/>
          </p:nvPr>
        </p:nvSpPr>
        <p:spPr>
          <a:xfrm>
            <a:off x="609600" y="1941861"/>
            <a:ext cx="4724400" cy="1524000"/>
          </a:xfrm>
        </p:spPr>
        <p:txBody>
          <a:bodyPr anchor="t">
            <a:normAutofit/>
          </a:bodyPr>
          <a:lstStyle>
            <a:lvl1pPr algn="l">
              <a:defRPr sz="2600" b="0">
                <a:solidFill>
                  <a:srgbClr val="00446A"/>
                </a:solidFill>
                <a:latin typeface="Arial" pitchFamily="34" charset="0"/>
                <a:cs typeface="Arial" pitchFamily="34" charset="0"/>
              </a:defRPr>
            </a:lvl1pPr>
          </a:lstStyle>
          <a:p>
            <a:r>
              <a:rPr lang="en-US" dirty="0" smtClean="0"/>
              <a:t>Click to edit Master title style</a:t>
            </a:r>
            <a:endParaRPr lang="en-US" dirty="0"/>
          </a:p>
        </p:txBody>
      </p:sp>
      <p:sp>
        <p:nvSpPr>
          <p:cNvPr id="8" name="Content Placeholder 2"/>
          <p:cNvSpPr>
            <a:spLocks noGrp="1"/>
          </p:cNvSpPr>
          <p:nvPr>
            <p:ph idx="1"/>
          </p:nvPr>
        </p:nvSpPr>
        <p:spPr>
          <a:xfrm>
            <a:off x="609600" y="3505200"/>
            <a:ext cx="4724400" cy="3533775"/>
          </a:xfrm>
        </p:spPr>
        <p:txBody>
          <a:bodyPr/>
          <a:lstStyle>
            <a:lvl1pPr marL="0" indent="0">
              <a:spcBef>
                <a:spcPts val="0"/>
              </a:spcBef>
              <a:buNone/>
              <a:defRPr sz="1000">
                <a:solidFill>
                  <a:schemeClr val="tx1">
                    <a:lumMod val="75000"/>
                    <a:lumOff val="25000"/>
                  </a:schemeClr>
                </a:solidFill>
                <a:latin typeface="Arial" pitchFamily="34" charset="0"/>
                <a:cs typeface="Arial" pitchFamily="34" charset="0"/>
              </a:defRPr>
            </a:lvl1pPr>
            <a:lvl2pPr marL="0" indent="0">
              <a:spcBef>
                <a:spcPts val="0"/>
              </a:spcBef>
              <a:buNone/>
              <a:defRPr sz="1200" b="1">
                <a:solidFill>
                  <a:schemeClr val="tx2"/>
                </a:solidFill>
                <a:latin typeface="Arial" pitchFamily="34" charset="0"/>
                <a:cs typeface="Arial" pitchFamily="34" charset="0"/>
              </a:defRPr>
            </a:lvl2pPr>
            <a:lvl3pPr>
              <a:buNone/>
              <a:defRPr/>
            </a:lvl3pPr>
            <a:lvl4pPr>
              <a:buNone/>
              <a:defRPr/>
            </a:lvl4pPr>
            <a:lvl5pPr>
              <a:buNone/>
              <a:defRPr/>
            </a:lvl5pPr>
          </a:lstStyle>
          <a:p>
            <a:pPr lvl="0"/>
            <a:r>
              <a:rPr lang="en-US" dirty="0" smtClean="0"/>
              <a:t>Click to edit Master text styles</a:t>
            </a:r>
          </a:p>
          <a:p>
            <a:pPr lvl="0"/>
            <a:endParaRPr lang="en-US" dirty="0" smtClean="0"/>
          </a:p>
          <a:p>
            <a:pPr lvl="1"/>
            <a:r>
              <a:rPr lang="en-US" dirty="0" smtClean="0"/>
              <a:t>Second level</a:t>
            </a:r>
          </a:p>
        </p:txBody>
      </p:sp>
      <p:sp>
        <p:nvSpPr>
          <p:cNvPr id="13" name="Text Placeholder 15"/>
          <p:cNvSpPr>
            <a:spLocks noGrp="1"/>
          </p:cNvSpPr>
          <p:nvPr>
            <p:ph type="body" sz="quarter" idx="11"/>
          </p:nvPr>
        </p:nvSpPr>
        <p:spPr>
          <a:xfrm>
            <a:off x="609600" y="390525"/>
            <a:ext cx="1828800" cy="533400"/>
          </a:xfrm>
        </p:spPr>
        <p:txBody>
          <a:bodyPr anchor="ctr"/>
          <a:lstStyle>
            <a:lvl1pPr marL="0" indent="0">
              <a:buNone/>
              <a:defRPr sz="1100">
                <a:solidFill>
                  <a:schemeClr val="tx2"/>
                </a:solidFill>
              </a:defRPr>
            </a:lvl1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388938" y="403225"/>
            <a:ext cx="6994525" cy="1676400"/>
          </a:xfrm>
          <a:prstGeom prst="rect">
            <a:avLst/>
          </a:prstGeom>
          <a:noFill/>
          <a:ln w="9525">
            <a:noFill/>
            <a:miter lim="800000"/>
            <a:headEnd/>
            <a:tailEnd/>
          </a:ln>
        </p:spPr>
        <p:txBody>
          <a:bodyPr vert="horz" wrap="square" lIns="101882" tIns="50941" rIns="101882" bIns="50941"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388938" y="2346325"/>
            <a:ext cx="6994525" cy="6638925"/>
          </a:xfrm>
          <a:prstGeom prst="rect">
            <a:avLst/>
          </a:prstGeom>
          <a:noFill/>
          <a:ln w="9525">
            <a:noFill/>
            <a:miter lim="800000"/>
            <a:headEnd/>
            <a:tailEnd/>
          </a:ln>
        </p:spPr>
        <p:txBody>
          <a:bodyPr vert="horz" wrap="square" lIns="101882" tIns="50941" rIns="101882" bIns="5094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388938" y="9323388"/>
            <a:ext cx="1812925" cy="534987"/>
          </a:xfrm>
          <a:prstGeom prst="rect">
            <a:avLst/>
          </a:prstGeom>
        </p:spPr>
        <p:txBody>
          <a:bodyPr vert="horz" lIns="101882" tIns="50941" rIns="101882" bIns="50941" rtlCol="0" anchor="ctr"/>
          <a:lstStyle>
            <a:lvl1pPr algn="l" defTabSz="1018824" fontAlgn="auto">
              <a:spcBef>
                <a:spcPts val="0"/>
              </a:spcBef>
              <a:spcAft>
                <a:spcPts val="0"/>
              </a:spcAft>
              <a:defRPr sz="1300">
                <a:solidFill>
                  <a:schemeClr val="tx1">
                    <a:tint val="75000"/>
                  </a:schemeClr>
                </a:solidFill>
                <a:latin typeface="+mn-lt"/>
                <a:cs typeface="+mn-cs"/>
              </a:defRPr>
            </a:lvl1pPr>
          </a:lstStyle>
          <a:p>
            <a:pPr>
              <a:defRPr/>
            </a:pPr>
            <a:fld id="{048EC4D0-0064-401C-AA9A-CDF32813EDBA}" type="datetimeFigureOut">
              <a:rPr lang="en-US"/>
              <a:pPr>
                <a:defRPr/>
              </a:pPr>
              <a:t>10/7/2014</a:t>
            </a:fld>
            <a:endParaRPr lang="en-US"/>
          </a:p>
        </p:txBody>
      </p:sp>
      <p:sp>
        <p:nvSpPr>
          <p:cNvPr id="5" name="Footer Placeholder 4"/>
          <p:cNvSpPr>
            <a:spLocks noGrp="1"/>
          </p:cNvSpPr>
          <p:nvPr>
            <p:ph type="ftr" sz="quarter" idx="3"/>
          </p:nvPr>
        </p:nvSpPr>
        <p:spPr>
          <a:xfrm>
            <a:off x="2655888" y="9323388"/>
            <a:ext cx="2460625" cy="534987"/>
          </a:xfrm>
          <a:prstGeom prst="rect">
            <a:avLst/>
          </a:prstGeom>
        </p:spPr>
        <p:txBody>
          <a:bodyPr vert="horz" lIns="101882" tIns="50941" rIns="101882" bIns="50941" rtlCol="0" anchor="ctr"/>
          <a:lstStyle>
            <a:lvl1pPr algn="ctr" defTabSz="1018824" fontAlgn="auto">
              <a:spcBef>
                <a:spcPts val="0"/>
              </a:spcBef>
              <a:spcAft>
                <a:spcPts val="0"/>
              </a:spcAft>
              <a:defRPr sz="13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5570538" y="9323388"/>
            <a:ext cx="1812925" cy="534987"/>
          </a:xfrm>
          <a:prstGeom prst="rect">
            <a:avLst/>
          </a:prstGeom>
        </p:spPr>
        <p:txBody>
          <a:bodyPr vert="horz" lIns="101882" tIns="50941" rIns="101882" bIns="50941" rtlCol="0" anchor="ctr"/>
          <a:lstStyle>
            <a:lvl1pPr algn="r" defTabSz="1018824" fontAlgn="auto">
              <a:spcBef>
                <a:spcPts val="0"/>
              </a:spcBef>
              <a:spcAft>
                <a:spcPts val="0"/>
              </a:spcAft>
              <a:defRPr sz="1300">
                <a:solidFill>
                  <a:schemeClr val="tx1">
                    <a:tint val="75000"/>
                  </a:schemeClr>
                </a:solidFill>
                <a:latin typeface="+mn-lt"/>
                <a:cs typeface="+mn-cs"/>
              </a:defRPr>
            </a:lvl1pPr>
          </a:lstStyle>
          <a:p>
            <a:pPr>
              <a:defRPr/>
            </a:pPr>
            <a:fld id="{8457930B-0342-4D88-B2D6-0F052194D0F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 id="2147483771" r:id="rId12"/>
    <p:sldLayoutId id="2147483772" r:id="rId13"/>
  </p:sldLayoutIdLst>
  <p:txStyles>
    <p:titleStyle>
      <a:lvl1pPr algn="ctr" defTabSz="1017588" rtl="0" eaLnBrk="0" fontAlgn="base" hangingPunct="0">
        <a:spcBef>
          <a:spcPct val="0"/>
        </a:spcBef>
        <a:spcAft>
          <a:spcPct val="0"/>
        </a:spcAft>
        <a:defRPr sz="4900" kern="1200">
          <a:solidFill>
            <a:schemeClr val="tx1"/>
          </a:solidFill>
          <a:latin typeface="+mj-lt"/>
          <a:ea typeface="+mj-ea"/>
          <a:cs typeface="+mj-cs"/>
        </a:defRPr>
      </a:lvl1pPr>
      <a:lvl2pPr algn="ctr" defTabSz="1017588" rtl="0" eaLnBrk="0" fontAlgn="base" hangingPunct="0">
        <a:spcBef>
          <a:spcPct val="0"/>
        </a:spcBef>
        <a:spcAft>
          <a:spcPct val="0"/>
        </a:spcAft>
        <a:defRPr sz="4900">
          <a:solidFill>
            <a:schemeClr val="tx1"/>
          </a:solidFill>
          <a:latin typeface="Arial" pitchFamily="34" charset="0"/>
        </a:defRPr>
      </a:lvl2pPr>
      <a:lvl3pPr algn="ctr" defTabSz="1017588" rtl="0" eaLnBrk="0" fontAlgn="base" hangingPunct="0">
        <a:spcBef>
          <a:spcPct val="0"/>
        </a:spcBef>
        <a:spcAft>
          <a:spcPct val="0"/>
        </a:spcAft>
        <a:defRPr sz="4900">
          <a:solidFill>
            <a:schemeClr val="tx1"/>
          </a:solidFill>
          <a:latin typeface="Arial" pitchFamily="34" charset="0"/>
        </a:defRPr>
      </a:lvl3pPr>
      <a:lvl4pPr algn="ctr" defTabSz="1017588" rtl="0" eaLnBrk="0" fontAlgn="base" hangingPunct="0">
        <a:spcBef>
          <a:spcPct val="0"/>
        </a:spcBef>
        <a:spcAft>
          <a:spcPct val="0"/>
        </a:spcAft>
        <a:defRPr sz="4900">
          <a:solidFill>
            <a:schemeClr val="tx1"/>
          </a:solidFill>
          <a:latin typeface="Arial" pitchFamily="34" charset="0"/>
        </a:defRPr>
      </a:lvl4pPr>
      <a:lvl5pPr algn="ctr" defTabSz="1017588" rtl="0" eaLnBrk="0" fontAlgn="base" hangingPunct="0">
        <a:spcBef>
          <a:spcPct val="0"/>
        </a:spcBef>
        <a:spcAft>
          <a:spcPct val="0"/>
        </a:spcAft>
        <a:defRPr sz="4900">
          <a:solidFill>
            <a:schemeClr val="tx1"/>
          </a:solidFill>
          <a:latin typeface="Arial" pitchFamily="34" charset="0"/>
        </a:defRPr>
      </a:lvl5pPr>
      <a:lvl6pPr marL="457200" algn="ctr" defTabSz="1017588" rtl="0" fontAlgn="base">
        <a:spcBef>
          <a:spcPct val="0"/>
        </a:spcBef>
        <a:spcAft>
          <a:spcPct val="0"/>
        </a:spcAft>
        <a:defRPr sz="4900">
          <a:solidFill>
            <a:schemeClr val="tx1"/>
          </a:solidFill>
          <a:latin typeface="Calibri" pitchFamily="34" charset="0"/>
        </a:defRPr>
      </a:lvl6pPr>
      <a:lvl7pPr marL="914400" algn="ctr" defTabSz="1017588" rtl="0" fontAlgn="base">
        <a:spcBef>
          <a:spcPct val="0"/>
        </a:spcBef>
        <a:spcAft>
          <a:spcPct val="0"/>
        </a:spcAft>
        <a:defRPr sz="4900">
          <a:solidFill>
            <a:schemeClr val="tx1"/>
          </a:solidFill>
          <a:latin typeface="Calibri" pitchFamily="34" charset="0"/>
        </a:defRPr>
      </a:lvl7pPr>
      <a:lvl8pPr marL="1371600" algn="ctr" defTabSz="1017588" rtl="0" fontAlgn="base">
        <a:spcBef>
          <a:spcPct val="0"/>
        </a:spcBef>
        <a:spcAft>
          <a:spcPct val="0"/>
        </a:spcAft>
        <a:defRPr sz="4900">
          <a:solidFill>
            <a:schemeClr val="tx1"/>
          </a:solidFill>
          <a:latin typeface="Calibri" pitchFamily="34" charset="0"/>
        </a:defRPr>
      </a:lvl8pPr>
      <a:lvl9pPr marL="1828800" algn="ctr" defTabSz="1017588" rtl="0" fontAlgn="base">
        <a:spcBef>
          <a:spcPct val="0"/>
        </a:spcBef>
        <a:spcAft>
          <a:spcPct val="0"/>
        </a:spcAft>
        <a:defRPr sz="4900">
          <a:solidFill>
            <a:schemeClr val="tx1"/>
          </a:solidFill>
          <a:latin typeface="Calibri" pitchFamily="34" charset="0"/>
        </a:defRPr>
      </a:lvl9pPr>
    </p:titleStyle>
    <p:bodyStyle>
      <a:lvl1pPr marL="381000" indent="-381000" algn="l" defTabSz="1017588" rtl="0" eaLnBrk="0" fontAlgn="base" hangingPunct="0">
        <a:spcBef>
          <a:spcPct val="20000"/>
        </a:spcBef>
        <a:spcAft>
          <a:spcPct val="0"/>
        </a:spcAft>
        <a:buFont typeface="Arial" pitchFamily="34" charset="0"/>
        <a:buChar char="•"/>
        <a:defRPr sz="3600" kern="1200">
          <a:solidFill>
            <a:schemeClr val="tx1"/>
          </a:solidFill>
          <a:latin typeface="+mn-lt"/>
          <a:ea typeface="+mn-ea"/>
          <a:cs typeface="+mn-cs"/>
        </a:defRPr>
      </a:lvl1pPr>
      <a:lvl2pPr marL="827088" indent="-317500" algn="l" defTabSz="1017588" rtl="0" eaLnBrk="0" fontAlgn="base" hangingPunct="0">
        <a:spcBef>
          <a:spcPct val="20000"/>
        </a:spcBef>
        <a:spcAft>
          <a:spcPct val="0"/>
        </a:spcAft>
        <a:buFont typeface="Arial" pitchFamily="34" charset="0"/>
        <a:buChar char="–"/>
        <a:defRPr sz="3100" kern="1200">
          <a:solidFill>
            <a:schemeClr val="tx1"/>
          </a:solidFill>
          <a:latin typeface="+mn-lt"/>
          <a:ea typeface="+mn-ea"/>
          <a:cs typeface="+mn-cs"/>
        </a:defRPr>
      </a:lvl2pPr>
      <a:lvl3pPr marL="1273175" indent="-254000" algn="l" defTabSz="1017588" rtl="0" eaLnBrk="0" fontAlgn="base" hangingPunct="0">
        <a:spcBef>
          <a:spcPct val="20000"/>
        </a:spcBef>
        <a:spcAft>
          <a:spcPct val="0"/>
        </a:spcAft>
        <a:buFont typeface="Arial" pitchFamily="34" charset="0"/>
        <a:buChar char="•"/>
        <a:defRPr sz="2700" kern="1200">
          <a:solidFill>
            <a:schemeClr val="tx1"/>
          </a:solidFill>
          <a:latin typeface="+mn-lt"/>
          <a:ea typeface="+mn-ea"/>
          <a:cs typeface="+mn-cs"/>
        </a:defRPr>
      </a:lvl3pPr>
      <a:lvl4pPr marL="1782763" indent="-254000" algn="l" defTabSz="1017588" rtl="0" eaLnBrk="0" fontAlgn="base" hangingPunct="0">
        <a:spcBef>
          <a:spcPct val="20000"/>
        </a:spcBef>
        <a:spcAft>
          <a:spcPct val="0"/>
        </a:spcAft>
        <a:buFont typeface="Arial" pitchFamily="34" charset="0"/>
        <a:buChar char="–"/>
        <a:defRPr sz="2200" kern="1200">
          <a:solidFill>
            <a:schemeClr val="tx1"/>
          </a:solidFill>
          <a:latin typeface="+mn-lt"/>
          <a:ea typeface="+mn-ea"/>
          <a:cs typeface="+mn-cs"/>
        </a:defRPr>
      </a:lvl4pPr>
      <a:lvl5pPr marL="2292350" indent="-254000" algn="l" defTabSz="1017588" rtl="0" eaLnBrk="0" fontAlgn="base" hangingPunct="0">
        <a:spcBef>
          <a:spcPct val="20000"/>
        </a:spcBef>
        <a:spcAft>
          <a:spcPct val="0"/>
        </a:spcAft>
        <a:buFont typeface="Arial" pitchFamily="34" charset="0"/>
        <a:buChar char="»"/>
        <a:defRPr sz="2200" kern="1200">
          <a:solidFill>
            <a:schemeClr val="tx1"/>
          </a:solidFill>
          <a:latin typeface="+mn-lt"/>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 name="Table 39"/>
          <p:cNvGraphicFramePr>
            <a:graphicFrameLocks noGrp="1"/>
          </p:cNvGraphicFramePr>
          <p:nvPr>
            <p:extLst>
              <p:ext uri="{D42A27DB-BD31-4B8C-83A1-F6EECF244321}">
                <p14:modId xmlns="" xmlns:p14="http://schemas.microsoft.com/office/powerpoint/2010/main" val="4030474406"/>
              </p:ext>
            </p:extLst>
          </p:nvPr>
        </p:nvGraphicFramePr>
        <p:xfrm>
          <a:off x="228601" y="2030826"/>
          <a:ext cx="7315200" cy="6105751"/>
        </p:xfrm>
        <a:graphic>
          <a:graphicData uri="http://schemas.openxmlformats.org/drawingml/2006/table">
            <a:tbl>
              <a:tblPr firstRow="1" bandRow="1">
                <a:tableStyleId>{5C22544A-7EE6-4342-B048-85BDC9FD1C3A}</a:tableStyleId>
              </a:tblPr>
              <a:tblGrid>
                <a:gridCol w="4247536"/>
                <a:gridCol w="1415845"/>
                <a:gridCol w="1651819"/>
              </a:tblGrid>
              <a:tr h="232827">
                <a:tc gridSpan="3">
                  <a:txBody>
                    <a:bodyPr/>
                    <a:lstStyle/>
                    <a:p>
                      <a:pPr algn="ctr">
                        <a:lnSpc>
                          <a:spcPts val="1200"/>
                        </a:lnSpc>
                      </a:pPr>
                      <a:r>
                        <a:rPr lang="en-US" sz="1400" b="1" dirty="0" smtClean="0">
                          <a:latin typeface="Gill Sans MT" pitchFamily="34" charset="0"/>
                        </a:rPr>
                        <a:t>Guardian </a:t>
                      </a:r>
                      <a:r>
                        <a:rPr lang="en-US" sz="1400" b="1" dirty="0" smtClean="0">
                          <a:solidFill>
                            <a:schemeClr val="bg1"/>
                          </a:solidFill>
                          <a:latin typeface="Gill Sans MT" pitchFamily="34" charset="0"/>
                        </a:rPr>
                        <a:t>Family</a:t>
                      </a:r>
                      <a:r>
                        <a:rPr lang="en-US" sz="1400" b="1" baseline="0" dirty="0" smtClean="0">
                          <a:solidFill>
                            <a:schemeClr val="bg1"/>
                          </a:solidFill>
                          <a:latin typeface="Gill Sans MT" pitchFamily="34" charset="0"/>
                        </a:rPr>
                        <a:t> Advantage </a:t>
                      </a:r>
                      <a:r>
                        <a:rPr lang="en-US" sz="1400" b="1" dirty="0" smtClean="0">
                          <a:solidFill>
                            <a:schemeClr val="bg1"/>
                          </a:solidFill>
                          <a:latin typeface="Gill Sans MT" pitchFamily="34" charset="0"/>
                        </a:rPr>
                        <a:t> PPO Benefits</a:t>
                      </a:r>
                      <a:endParaRPr lang="en-US" sz="1400" b="1" dirty="0">
                        <a:solidFill>
                          <a:schemeClr val="bg1"/>
                        </a:solidFill>
                        <a:latin typeface="Gill Sans MT" pitchFamily="34" charset="0"/>
                      </a:endParaRPr>
                    </a:p>
                  </a:txBody>
                  <a:tcPr marT="36576" marB="36576"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AB8422"/>
                    </a:solidFill>
                  </a:tcPr>
                </a:tc>
                <a:tc hMerge="1">
                  <a:txBody>
                    <a:bodyPr/>
                    <a:lstStyle/>
                    <a:p>
                      <a:endParaRPr lang="en-US"/>
                    </a:p>
                  </a:txBody>
                  <a:tcPr/>
                </a:tc>
                <a:tc hMerge="1">
                  <a:txBody>
                    <a:bodyPr/>
                    <a:lstStyle/>
                    <a:p>
                      <a:endParaRPr lang="en-US"/>
                    </a:p>
                  </a:txBody>
                  <a:tcPr/>
                </a:tc>
              </a:tr>
              <a:tr h="197310">
                <a:tc>
                  <a:txBody>
                    <a:bodyPr/>
                    <a:lstStyle/>
                    <a:p>
                      <a:pPr algn="l">
                        <a:lnSpc>
                          <a:spcPts val="900"/>
                        </a:lnSpc>
                      </a:pPr>
                      <a:endParaRPr lang="en-US" sz="1100" b="1" dirty="0">
                        <a:solidFill>
                          <a:schemeClr val="bg1"/>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900"/>
                        </a:lnSpc>
                      </a:pPr>
                      <a:r>
                        <a:rPr lang="en-US" sz="1100" b="0" dirty="0" smtClean="0">
                          <a:solidFill>
                            <a:srgbClr val="111C24"/>
                          </a:solidFill>
                          <a:latin typeface="Gill Sans MT" pitchFamily="34" charset="0"/>
                        </a:rPr>
                        <a:t>In-Network</a:t>
                      </a:r>
                      <a:endParaRPr lang="en-US" sz="1100" b="0"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900"/>
                        </a:lnSpc>
                      </a:pPr>
                      <a:r>
                        <a:rPr lang="en-US" sz="1100" b="0" dirty="0" smtClean="0">
                          <a:solidFill>
                            <a:srgbClr val="111C24"/>
                          </a:solidFill>
                          <a:latin typeface="Gill Sans MT" pitchFamily="34" charset="0"/>
                        </a:rPr>
                        <a:t>Out-of-Network</a:t>
                      </a:r>
                      <a:endParaRPr lang="en-US" sz="1100" b="0"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14640">
                <a:tc>
                  <a:txBody>
                    <a:bodyPr/>
                    <a:lstStyle/>
                    <a:p>
                      <a:pPr algn="l">
                        <a:lnSpc>
                          <a:spcPts val="900"/>
                        </a:lnSpc>
                      </a:pPr>
                      <a:r>
                        <a:rPr lang="en-US" sz="1100" b="1" dirty="0" smtClean="0">
                          <a:solidFill>
                            <a:schemeClr val="bg1"/>
                          </a:solidFill>
                          <a:latin typeface="Gill Sans MT" pitchFamily="34" charset="0"/>
                        </a:rPr>
                        <a:t>Deductibles </a:t>
                      </a:r>
                    </a:p>
                    <a:p>
                      <a:pPr algn="l">
                        <a:lnSpc>
                          <a:spcPts val="900"/>
                        </a:lnSpc>
                      </a:pPr>
                      <a:r>
                        <a:rPr lang="en-US" sz="1100" b="0" dirty="0" smtClean="0">
                          <a:solidFill>
                            <a:schemeClr val="bg1"/>
                          </a:solidFill>
                          <a:latin typeface="Gill Sans MT" pitchFamily="34" charset="0"/>
                        </a:rPr>
                        <a:t>What you pay out-of-pocket</a:t>
                      </a:r>
                      <a:r>
                        <a:rPr lang="en-US" sz="1100" b="0" baseline="0" dirty="0" smtClean="0">
                          <a:solidFill>
                            <a:schemeClr val="bg1"/>
                          </a:solidFill>
                          <a:latin typeface="Gill Sans MT" pitchFamily="34" charset="0"/>
                        </a:rPr>
                        <a:t> before the plan pays benefits</a:t>
                      </a:r>
                      <a:endParaRPr lang="en-US" sz="1100" b="0" dirty="0">
                        <a:solidFill>
                          <a:schemeClr val="bg1"/>
                        </a:solidFill>
                        <a:latin typeface="Gill Sans MT" pitchFamily="34" charset="0"/>
                      </a:endParaRPr>
                    </a:p>
                  </a:txBody>
                  <a:tcPr marT="36576" marB="36576" anchor="ctr">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gridSpan="2">
                  <a:txBody>
                    <a:bodyPr/>
                    <a:lstStyle/>
                    <a:p>
                      <a:pPr algn="ctr">
                        <a:lnSpc>
                          <a:spcPts val="900"/>
                        </a:lnSpc>
                      </a:pPr>
                      <a:r>
                        <a:rPr lang="en-US" sz="1100" b="1" dirty="0" smtClean="0">
                          <a:solidFill>
                            <a:schemeClr val="bg1"/>
                          </a:solidFill>
                          <a:latin typeface="Gill Sans MT" pitchFamily="34" charset="0"/>
                        </a:rPr>
                        <a:t>You</a:t>
                      </a:r>
                      <a:r>
                        <a:rPr lang="en-US" sz="1100" b="1" baseline="0" dirty="0" smtClean="0">
                          <a:solidFill>
                            <a:schemeClr val="bg1"/>
                          </a:solidFill>
                          <a:latin typeface="Gill Sans MT" pitchFamily="34" charset="0"/>
                        </a:rPr>
                        <a:t> Pay</a:t>
                      </a:r>
                      <a:endParaRPr lang="en-US" sz="1100" b="1" dirty="0">
                        <a:solidFill>
                          <a:schemeClr val="bg1"/>
                        </a:solidFill>
                        <a:latin typeface="Gill Sans MT" pitchFamily="34" charset="0"/>
                      </a:endParaRPr>
                    </a:p>
                  </a:txBody>
                  <a:tcPr marT="36576" marB="365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hMerge="1">
                  <a:txBody>
                    <a:bodyPr/>
                    <a:lstStyle/>
                    <a:p>
                      <a:endParaRPr lang="en-US"/>
                    </a:p>
                  </a:txBody>
                  <a:tcPr/>
                </a:tc>
              </a:tr>
              <a:tr h="196197">
                <a:tc>
                  <a:txBody>
                    <a:bodyPr/>
                    <a:lstStyle/>
                    <a:p>
                      <a:pPr algn="ctr">
                        <a:lnSpc>
                          <a:spcPts val="900"/>
                        </a:lnSpc>
                      </a:pPr>
                      <a:r>
                        <a:rPr lang="en-US" sz="1100" b="0" dirty="0" smtClean="0">
                          <a:solidFill>
                            <a:srgbClr val="111C24"/>
                          </a:solidFill>
                          <a:latin typeface="Gill Sans MT" pitchFamily="34" charset="0"/>
                        </a:rPr>
                        <a:t>Individual</a:t>
                      </a:r>
                      <a:endParaRPr lang="en-US" sz="1100" b="0"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2C5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900"/>
                        </a:lnSpc>
                      </a:pPr>
                      <a:r>
                        <a:rPr lang="en-US" sz="1100" b="0" dirty="0" smtClean="0">
                          <a:solidFill>
                            <a:srgbClr val="111C24"/>
                          </a:solidFill>
                          <a:latin typeface="Gill Sans MT" pitchFamily="34" charset="0"/>
                        </a:rPr>
                        <a:t>$50</a:t>
                      </a:r>
                      <a:endParaRPr lang="en-US" sz="1100" b="0"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2C5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900"/>
                        </a:lnSpc>
                      </a:pPr>
                      <a:r>
                        <a:rPr lang="en-US" sz="1100" b="0" dirty="0" smtClean="0">
                          <a:solidFill>
                            <a:srgbClr val="111C24"/>
                          </a:solidFill>
                          <a:latin typeface="Gill Sans MT" pitchFamily="34" charset="0"/>
                        </a:rPr>
                        <a:t>$50</a:t>
                      </a:r>
                      <a:endParaRPr lang="en-US" sz="1100" b="0"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2C5F"/>
                      </a:solidFill>
                      <a:prstDash val="solid"/>
                      <a:round/>
                      <a:headEnd type="none" w="med" len="med"/>
                      <a:tailEnd type="none" w="med" len="med"/>
                    </a:lnB>
                    <a:lnTlToBr w="12700" cmpd="sng">
                      <a:noFill/>
                      <a:prstDash val="solid"/>
                    </a:lnTlToBr>
                    <a:lnBlToTr w="12700" cmpd="sng">
                      <a:noFill/>
                      <a:prstDash val="solid"/>
                    </a:lnBlToTr>
                    <a:noFill/>
                  </a:tcPr>
                </a:tc>
              </a:tr>
              <a:tr h="197310">
                <a:tc>
                  <a:txBody>
                    <a:bodyPr/>
                    <a:lstStyle/>
                    <a:p>
                      <a:pPr algn="ctr">
                        <a:lnSpc>
                          <a:spcPts val="900"/>
                        </a:lnSpc>
                      </a:pPr>
                      <a:r>
                        <a:rPr lang="en-US" sz="1100" b="0" dirty="0" smtClean="0">
                          <a:solidFill>
                            <a:srgbClr val="111C24"/>
                          </a:solidFill>
                          <a:latin typeface="Gill Sans MT" pitchFamily="34" charset="0"/>
                        </a:rPr>
                        <a:t>Waived</a:t>
                      </a:r>
                      <a:r>
                        <a:rPr lang="en-US" sz="1100" b="0" baseline="0" dirty="0" smtClean="0">
                          <a:solidFill>
                            <a:srgbClr val="111C24"/>
                          </a:solidFill>
                          <a:latin typeface="Gill Sans MT" pitchFamily="34" charset="0"/>
                        </a:rPr>
                        <a:t> for Preventive Care</a:t>
                      </a:r>
                      <a:endParaRPr lang="en-US" sz="1100" b="0"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6350" cap="flat" cmpd="sng" algn="ctr">
                      <a:solidFill>
                        <a:srgbClr val="002C5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900"/>
                        </a:lnSpc>
                      </a:pPr>
                      <a:r>
                        <a:rPr lang="en-US" sz="1100" b="0" dirty="0" smtClean="0">
                          <a:solidFill>
                            <a:srgbClr val="111C24"/>
                          </a:solidFill>
                          <a:latin typeface="Gill Sans MT" pitchFamily="34" charset="0"/>
                        </a:rPr>
                        <a:t>Yes</a:t>
                      </a:r>
                      <a:endParaRPr lang="en-US" sz="1100" b="0"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6350" cap="flat" cmpd="sng" algn="ctr">
                      <a:solidFill>
                        <a:srgbClr val="002C5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900"/>
                        </a:lnSpc>
                      </a:pPr>
                      <a:r>
                        <a:rPr lang="en-US" sz="1100" b="0" dirty="0" smtClean="0">
                          <a:solidFill>
                            <a:srgbClr val="111C24"/>
                          </a:solidFill>
                          <a:latin typeface="Gill Sans MT" pitchFamily="34" charset="0"/>
                        </a:rPr>
                        <a:t>Yes</a:t>
                      </a:r>
                      <a:endParaRPr lang="en-US" sz="1100" b="0"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6350" cap="flat" cmpd="sng" algn="ctr">
                      <a:solidFill>
                        <a:srgbClr val="002C5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14640">
                <a:tc gridSpan="3">
                  <a:txBody>
                    <a:bodyPr/>
                    <a:lstStyle/>
                    <a:p>
                      <a:pPr algn="l">
                        <a:lnSpc>
                          <a:spcPts val="900"/>
                        </a:lnSpc>
                      </a:pPr>
                      <a:r>
                        <a:rPr lang="en-US" sz="1100" b="1" dirty="0" smtClean="0">
                          <a:solidFill>
                            <a:schemeClr val="bg1"/>
                          </a:solidFill>
                          <a:latin typeface="Gill Sans MT" pitchFamily="34" charset="0"/>
                        </a:rPr>
                        <a:t>Out of Pocket Maximum – </a:t>
                      </a:r>
                      <a:r>
                        <a:rPr lang="en-US" sz="1100" b="0" i="0" dirty="0" smtClean="0">
                          <a:solidFill>
                            <a:schemeClr val="bg1"/>
                          </a:solidFill>
                          <a:latin typeface="Gill Sans MT" pitchFamily="34" charset="0"/>
                        </a:rPr>
                        <a:t>Applies to member</a:t>
                      </a:r>
                      <a:r>
                        <a:rPr lang="en-US" sz="1100" b="0" i="0" baseline="0" dirty="0" smtClean="0">
                          <a:solidFill>
                            <a:schemeClr val="bg1"/>
                          </a:solidFill>
                          <a:latin typeface="Gill Sans MT" pitchFamily="34" charset="0"/>
                        </a:rPr>
                        <a:t>s under 19 only</a:t>
                      </a:r>
                    </a:p>
                    <a:p>
                      <a:pPr algn="l">
                        <a:lnSpc>
                          <a:spcPts val="900"/>
                        </a:lnSpc>
                      </a:pPr>
                      <a:r>
                        <a:rPr lang="en-US" sz="1000" b="0" i="0" baseline="0" dirty="0" smtClean="0">
                          <a:solidFill>
                            <a:schemeClr val="bg1"/>
                          </a:solidFill>
                          <a:latin typeface="Gill Sans MT" pitchFamily="34" charset="0"/>
                        </a:rPr>
                        <a:t>Once this amount is reached, Guardian will pay 100% of your child’s dental charges for the rest of the year</a:t>
                      </a:r>
                      <a:endParaRPr lang="en-US" sz="1000" b="1" i="0" dirty="0">
                        <a:solidFill>
                          <a:schemeClr val="bg1"/>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hMerge="1">
                  <a:txBody>
                    <a:bodyPr/>
                    <a:lstStyle/>
                    <a:p>
                      <a:endParaRPr lang="en-US"/>
                    </a:p>
                  </a:txBody>
                  <a:tcP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97310">
                <a:tc>
                  <a:txBody>
                    <a:bodyPr/>
                    <a:lstStyle/>
                    <a:p>
                      <a:pPr algn="ctr">
                        <a:lnSpc>
                          <a:spcPts val="900"/>
                        </a:lnSpc>
                      </a:pPr>
                      <a:r>
                        <a:rPr lang="en-US" sz="1100" b="0" dirty="0" smtClean="0">
                          <a:solidFill>
                            <a:srgbClr val="111C24"/>
                          </a:solidFill>
                          <a:latin typeface="Gill Sans MT" pitchFamily="34" charset="0"/>
                        </a:rPr>
                        <a:t>Individual (One Child)</a:t>
                      </a:r>
                      <a:endParaRPr lang="en-US" sz="1100" b="0"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rgbClr val="002C5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900"/>
                        </a:lnSpc>
                      </a:pPr>
                      <a:r>
                        <a:rPr lang="en-US" sz="1100" b="0" dirty="0" smtClean="0">
                          <a:solidFill>
                            <a:srgbClr val="111C24"/>
                          </a:solidFill>
                          <a:latin typeface="Gill Sans MT" pitchFamily="34" charset="0"/>
                        </a:rPr>
                        <a:t>$350</a:t>
                      </a:r>
                      <a:endParaRPr lang="en-US" sz="1100" b="0"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rgbClr val="002C5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900"/>
                        </a:lnSpc>
                      </a:pPr>
                      <a:r>
                        <a:rPr lang="en-US" sz="1100" b="0" dirty="0" smtClean="0">
                          <a:solidFill>
                            <a:srgbClr val="111C24"/>
                          </a:solidFill>
                          <a:latin typeface="Gill Sans MT" pitchFamily="34" charset="0"/>
                        </a:rPr>
                        <a:t>n/a</a:t>
                      </a:r>
                      <a:endParaRPr lang="en-US" sz="1100" b="0"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rgbClr val="002C5F"/>
                      </a:solidFill>
                      <a:prstDash val="solid"/>
                      <a:round/>
                      <a:headEnd type="none" w="med" len="med"/>
                      <a:tailEnd type="none" w="med" len="med"/>
                    </a:lnB>
                    <a:lnTlToBr w="12700" cmpd="sng">
                      <a:noFill/>
                      <a:prstDash val="solid"/>
                    </a:lnTlToBr>
                    <a:lnBlToTr w="12700" cmpd="sng">
                      <a:noFill/>
                      <a:prstDash val="solid"/>
                    </a:lnBlToTr>
                    <a:noFill/>
                  </a:tcPr>
                </a:tc>
              </a:tr>
              <a:tr h="197310">
                <a:tc>
                  <a:txBody>
                    <a:bodyPr/>
                    <a:lstStyle/>
                    <a:p>
                      <a:pPr algn="ctr">
                        <a:lnSpc>
                          <a:spcPts val="900"/>
                        </a:lnSpc>
                      </a:pPr>
                      <a:r>
                        <a:rPr lang="en-US" sz="1100" b="0" dirty="0" smtClean="0">
                          <a:solidFill>
                            <a:srgbClr val="111C24"/>
                          </a:solidFill>
                          <a:latin typeface="Gill Sans MT" pitchFamily="34" charset="0"/>
                        </a:rPr>
                        <a:t>Family (2+ Children)</a:t>
                      </a:r>
                      <a:endParaRPr lang="en-US" sz="1100" b="0"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12700" cap="flat" cmpd="sng" algn="ctr">
                      <a:solidFill>
                        <a:srgbClr val="002C5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900"/>
                        </a:lnSpc>
                      </a:pPr>
                      <a:r>
                        <a:rPr lang="en-US" sz="1100" b="0" dirty="0" smtClean="0">
                          <a:solidFill>
                            <a:srgbClr val="111C24"/>
                          </a:solidFill>
                          <a:latin typeface="Gill Sans MT" pitchFamily="34" charset="0"/>
                        </a:rPr>
                        <a:t>$700</a:t>
                      </a:r>
                      <a:endParaRPr lang="en-US" sz="1100" b="0"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12700" cap="flat" cmpd="sng" algn="ctr">
                      <a:solidFill>
                        <a:srgbClr val="002C5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900"/>
                        </a:lnSpc>
                      </a:pPr>
                      <a:r>
                        <a:rPr lang="en-US" sz="1100" b="0" dirty="0" smtClean="0">
                          <a:solidFill>
                            <a:srgbClr val="111C24"/>
                          </a:solidFill>
                          <a:latin typeface="Gill Sans MT" pitchFamily="34" charset="0"/>
                        </a:rPr>
                        <a:t>n/a</a:t>
                      </a:r>
                      <a:endParaRPr lang="en-US" sz="1100" b="0"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12700" cap="flat" cmpd="sng" algn="ctr">
                      <a:solidFill>
                        <a:srgbClr val="002C5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14640">
                <a:tc gridSpan="3">
                  <a:txBody>
                    <a:bodyPr/>
                    <a:lstStyle/>
                    <a:p>
                      <a:pPr algn="l">
                        <a:lnSpc>
                          <a:spcPts val="900"/>
                        </a:lnSpc>
                      </a:pPr>
                      <a:r>
                        <a:rPr lang="en-US" sz="1100" b="1" dirty="0" smtClean="0">
                          <a:solidFill>
                            <a:schemeClr val="bg1"/>
                          </a:solidFill>
                          <a:latin typeface="Gill Sans MT" pitchFamily="34" charset="0"/>
                        </a:rPr>
                        <a:t>Plan</a:t>
                      </a:r>
                      <a:r>
                        <a:rPr lang="en-US" sz="1100" b="1" baseline="0" dirty="0" smtClean="0">
                          <a:solidFill>
                            <a:schemeClr val="bg1"/>
                          </a:solidFill>
                          <a:latin typeface="Gill Sans MT" pitchFamily="34" charset="0"/>
                        </a:rPr>
                        <a:t> Maximum</a:t>
                      </a:r>
                      <a:endParaRPr lang="en-US" sz="1100" b="0" baseline="0" dirty="0">
                        <a:solidFill>
                          <a:schemeClr val="bg1"/>
                        </a:solidFill>
                        <a:latin typeface="Gill Sans MT" pitchFamily="34" charset="0"/>
                      </a:endParaRPr>
                    </a:p>
                    <a:p>
                      <a:pPr marL="0" marR="0" lvl="0" indent="0" algn="l" defTabSz="1018824" rtl="0" eaLnBrk="1" fontAlgn="auto" latinLnBrk="0" hangingPunct="1">
                        <a:lnSpc>
                          <a:spcPts val="900"/>
                        </a:lnSpc>
                        <a:spcBef>
                          <a:spcPts val="0"/>
                        </a:spcBef>
                        <a:spcAft>
                          <a:spcPts val="0"/>
                        </a:spcAft>
                        <a:buClrTx/>
                        <a:buSzTx/>
                        <a:buFontTx/>
                        <a:buNone/>
                        <a:tabLst/>
                        <a:defRPr/>
                      </a:pPr>
                      <a:r>
                        <a:rPr lang="en-US" sz="1100" dirty="0" smtClean="0">
                          <a:solidFill>
                            <a:schemeClr val="bg1"/>
                          </a:solidFill>
                          <a:latin typeface="Gill Sans MT" pitchFamily="34" charset="0"/>
                        </a:rPr>
                        <a:t>The maximum amount that you can be reimbursed for services received</a:t>
                      </a: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hMerge="1">
                  <a:txBody>
                    <a:bodyPr/>
                    <a:lstStyle/>
                    <a:p>
                      <a:endParaRPr lang="en-US"/>
                    </a:p>
                  </a:txBody>
                  <a:tcPr/>
                </a:tc>
                <a:tc hMerge="1">
                  <a:txBody>
                    <a:bodyPr/>
                    <a:lstStyle/>
                    <a:p>
                      <a:endParaRPr lang="en-US" dirty="0"/>
                    </a:p>
                  </a:txBody>
                  <a:tcPr/>
                </a:tc>
              </a:tr>
              <a:tr h="314640">
                <a:tc>
                  <a:txBody>
                    <a:bodyPr/>
                    <a:lstStyle/>
                    <a:p>
                      <a:pPr marL="0" algn="ctr" defTabSz="1018824" rtl="0" eaLnBrk="1" latinLnBrk="0" hangingPunct="1">
                        <a:lnSpc>
                          <a:spcPts val="900"/>
                        </a:lnSpc>
                      </a:pPr>
                      <a:r>
                        <a:rPr lang="en-US" sz="1100" b="0" kern="1200" dirty="0" smtClean="0">
                          <a:solidFill>
                            <a:srgbClr val="111C24"/>
                          </a:solidFill>
                          <a:latin typeface="Gill Sans MT" pitchFamily="34" charset="0"/>
                          <a:ea typeface="+mn-ea"/>
                          <a:cs typeface="+mn-cs"/>
                        </a:rPr>
                        <a:t>Annual  Maximum</a:t>
                      </a:r>
                    </a:p>
                    <a:p>
                      <a:pPr marL="0" algn="ctr" defTabSz="1018824" rtl="0" eaLnBrk="1" latinLnBrk="0" hangingPunct="1">
                        <a:lnSpc>
                          <a:spcPts val="900"/>
                        </a:lnSpc>
                      </a:pPr>
                      <a:r>
                        <a:rPr lang="en-US" sz="1100" b="0" kern="1200" dirty="0" smtClean="0">
                          <a:solidFill>
                            <a:srgbClr val="111C24"/>
                          </a:solidFill>
                          <a:latin typeface="Gill Sans MT" pitchFamily="34" charset="0"/>
                          <a:ea typeface="+mn-ea"/>
                          <a:cs typeface="+mn-cs"/>
                        </a:rPr>
                        <a:t>Applies to members 19 and over*</a:t>
                      </a:r>
                      <a:endParaRPr lang="en-US" sz="1100" b="0" kern="1200" dirty="0">
                        <a:solidFill>
                          <a:srgbClr val="111C24"/>
                        </a:solidFill>
                        <a:latin typeface="Gill Sans MT" pitchFamily="34" charset="0"/>
                        <a:ea typeface="+mn-ea"/>
                        <a:cs typeface="+mn-cs"/>
                      </a:endParaRPr>
                    </a:p>
                  </a:txBody>
                  <a:tcPr marT="36576" marB="36576" anchor="ctr">
                    <a:lnL w="6350" cap="flat" cmpd="sng" algn="ctr">
                      <a:solidFill>
                        <a:srgbClr val="002C5F"/>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1018824" rtl="0" eaLnBrk="1" latinLnBrk="0" hangingPunct="1">
                        <a:lnSpc>
                          <a:spcPts val="900"/>
                        </a:lnSpc>
                      </a:pPr>
                      <a:r>
                        <a:rPr lang="en-US" sz="1100" b="0" kern="1200" dirty="0" smtClean="0">
                          <a:solidFill>
                            <a:srgbClr val="111C24"/>
                          </a:solidFill>
                          <a:latin typeface="Gill Sans MT" pitchFamily="34" charset="0"/>
                          <a:ea typeface="+mn-ea"/>
                          <a:cs typeface="+mn-cs"/>
                        </a:rPr>
                        <a:t>$1,500</a:t>
                      </a:r>
                      <a:endParaRPr lang="en-US" sz="1100" b="0" kern="1200" dirty="0">
                        <a:solidFill>
                          <a:srgbClr val="111C24"/>
                        </a:solidFill>
                        <a:latin typeface="Gill Sans MT" pitchFamily="34" charset="0"/>
                        <a:ea typeface="+mn-ea"/>
                        <a:cs typeface="+mn-cs"/>
                      </a:endParaRPr>
                    </a:p>
                  </a:txBody>
                  <a:tcPr marT="36576" marB="36576"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algn="ctr" defTabSz="1018824" rtl="0" eaLnBrk="1" latinLnBrk="0" hangingPunct="1">
                        <a:lnSpc>
                          <a:spcPts val="900"/>
                        </a:lnSpc>
                      </a:pPr>
                      <a:r>
                        <a:rPr lang="en-US" sz="1100" b="0" kern="1200" dirty="0" smtClean="0">
                          <a:solidFill>
                            <a:srgbClr val="111C24"/>
                          </a:solidFill>
                          <a:latin typeface="Gill Sans MT" pitchFamily="34" charset="0"/>
                          <a:ea typeface="+mn-ea"/>
                          <a:cs typeface="+mn-cs"/>
                        </a:rPr>
                        <a:t>$1,500</a:t>
                      </a:r>
                      <a:endParaRPr lang="en-US" sz="1100" b="0" kern="1200" dirty="0">
                        <a:solidFill>
                          <a:srgbClr val="111C24"/>
                        </a:solidFill>
                        <a:latin typeface="Gill Sans MT" pitchFamily="34" charset="0"/>
                        <a:ea typeface="+mn-ea"/>
                        <a:cs typeface="+mn-cs"/>
                      </a:endParaRPr>
                    </a:p>
                  </a:txBody>
                  <a:tcPr marT="36576" marB="36576"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r>
              <a:tr h="314640">
                <a:tc>
                  <a:txBody>
                    <a:bodyPr/>
                    <a:lstStyle/>
                    <a:p>
                      <a:pPr algn="l">
                        <a:lnSpc>
                          <a:spcPts val="900"/>
                        </a:lnSpc>
                      </a:pPr>
                      <a:r>
                        <a:rPr lang="en-US" sz="1100" b="1" dirty="0" smtClean="0">
                          <a:solidFill>
                            <a:schemeClr val="bg1"/>
                          </a:solidFill>
                          <a:latin typeface="Gill Sans MT" pitchFamily="34" charset="0"/>
                        </a:rPr>
                        <a:t>Co-Insurance</a:t>
                      </a:r>
                    </a:p>
                    <a:p>
                      <a:pPr marL="0" marR="0" lvl="0" indent="0" algn="l" defTabSz="1018824" rtl="0" eaLnBrk="1" fontAlgn="auto" latinLnBrk="0" hangingPunct="1">
                        <a:lnSpc>
                          <a:spcPts val="900"/>
                        </a:lnSpc>
                        <a:spcBef>
                          <a:spcPts val="0"/>
                        </a:spcBef>
                        <a:spcAft>
                          <a:spcPts val="0"/>
                        </a:spcAft>
                        <a:buClrTx/>
                        <a:buSzTx/>
                        <a:buFontTx/>
                        <a:buNone/>
                        <a:tabLst/>
                        <a:defRPr/>
                      </a:pPr>
                      <a:r>
                        <a:rPr lang="en-US" sz="1000" spc="-20" baseline="0" dirty="0" smtClean="0">
                          <a:solidFill>
                            <a:schemeClr val="bg1"/>
                          </a:solidFill>
                          <a:latin typeface="Gill Sans MT" pitchFamily="34" charset="0"/>
                        </a:rPr>
                        <a:t>The amount Guardian pays toward the cost of a covered charge.</a:t>
                      </a:r>
                    </a:p>
                  </a:txBody>
                  <a:tcPr marT="36576" marB="36576" anchor="ctr">
                    <a:lnL w="6350" cap="flat" cmpd="sng" algn="ctr">
                      <a:solidFill>
                        <a:srgbClr val="002C5F"/>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gridSpan="2">
                  <a:txBody>
                    <a:bodyPr/>
                    <a:lstStyle/>
                    <a:p>
                      <a:pPr algn="ctr">
                        <a:lnSpc>
                          <a:spcPts val="900"/>
                        </a:lnSpc>
                      </a:pPr>
                      <a:r>
                        <a:rPr lang="en-US" sz="1100" b="1" dirty="0" smtClean="0">
                          <a:solidFill>
                            <a:schemeClr val="bg1"/>
                          </a:solidFill>
                          <a:latin typeface="Gill Sans MT" pitchFamily="34" charset="0"/>
                        </a:rPr>
                        <a:t>Guardian Pays</a:t>
                      </a:r>
                      <a:endParaRPr lang="en-US" sz="1100" b="1" dirty="0">
                        <a:solidFill>
                          <a:schemeClr val="bg1"/>
                        </a:solidFill>
                        <a:latin typeface="Gill Sans MT" pitchFamily="34" charset="0"/>
                      </a:endParaRPr>
                    </a:p>
                  </a:txBody>
                  <a:tcPr marT="36576" marB="36576" anchor="ctr">
                    <a:lnL w="12700" cap="flat" cmpd="sng" algn="ctr">
                      <a:noFill/>
                      <a:prstDash val="solid"/>
                      <a:round/>
                      <a:headEnd type="none" w="med" len="med"/>
                      <a:tailEnd type="none" w="med" len="med"/>
                    </a:lnL>
                    <a:lnR w="6350" cap="flat" cmpd="sng" algn="ctr">
                      <a:solidFill>
                        <a:srgbClr val="002C5F"/>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hMerge="1">
                  <a:txBody>
                    <a:bodyPr/>
                    <a:lstStyle/>
                    <a:p>
                      <a:endParaRPr lang="en-US"/>
                    </a:p>
                  </a:txBody>
                  <a:tcPr/>
                </a:tc>
              </a:tr>
              <a:tr h="333748">
                <a:tc>
                  <a:txBody>
                    <a:bodyPr/>
                    <a:lstStyle/>
                    <a:p>
                      <a:pPr algn="ctr">
                        <a:lnSpc>
                          <a:spcPts val="900"/>
                        </a:lnSpc>
                      </a:pPr>
                      <a:r>
                        <a:rPr lang="en-US" sz="1100" b="1" dirty="0" smtClean="0">
                          <a:solidFill>
                            <a:srgbClr val="111C24"/>
                          </a:solidFill>
                          <a:latin typeface="Gill Sans MT" pitchFamily="34" charset="0"/>
                        </a:rPr>
                        <a:t>Preventive Services</a:t>
                      </a:r>
                    </a:p>
                    <a:p>
                      <a:pPr algn="ctr">
                        <a:lnSpc>
                          <a:spcPts val="900"/>
                        </a:lnSpc>
                      </a:pPr>
                      <a:r>
                        <a:rPr lang="en-US" sz="1100" b="0" i="1" dirty="0" smtClean="0">
                          <a:solidFill>
                            <a:srgbClr val="111C24"/>
                          </a:solidFill>
                          <a:latin typeface="Gill Sans MT" pitchFamily="34" charset="0"/>
                        </a:rPr>
                        <a:t>Most routine dental services,</a:t>
                      </a:r>
                      <a:r>
                        <a:rPr lang="en-US" sz="1100" b="0" i="1" baseline="0" dirty="0" smtClean="0">
                          <a:solidFill>
                            <a:srgbClr val="111C24"/>
                          </a:solidFill>
                          <a:latin typeface="Gill Sans MT" pitchFamily="34" charset="0"/>
                        </a:rPr>
                        <a:t> including: oral exams, cleanings, x-rays</a:t>
                      </a:r>
                      <a:endParaRPr lang="en-US" sz="1100" b="0" i="1"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2C5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900"/>
                        </a:lnSpc>
                      </a:pPr>
                      <a:r>
                        <a:rPr lang="en-US" sz="1100" b="0" dirty="0" smtClean="0">
                          <a:solidFill>
                            <a:srgbClr val="111C24"/>
                          </a:solidFill>
                          <a:latin typeface="Gill Sans MT" pitchFamily="34" charset="0"/>
                        </a:rPr>
                        <a:t>100%</a:t>
                      </a:r>
                      <a:endParaRPr lang="en-US" sz="1100" b="0"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900"/>
                        </a:lnSpc>
                      </a:pPr>
                      <a:r>
                        <a:rPr lang="en-US" sz="1100" b="0" dirty="0" smtClean="0">
                          <a:solidFill>
                            <a:srgbClr val="111C24"/>
                          </a:solidFill>
                          <a:latin typeface="Gill Sans MT" pitchFamily="34" charset="0"/>
                        </a:rPr>
                        <a:t>80%</a:t>
                      </a:r>
                      <a:endParaRPr lang="en-US" sz="1100" b="0"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2C5F"/>
                      </a:solidFill>
                      <a:prstDash val="solid"/>
                      <a:round/>
                      <a:headEnd type="none" w="med" len="med"/>
                      <a:tailEnd type="none" w="med" len="med"/>
                    </a:lnB>
                    <a:lnTlToBr w="12700" cmpd="sng">
                      <a:noFill/>
                      <a:prstDash val="solid"/>
                    </a:lnTlToBr>
                    <a:lnBlToTr w="12700" cmpd="sng">
                      <a:noFill/>
                      <a:prstDash val="solid"/>
                    </a:lnBlToTr>
                    <a:noFill/>
                  </a:tcPr>
                </a:tc>
              </a:tr>
              <a:tr h="333748">
                <a:tc>
                  <a:txBody>
                    <a:bodyPr/>
                    <a:lstStyle/>
                    <a:p>
                      <a:pPr algn="ctr">
                        <a:lnSpc>
                          <a:spcPts val="900"/>
                        </a:lnSpc>
                      </a:pPr>
                      <a:r>
                        <a:rPr lang="en-US" sz="1100" b="1" dirty="0" smtClean="0">
                          <a:solidFill>
                            <a:srgbClr val="111C24"/>
                          </a:solidFill>
                          <a:latin typeface="Gill Sans MT" pitchFamily="34" charset="0"/>
                        </a:rPr>
                        <a:t>Basi</a:t>
                      </a:r>
                      <a:r>
                        <a:rPr lang="en-US" sz="1100" b="1" baseline="0" dirty="0" smtClean="0">
                          <a:solidFill>
                            <a:srgbClr val="111C24"/>
                          </a:solidFill>
                          <a:latin typeface="Gill Sans MT" pitchFamily="34" charset="0"/>
                        </a:rPr>
                        <a:t>c </a:t>
                      </a:r>
                      <a:r>
                        <a:rPr lang="en-US" sz="1100" b="1" dirty="0" smtClean="0">
                          <a:solidFill>
                            <a:srgbClr val="111C24"/>
                          </a:solidFill>
                          <a:latin typeface="Gill Sans MT" pitchFamily="34" charset="0"/>
                        </a:rPr>
                        <a:t>Services</a:t>
                      </a:r>
                    </a:p>
                    <a:p>
                      <a:pPr algn="ctr">
                        <a:lnSpc>
                          <a:spcPts val="900"/>
                        </a:lnSpc>
                      </a:pPr>
                      <a:r>
                        <a:rPr lang="en-US" sz="1100" b="0" i="1" dirty="0" smtClean="0">
                          <a:solidFill>
                            <a:srgbClr val="111C24"/>
                          </a:solidFill>
                          <a:latin typeface="Gill Sans MT" pitchFamily="34" charset="0"/>
                        </a:rPr>
                        <a:t>Moderately</a:t>
                      </a:r>
                      <a:r>
                        <a:rPr lang="en-US" sz="1100" b="0" i="1" baseline="0" dirty="0" smtClean="0">
                          <a:solidFill>
                            <a:srgbClr val="111C24"/>
                          </a:solidFill>
                          <a:latin typeface="Gill Sans MT" pitchFamily="34" charset="0"/>
                        </a:rPr>
                        <a:t> complex dental services, including fillings, and simple extractions</a:t>
                      </a:r>
                      <a:endParaRPr lang="en-US" sz="1100" b="0" i="1"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12700" cap="flat" cmpd="sng" algn="ctr">
                      <a:solidFill>
                        <a:srgbClr val="002060"/>
                      </a:solidFill>
                      <a:prstDash val="solid"/>
                      <a:round/>
                      <a:headEnd type="none" w="med" len="med"/>
                      <a:tailEnd type="none" w="med" len="med"/>
                    </a:lnR>
                    <a:lnT w="6350" cap="flat" cmpd="sng" algn="ctr">
                      <a:solidFill>
                        <a:srgbClr val="002C5F"/>
                      </a:solidFill>
                      <a:prstDash val="solid"/>
                      <a:round/>
                      <a:headEnd type="none" w="med" len="med"/>
                      <a:tailEnd type="none" w="med" len="med"/>
                    </a:lnT>
                    <a:lnB w="6350" cap="flat" cmpd="sng" algn="ctr">
                      <a:solidFill>
                        <a:srgbClr val="002C5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900"/>
                        </a:lnSpc>
                      </a:pPr>
                      <a:r>
                        <a:rPr lang="en-US" sz="1100" b="0" dirty="0" smtClean="0">
                          <a:solidFill>
                            <a:srgbClr val="111C24"/>
                          </a:solidFill>
                          <a:latin typeface="Gill Sans MT" pitchFamily="34" charset="0"/>
                        </a:rPr>
                        <a:t>80%</a:t>
                      </a:r>
                      <a:endParaRPr lang="en-US" sz="1100" b="0" dirty="0">
                        <a:solidFill>
                          <a:srgbClr val="111C24"/>
                        </a:solidFill>
                        <a:latin typeface="Gill Sans MT" pitchFamily="34" charset="0"/>
                      </a:endParaRPr>
                    </a:p>
                  </a:txBody>
                  <a:tcPr marT="36576" marB="36576"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900"/>
                        </a:lnSpc>
                      </a:pPr>
                      <a:r>
                        <a:rPr lang="en-US" sz="1100" b="0" dirty="0" smtClean="0">
                          <a:solidFill>
                            <a:srgbClr val="111C24"/>
                          </a:solidFill>
                          <a:latin typeface="Gill Sans MT" pitchFamily="34" charset="0"/>
                        </a:rPr>
                        <a:t>60%</a:t>
                      </a:r>
                      <a:endParaRPr lang="en-US" sz="1100" b="0" dirty="0">
                        <a:solidFill>
                          <a:srgbClr val="111C24"/>
                        </a:solidFill>
                        <a:latin typeface="Gill Sans MT" pitchFamily="34" charset="0"/>
                      </a:endParaRPr>
                    </a:p>
                  </a:txBody>
                  <a:tcPr marT="36576" marB="36576" anchor="ctr">
                    <a:lnL w="12700" cap="flat" cmpd="sng" algn="ctr">
                      <a:solidFill>
                        <a:srgbClr val="002060"/>
                      </a:solidFill>
                      <a:prstDash val="solid"/>
                      <a:round/>
                      <a:headEnd type="none" w="med" len="med"/>
                      <a:tailEnd type="none" w="med" len="med"/>
                    </a:lnL>
                    <a:lnR w="6350" cap="flat" cmpd="sng" algn="ctr">
                      <a:solidFill>
                        <a:srgbClr val="002C5F"/>
                      </a:solidFill>
                      <a:prstDash val="solid"/>
                      <a:round/>
                      <a:headEnd type="none" w="med" len="med"/>
                      <a:tailEnd type="none" w="med" len="med"/>
                    </a:lnR>
                    <a:lnT w="6350" cap="flat" cmpd="sng" algn="ctr">
                      <a:solidFill>
                        <a:srgbClr val="002C5F"/>
                      </a:solidFill>
                      <a:prstDash val="solid"/>
                      <a:round/>
                      <a:headEnd type="none" w="med" len="med"/>
                      <a:tailEnd type="none" w="med" len="med"/>
                    </a:lnT>
                    <a:lnB w="6350" cap="flat" cmpd="sng" algn="ctr">
                      <a:solidFill>
                        <a:srgbClr val="002C5F"/>
                      </a:solidFill>
                      <a:prstDash val="solid"/>
                      <a:round/>
                      <a:headEnd type="none" w="med" len="med"/>
                      <a:tailEnd type="none" w="med" len="med"/>
                    </a:lnB>
                    <a:lnTlToBr w="12700" cmpd="sng">
                      <a:noFill/>
                      <a:prstDash val="solid"/>
                    </a:lnTlToBr>
                    <a:lnBlToTr w="12700" cmpd="sng">
                      <a:noFill/>
                      <a:prstDash val="solid"/>
                    </a:lnBlToTr>
                    <a:noFill/>
                  </a:tcPr>
                </a:tc>
              </a:tr>
              <a:tr h="431969">
                <a:tc>
                  <a:txBody>
                    <a:bodyPr/>
                    <a:lstStyle/>
                    <a:p>
                      <a:pPr algn="ctr">
                        <a:lnSpc>
                          <a:spcPts val="900"/>
                        </a:lnSpc>
                      </a:pPr>
                      <a:r>
                        <a:rPr lang="en-US" sz="1100" b="1" dirty="0" smtClean="0">
                          <a:solidFill>
                            <a:srgbClr val="111C24"/>
                          </a:solidFill>
                          <a:latin typeface="Gill Sans MT" pitchFamily="34" charset="0"/>
                        </a:rPr>
                        <a:t>Major Services</a:t>
                      </a:r>
                    </a:p>
                    <a:p>
                      <a:pPr algn="ctr">
                        <a:lnSpc>
                          <a:spcPts val="900"/>
                        </a:lnSpc>
                      </a:pPr>
                      <a:r>
                        <a:rPr lang="en-US" sz="1100" b="0" i="1" spc="-10" dirty="0" smtClean="0">
                          <a:solidFill>
                            <a:srgbClr val="111C24"/>
                          </a:solidFill>
                          <a:latin typeface="Gill Sans MT" pitchFamily="34" charset="0"/>
                        </a:rPr>
                        <a:t>More complex dental services including: crowns, complex extractions,</a:t>
                      </a:r>
                      <a:r>
                        <a:rPr lang="en-US" sz="1100" b="0" i="1" spc="-10" baseline="0" dirty="0" smtClean="0">
                          <a:solidFill>
                            <a:srgbClr val="111C24"/>
                          </a:solidFill>
                          <a:latin typeface="Gill Sans MT" pitchFamily="34" charset="0"/>
                        </a:rPr>
                        <a:t> oral surgery, periodontal and endodontic services</a:t>
                      </a:r>
                      <a:endParaRPr lang="en-US" sz="1100" b="0" i="1" spc="-10"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6350" cap="flat" cmpd="sng" algn="ctr">
                      <a:solidFill>
                        <a:srgbClr val="002C5F"/>
                      </a:solidFill>
                      <a:prstDash val="solid"/>
                      <a:round/>
                      <a:headEnd type="none" w="med" len="med"/>
                      <a:tailEnd type="none" w="med" len="med"/>
                    </a:lnT>
                    <a:lnB w="6350" cap="flat" cmpd="sng" algn="ctr">
                      <a:solidFill>
                        <a:srgbClr val="002C5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900"/>
                        </a:lnSpc>
                      </a:pPr>
                      <a:r>
                        <a:rPr lang="en-US" sz="1100" b="0" dirty="0" smtClean="0">
                          <a:solidFill>
                            <a:srgbClr val="111C24"/>
                          </a:solidFill>
                          <a:latin typeface="Gill Sans MT" pitchFamily="34" charset="0"/>
                        </a:rPr>
                        <a:t>50%</a:t>
                      </a:r>
                      <a:endParaRPr lang="en-US" sz="1100" b="0"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12700" cap="flat" cmpd="sng" algn="ctr">
                      <a:solidFill>
                        <a:srgbClr val="002060"/>
                      </a:solidFill>
                      <a:prstDash val="solid"/>
                      <a:round/>
                      <a:headEnd type="none" w="med" len="med"/>
                      <a:tailEnd type="none" w="med" len="med"/>
                    </a:lnT>
                    <a:lnB w="6350" cap="flat" cmpd="sng" algn="ctr">
                      <a:solidFill>
                        <a:srgbClr val="002C5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900"/>
                        </a:lnSpc>
                      </a:pPr>
                      <a:r>
                        <a:rPr lang="en-US" sz="1100" b="0" dirty="0" smtClean="0">
                          <a:solidFill>
                            <a:srgbClr val="111C24"/>
                          </a:solidFill>
                          <a:latin typeface="Gill Sans MT" pitchFamily="34" charset="0"/>
                        </a:rPr>
                        <a:t>40%</a:t>
                      </a:r>
                      <a:endParaRPr lang="en-US" sz="1100" b="0"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6350" cap="flat" cmpd="sng" algn="ctr">
                      <a:solidFill>
                        <a:srgbClr val="002C5F"/>
                      </a:solidFill>
                      <a:prstDash val="solid"/>
                      <a:round/>
                      <a:headEnd type="none" w="med" len="med"/>
                      <a:tailEnd type="none" w="med" len="med"/>
                    </a:lnT>
                    <a:lnB w="6350" cap="flat" cmpd="sng" algn="ctr">
                      <a:solidFill>
                        <a:srgbClr val="002C5F"/>
                      </a:solidFill>
                      <a:prstDash val="solid"/>
                      <a:round/>
                      <a:headEnd type="none" w="med" len="med"/>
                      <a:tailEnd type="none" w="med" len="med"/>
                    </a:lnB>
                    <a:lnTlToBr w="12700" cmpd="sng">
                      <a:noFill/>
                      <a:prstDash val="solid"/>
                    </a:lnTlToBr>
                    <a:lnBlToTr w="12700" cmpd="sng">
                      <a:noFill/>
                      <a:prstDash val="solid"/>
                    </a:lnBlToTr>
                    <a:noFill/>
                  </a:tcPr>
                </a:tc>
              </a:tr>
              <a:tr h="314640">
                <a:tc>
                  <a:txBody>
                    <a:bodyPr/>
                    <a:lstStyle/>
                    <a:p>
                      <a:pPr algn="ctr">
                        <a:lnSpc>
                          <a:spcPts val="900"/>
                        </a:lnSpc>
                      </a:pPr>
                      <a:r>
                        <a:rPr lang="en-US" sz="1100" b="1" dirty="0" smtClean="0">
                          <a:solidFill>
                            <a:srgbClr val="111C24"/>
                          </a:solidFill>
                          <a:latin typeface="Gill Sans MT" pitchFamily="34" charset="0"/>
                        </a:rPr>
                        <a:t>Medically</a:t>
                      </a:r>
                      <a:r>
                        <a:rPr lang="en-US" sz="1100" b="1" baseline="0" dirty="0" smtClean="0">
                          <a:solidFill>
                            <a:srgbClr val="111C24"/>
                          </a:solidFill>
                          <a:latin typeface="Gill Sans MT" pitchFamily="34" charset="0"/>
                        </a:rPr>
                        <a:t> Necessary </a:t>
                      </a:r>
                      <a:r>
                        <a:rPr lang="en-US" sz="1100" b="1" dirty="0" smtClean="0">
                          <a:solidFill>
                            <a:srgbClr val="111C24"/>
                          </a:solidFill>
                          <a:latin typeface="Gill Sans MT" pitchFamily="34" charset="0"/>
                        </a:rPr>
                        <a:t>Orthodontia</a:t>
                      </a:r>
                    </a:p>
                    <a:p>
                      <a:pPr algn="ctr">
                        <a:lnSpc>
                          <a:spcPts val="900"/>
                        </a:lnSpc>
                      </a:pPr>
                      <a:r>
                        <a:rPr lang="en-US" sz="1100" b="0" i="1" dirty="0" smtClean="0">
                          <a:solidFill>
                            <a:srgbClr val="111C24"/>
                          </a:solidFill>
                          <a:latin typeface="Gill Sans MT" pitchFamily="34" charset="0"/>
                        </a:rPr>
                        <a:t>Applies to members under age</a:t>
                      </a:r>
                      <a:r>
                        <a:rPr lang="en-US" sz="1100" b="0" i="1" baseline="0" dirty="0" smtClean="0">
                          <a:solidFill>
                            <a:srgbClr val="111C24"/>
                          </a:solidFill>
                          <a:latin typeface="Gill Sans MT" pitchFamily="34" charset="0"/>
                        </a:rPr>
                        <a:t> 19 only</a:t>
                      </a:r>
                      <a:endParaRPr lang="en-US" sz="1100" b="0" i="1"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6350" cap="flat" cmpd="sng" algn="ctr">
                      <a:solidFill>
                        <a:srgbClr val="002C5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900"/>
                        </a:lnSpc>
                      </a:pPr>
                      <a:r>
                        <a:rPr lang="en-US" sz="1100" b="0" dirty="0" smtClean="0">
                          <a:solidFill>
                            <a:srgbClr val="111C24"/>
                          </a:solidFill>
                          <a:latin typeface="Gill Sans MT" pitchFamily="34" charset="0"/>
                        </a:rPr>
                        <a:t>50%</a:t>
                      </a:r>
                      <a:endParaRPr lang="en-US" sz="1100" b="0"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6350" cap="flat" cmpd="sng" algn="ctr">
                      <a:solidFill>
                        <a:srgbClr val="002C5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900"/>
                        </a:lnSpc>
                      </a:pPr>
                      <a:r>
                        <a:rPr lang="en-US" sz="1100" b="0" dirty="0" smtClean="0">
                          <a:solidFill>
                            <a:srgbClr val="111C24"/>
                          </a:solidFill>
                          <a:latin typeface="Gill Sans MT" pitchFamily="34" charset="0"/>
                        </a:rPr>
                        <a:t>30%</a:t>
                      </a:r>
                      <a:endParaRPr lang="en-US" sz="1100" b="0"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6350" cap="flat" cmpd="sng" algn="ctr">
                      <a:solidFill>
                        <a:srgbClr val="002C5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14640">
                <a:tc gridSpan="3">
                  <a:txBody>
                    <a:bodyPr/>
                    <a:lstStyle/>
                    <a:p>
                      <a:pPr algn="l">
                        <a:lnSpc>
                          <a:spcPts val="900"/>
                        </a:lnSpc>
                      </a:pPr>
                      <a:r>
                        <a:rPr lang="en-US" sz="1100" b="1" dirty="0" smtClean="0">
                          <a:solidFill>
                            <a:schemeClr val="bg1"/>
                          </a:solidFill>
                          <a:latin typeface="Gill Sans MT" pitchFamily="34" charset="0"/>
                        </a:rPr>
                        <a:t>Waiting Periods</a:t>
                      </a:r>
                    </a:p>
                    <a:p>
                      <a:pPr marL="0" marR="0" lvl="0" indent="0" algn="l" defTabSz="1018824" rtl="0" eaLnBrk="1" fontAlgn="auto" latinLnBrk="0" hangingPunct="1">
                        <a:lnSpc>
                          <a:spcPts val="900"/>
                        </a:lnSpc>
                        <a:spcBef>
                          <a:spcPts val="0"/>
                        </a:spcBef>
                        <a:spcAft>
                          <a:spcPts val="0"/>
                        </a:spcAft>
                        <a:buClrTx/>
                        <a:buSzTx/>
                        <a:buFontTx/>
                        <a:buNone/>
                        <a:tabLst/>
                        <a:defRPr/>
                      </a:pPr>
                      <a:r>
                        <a:rPr lang="en-US" sz="1000" dirty="0" smtClean="0">
                          <a:solidFill>
                            <a:schemeClr val="bg1"/>
                          </a:solidFill>
                          <a:latin typeface="Gill Sans MT" pitchFamily="34" charset="0"/>
                        </a:rPr>
                        <a:t>The initial time period following enrollment for which no benefits would be paid</a:t>
                      </a: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hMerge="1">
                  <a:txBody>
                    <a:bodyPr/>
                    <a:lstStyle/>
                    <a:p>
                      <a:endParaRPr lang="en-US"/>
                    </a:p>
                  </a:txBody>
                  <a:tcPr/>
                </a:tc>
                <a:tc hMerge="1">
                  <a:txBody>
                    <a:bodyPr/>
                    <a:lstStyle/>
                    <a:p>
                      <a:endParaRPr lang="en-US"/>
                    </a:p>
                  </a:txBody>
                  <a:tcPr/>
                </a:tc>
              </a:tr>
              <a:tr h="314640">
                <a:tc>
                  <a:txBody>
                    <a:bodyPr/>
                    <a:lstStyle/>
                    <a:p>
                      <a:pPr algn="ctr">
                        <a:lnSpc>
                          <a:spcPts val="900"/>
                        </a:lnSpc>
                      </a:pPr>
                      <a:r>
                        <a:rPr lang="en-US" sz="1100" b="1" dirty="0" smtClean="0">
                          <a:solidFill>
                            <a:srgbClr val="111C24"/>
                          </a:solidFill>
                          <a:latin typeface="Gill Sans MT" pitchFamily="34" charset="0"/>
                        </a:rPr>
                        <a:t>Major Services</a:t>
                      </a:r>
                    </a:p>
                    <a:p>
                      <a:pPr algn="ctr">
                        <a:lnSpc>
                          <a:spcPts val="900"/>
                        </a:lnSpc>
                      </a:pPr>
                      <a:r>
                        <a:rPr lang="en-US" sz="1100" b="0" i="1" dirty="0" smtClean="0">
                          <a:solidFill>
                            <a:srgbClr val="111C24"/>
                          </a:solidFill>
                          <a:latin typeface="Gill Sans MT" pitchFamily="34" charset="0"/>
                        </a:rPr>
                        <a:t>Applies to member 19 and older</a:t>
                      </a:r>
                      <a:endParaRPr lang="en-US" sz="1100" b="0"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2C5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900"/>
                        </a:lnSpc>
                      </a:pPr>
                      <a:r>
                        <a:rPr lang="en-US" sz="1100" b="0" dirty="0" smtClean="0">
                          <a:solidFill>
                            <a:srgbClr val="111C24"/>
                          </a:solidFill>
                          <a:latin typeface="Gill Sans MT" pitchFamily="34" charset="0"/>
                        </a:rPr>
                        <a:t>12</a:t>
                      </a:r>
                      <a:r>
                        <a:rPr lang="en-US" sz="1100" b="0" baseline="0" dirty="0" smtClean="0">
                          <a:solidFill>
                            <a:srgbClr val="111C24"/>
                          </a:solidFill>
                          <a:latin typeface="Gill Sans MT" pitchFamily="34" charset="0"/>
                        </a:rPr>
                        <a:t> months</a:t>
                      </a:r>
                      <a:endParaRPr lang="en-US" sz="1100" b="0"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2C5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900"/>
                        </a:lnSpc>
                      </a:pPr>
                      <a:r>
                        <a:rPr lang="en-US" sz="1100" b="0" dirty="0" smtClean="0">
                          <a:solidFill>
                            <a:srgbClr val="111C24"/>
                          </a:solidFill>
                          <a:latin typeface="Gill Sans MT" pitchFamily="34" charset="0"/>
                        </a:rPr>
                        <a:t>12</a:t>
                      </a:r>
                      <a:r>
                        <a:rPr lang="en-US" sz="1100" b="0" baseline="0" dirty="0" smtClean="0">
                          <a:solidFill>
                            <a:srgbClr val="111C24"/>
                          </a:solidFill>
                          <a:latin typeface="Gill Sans MT" pitchFamily="34" charset="0"/>
                        </a:rPr>
                        <a:t> months</a:t>
                      </a:r>
                      <a:endParaRPr lang="en-US" sz="1100" b="0"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2C5F"/>
                      </a:solidFill>
                      <a:prstDash val="solid"/>
                      <a:round/>
                      <a:headEnd type="none" w="med" len="med"/>
                      <a:tailEnd type="none" w="med" len="med"/>
                    </a:lnB>
                    <a:lnTlToBr w="12700" cmpd="sng">
                      <a:noFill/>
                      <a:prstDash val="solid"/>
                    </a:lnTlToBr>
                    <a:lnBlToTr w="12700" cmpd="sng">
                      <a:noFill/>
                      <a:prstDash val="solid"/>
                    </a:lnBlToTr>
                    <a:noFill/>
                  </a:tcPr>
                </a:tc>
              </a:tr>
              <a:tr h="197310">
                <a:tc>
                  <a:txBody>
                    <a:bodyPr/>
                    <a:lstStyle/>
                    <a:p>
                      <a:pPr algn="ctr">
                        <a:lnSpc>
                          <a:spcPts val="900"/>
                        </a:lnSpc>
                      </a:pPr>
                      <a:r>
                        <a:rPr lang="en-US" sz="1100" b="1" dirty="0" smtClean="0">
                          <a:solidFill>
                            <a:srgbClr val="111C24"/>
                          </a:solidFill>
                          <a:latin typeface="Gill Sans MT" pitchFamily="34" charset="0"/>
                        </a:rPr>
                        <a:t>Medically</a:t>
                      </a:r>
                      <a:r>
                        <a:rPr lang="en-US" sz="1100" b="1" baseline="0" dirty="0" smtClean="0">
                          <a:solidFill>
                            <a:srgbClr val="111C24"/>
                          </a:solidFill>
                          <a:latin typeface="Gill Sans MT" pitchFamily="34" charset="0"/>
                        </a:rPr>
                        <a:t> Necessary </a:t>
                      </a:r>
                      <a:r>
                        <a:rPr lang="en-US" sz="1100" b="1" dirty="0" smtClean="0">
                          <a:solidFill>
                            <a:srgbClr val="111C24"/>
                          </a:solidFill>
                          <a:latin typeface="Gill Sans MT" pitchFamily="34" charset="0"/>
                        </a:rPr>
                        <a:t>Orthodontia</a:t>
                      </a:r>
                      <a:endParaRPr lang="en-US" sz="1100" b="1"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6350" cap="flat" cmpd="sng" algn="ctr">
                      <a:solidFill>
                        <a:srgbClr val="002C5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900"/>
                        </a:lnSpc>
                      </a:pPr>
                      <a:r>
                        <a:rPr lang="en-US" sz="1100" b="0" dirty="0" smtClean="0">
                          <a:solidFill>
                            <a:srgbClr val="111C24"/>
                          </a:solidFill>
                          <a:latin typeface="Gill Sans MT" pitchFamily="34" charset="0"/>
                        </a:rPr>
                        <a:t>None</a:t>
                      </a:r>
                      <a:endParaRPr lang="en-US" sz="1100" b="0"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6350" cap="flat" cmpd="sng" algn="ctr">
                      <a:solidFill>
                        <a:srgbClr val="002C5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900"/>
                        </a:lnSpc>
                      </a:pPr>
                      <a:r>
                        <a:rPr lang="en-US" sz="1100" b="0" dirty="0" smtClean="0">
                          <a:solidFill>
                            <a:srgbClr val="111C24"/>
                          </a:solidFill>
                          <a:latin typeface="Gill Sans MT" pitchFamily="34" charset="0"/>
                        </a:rPr>
                        <a:t>None</a:t>
                      </a:r>
                      <a:endParaRPr lang="en-US" sz="1100" b="0"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6350" cap="flat" cmpd="sng" algn="ctr">
                      <a:solidFill>
                        <a:srgbClr val="002C5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14640">
                <a:tc gridSpan="3">
                  <a:txBody>
                    <a:bodyPr/>
                    <a:lstStyle/>
                    <a:p>
                      <a:pPr algn="l">
                        <a:lnSpc>
                          <a:spcPts val="900"/>
                        </a:lnSpc>
                      </a:pPr>
                      <a:r>
                        <a:rPr lang="en-US" sz="1100" b="1" dirty="0" smtClean="0">
                          <a:solidFill>
                            <a:schemeClr val="bg1"/>
                          </a:solidFill>
                          <a:latin typeface="Gill Sans MT" pitchFamily="34" charset="0"/>
                        </a:rPr>
                        <a:t>Maximum Rollover</a:t>
                      </a:r>
                      <a:r>
                        <a:rPr lang="en-US" sz="1100" b="1" baseline="0" dirty="0" smtClean="0">
                          <a:solidFill>
                            <a:schemeClr val="bg1"/>
                          </a:solidFill>
                          <a:latin typeface="Gill Sans MT" pitchFamily="34" charset="0"/>
                        </a:rPr>
                        <a:t> – </a:t>
                      </a:r>
                      <a:r>
                        <a:rPr lang="en-US" sz="1100" b="0" i="1" dirty="0" smtClean="0">
                          <a:solidFill>
                            <a:schemeClr val="bg1"/>
                          </a:solidFill>
                          <a:latin typeface="Gill Sans MT" pitchFamily="34" charset="0"/>
                        </a:rPr>
                        <a:t>Applies to members</a:t>
                      </a:r>
                      <a:r>
                        <a:rPr lang="en-US" sz="1100" b="0" i="1" baseline="0" dirty="0" smtClean="0">
                          <a:solidFill>
                            <a:schemeClr val="bg1"/>
                          </a:solidFill>
                          <a:latin typeface="Gill Sans MT" pitchFamily="34" charset="0"/>
                        </a:rPr>
                        <a:t> 19 and over</a:t>
                      </a:r>
                    </a:p>
                    <a:p>
                      <a:pPr marL="0" marR="0" lvl="0" indent="0" algn="l" defTabSz="1018824" rtl="0" eaLnBrk="1" fontAlgn="auto" latinLnBrk="0" hangingPunct="1">
                        <a:lnSpc>
                          <a:spcPts val="900"/>
                        </a:lnSpc>
                        <a:spcBef>
                          <a:spcPts val="0"/>
                        </a:spcBef>
                        <a:spcAft>
                          <a:spcPts val="0"/>
                        </a:spcAft>
                        <a:buClrTx/>
                        <a:buSzTx/>
                        <a:buFontTx/>
                        <a:buNone/>
                        <a:tabLst/>
                        <a:defRPr/>
                      </a:pPr>
                      <a:r>
                        <a:rPr lang="en-US" sz="1000" dirty="0" smtClean="0">
                          <a:solidFill>
                            <a:schemeClr val="bg1"/>
                          </a:solidFill>
                          <a:latin typeface="Gill Sans MT" pitchFamily="34" charset="0"/>
                        </a:rPr>
                        <a:t>This allows you to rollover a part of your annual maximum for future use</a:t>
                      </a: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hMerge="1">
                  <a:txBody>
                    <a:bodyPr/>
                    <a:lstStyle/>
                    <a:p>
                      <a:endParaRPr lang="en-US"/>
                    </a:p>
                  </a:txBody>
                  <a:tcPr/>
                </a:tc>
                <a:tc hMerge="1">
                  <a:txBody>
                    <a:bodyPr/>
                    <a:lstStyle/>
                    <a:p>
                      <a:endParaRPr lang="en-US"/>
                    </a:p>
                  </a:txBody>
                  <a:tcPr/>
                </a:tc>
              </a:tr>
              <a:tr h="729752">
                <a:tc>
                  <a:txBody>
                    <a:bodyPr/>
                    <a:lstStyle/>
                    <a:p>
                      <a:pPr algn="r">
                        <a:lnSpc>
                          <a:spcPts val="900"/>
                        </a:lnSpc>
                      </a:pPr>
                      <a:r>
                        <a:rPr lang="en-US" sz="1100" b="1" dirty="0" smtClean="0">
                          <a:solidFill>
                            <a:srgbClr val="111C24"/>
                          </a:solidFill>
                          <a:latin typeface="Gill Sans MT" pitchFamily="34" charset="0"/>
                        </a:rPr>
                        <a:t>Threshold: </a:t>
                      </a:r>
                      <a:r>
                        <a:rPr lang="en-US" sz="1100" i="1" kern="1200" dirty="0" smtClean="0">
                          <a:solidFill>
                            <a:srgbClr val="111C24"/>
                          </a:solidFill>
                          <a:effectLst/>
                          <a:latin typeface="Gill Sans MT" pitchFamily="34" charset="0"/>
                          <a:ea typeface="+mn-ea"/>
                          <a:cs typeface="+mn-cs"/>
                        </a:rPr>
                        <a:t>Maximum dollar amount of claims that can be paid for you to be eligible </a:t>
                      </a:r>
                    </a:p>
                    <a:p>
                      <a:pPr algn="r">
                        <a:lnSpc>
                          <a:spcPts val="900"/>
                        </a:lnSpc>
                      </a:pPr>
                      <a:r>
                        <a:rPr lang="en-US" sz="1100" b="1" kern="1200" dirty="0" smtClean="0">
                          <a:solidFill>
                            <a:srgbClr val="111C24"/>
                          </a:solidFill>
                          <a:effectLst/>
                          <a:latin typeface="Gill Sans MT" pitchFamily="34" charset="0"/>
                          <a:ea typeface="+mn-ea"/>
                          <a:cs typeface="+mn-cs"/>
                        </a:rPr>
                        <a:t>Rollover Amount: </a:t>
                      </a:r>
                      <a:r>
                        <a:rPr lang="en-US" sz="1100" i="1" kern="1200" dirty="0" smtClean="0">
                          <a:solidFill>
                            <a:srgbClr val="111C24"/>
                          </a:solidFill>
                          <a:effectLst/>
                          <a:latin typeface="Gill Sans MT" pitchFamily="34" charset="0"/>
                          <a:ea typeface="+mn-ea"/>
                          <a:cs typeface="+mn-cs"/>
                        </a:rPr>
                        <a:t>Amount you can rollover this year</a:t>
                      </a:r>
                    </a:p>
                    <a:p>
                      <a:pPr marL="0" marR="0" indent="0" algn="r" defTabSz="1018824" rtl="0" eaLnBrk="1" fontAlgn="auto" latinLnBrk="0" hangingPunct="1">
                        <a:lnSpc>
                          <a:spcPts val="900"/>
                        </a:lnSpc>
                        <a:spcBef>
                          <a:spcPts val="0"/>
                        </a:spcBef>
                        <a:spcAft>
                          <a:spcPts val="0"/>
                        </a:spcAft>
                        <a:buClrTx/>
                        <a:buSzTx/>
                        <a:buFontTx/>
                        <a:buNone/>
                        <a:tabLst/>
                        <a:defRPr/>
                      </a:pPr>
                      <a:r>
                        <a:rPr lang="en-US" sz="1100" b="1" dirty="0" smtClean="0">
                          <a:solidFill>
                            <a:srgbClr val="111C24"/>
                          </a:solidFill>
                          <a:latin typeface="Gill Sans MT" pitchFamily="34" charset="0"/>
                        </a:rPr>
                        <a:t>I</a:t>
                      </a:r>
                      <a:r>
                        <a:rPr lang="en-US" sz="1100" b="1" kern="1200" dirty="0" smtClean="0">
                          <a:solidFill>
                            <a:srgbClr val="111C24"/>
                          </a:solidFill>
                          <a:effectLst/>
                          <a:latin typeface="Gill Sans MT" pitchFamily="34" charset="0"/>
                          <a:ea typeface="+mn-ea"/>
                          <a:cs typeface="+mn-cs"/>
                        </a:rPr>
                        <a:t>n-Network only Rollover: </a:t>
                      </a:r>
                      <a:r>
                        <a:rPr lang="en-US" sz="1100" b="1" kern="1200" spc="-30" dirty="0" smtClean="0">
                          <a:solidFill>
                            <a:srgbClr val="111C24"/>
                          </a:solidFill>
                          <a:effectLst/>
                          <a:latin typeface="Gill Sans MT" pitchFamily="34" charset="0"/>
                          <a:ea typeface="+mn-ea"/>
                          <a:cs typeface="+mn-cs"/>
                        </a:rPr>
                        <a:t>: </a:t>
                      </a:r>
                      <a:r>
                        <a:rPr lang="en-US" sz="1100" b="0" i="1" spc="-30" baseline="0" dirty="0" smtClean="0">
                          <a:solidFill>
                            <a:srgbClr val="111C24"/>
                          </a:solidFill>
                          <a:latin typeface="Gill Sans MT" pitchFamily="34" charset="0"/>
                        </a:rPr>
                        <a:t>Rollover more if you see a network dentist</a:t>
                      </a:r>
                      <a:endParaRPr lang="en-US" sz="1100" b="0" i="1" spc="-30" dirty="0" smtClean="0">
                        <a:solidFill>
                          <a:srgbClr val="111C24"/>
                        </a:solidFill>
                        <a:latin typeface="Gill Sans MT" pitchFamily="34" charset="0"/>
                      </a:endParaRPr>
                    </a:p>
                    <a:p>
                      <a:pPr algn="r">
                        <a:lnSpc>
                          <a:spcPts val="900"/>
                        </a:lnSpc>
                      </a:pPr>
                      <a:endParaRPr lang="en-US" sz="1100" b="1" kern="1200" dirty="0" smtClean="0">
                        <a:solidFill>
                          <a:srgbClr val="111C24"/>
                        </a:solidFill>
                        <a:effectLst/>
                        <a:latin typeface="Gill Sans MT" pitchFamily="34" charset="0"/>
                        <a:ea typeface="+mn-ea"/>
                        <a:cs typeface="+mn-cs"/>
                      </a:endParaRPr>
                    </a:p>
                    <a:p>
                      <a:pPr algn="r">
                        <a:lnSpc>
                          <a:spcPts val="900"/>
                        </a:lnSpc>
                      </a:pPr>
                      <a:r>
                        <a:rPr lang="en-US" sz="1100" b="1" kern="1200" spc="-30" dirty="0" smtClean="0">
                          <a:solidFill>
                            <a:srgbClr val="111C24"/>
                          </a:solidFill>
                          <a:effectLst/>
                          <a:latin typeface="Gill Sans MT" pitchFamily="34" charset="0"/>
                          <a:ea typeface="+mn-ea"/>
                          <a:cs typeface="+mn-cs"/>
                        </a:rPr>
                        <a:t>Account Limit</a:t>
                      </a:r>
                      <a:endParaRPr lang="en-US" sz="1100" b="0" i="1" spc="-30" dirty="0">
                        <a:solidFill>
                          <a:srgbClr val="111C24"/>
                        </a:solidFill>
                        <a:latin typeface="Gill Sans MT" pitchFamily="34" charset="0"/>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2C5F"/>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l">
                        <a:lnSpc>
                          <a:spcPts val="900"/>
                        </a:lnSpc>
                      </a:pPr>
                      <a:r>
                        <a:rPr lang="en-US" sz="1100" kern="1200" dirty="0" smtClean="0">
                          <a:solidFill>
                            <a:srgbClr val="111C24"/>
                          </a:solidFill>
                          <a:effectLst/>
                          <a:latin typeface="Gill Sans MT" pitchFamily="34" charset="0"/>
                          <a:ea typeface="+mn-ea"/>
                          <a:cs typeface="+mn-cs"/>
                        </a:rPr>
                        <a:t>$700</a:t>
                      </a:r>
                    </a:p>
                    <a:p>
                      <a:pPr algn="l">
                        <a:lnSpc>
                          <a:spcPts val="900"/>
                        </a:lnSpc>
                      </a:pPr>
                      <a:endParaRPr lang="en-US" sz="1100" kern="1200" dirty="0" smtClean="0">
                        <a:solidFill>
                          <a:srgbClr val="111C24"/>
                        </a:solidFill>
                        <a:effectLst/>
                        <a:latin typeface="Gill Sans MT" pitchFamily="34" charset="0"/>
                        <a:ea typeface="+mn-ea"/>
                        <a:cs typeface="+mn-cs"/>
                      </a:endParaRPr>
                    </a:p>
                    <a:p>
                      <a:pPr algn="l">
                        <a:lnSpc>
                          <a:spcPts val="900"/>
                        </a:lnSpc>
                      </a:pPr>
                      <a:r>
                        <a:rPr lang="en-US" sz="1100" kern="1200" dirty="0" smtClean="0">
                          <a:solidFill>
                            <a:srgbClr val="111C24"/>
                          </a:solidFill>
                          <a:effectLst/>
                          <a:latin typeface="Gill Sans MT" pitchFamily="34" charset="0"/>
                          <a:ea typeface="+mn-ea"/>
                          <a:cs typeface="+mn-cs"/>
                        </a:rPr>
                        <a:t>$350</a:t>
                      </a:r>
                    </a:p>
                    <a:p>
                      <a:pPr algn="l">
                        <a:lnSpc>
                          <a:spcPts val="900"/>
                        </a:lnSpc>
                      </a:pPr>
                      <a:r>
                        <a:rPr lang="en-US" sz="1100" kern="1200" dirty="0" smtClean="0">
                          <a:solidFill>
                            <a:srgbClr val="111C24"/>
                          </a:solidFill>
                          <a:effectLst/>
                          <a:latin typeface="Gill Sans MT" pitchFamily="34" charset="0"/>
                          <a:ea typeface="+mn-ea"/>
                          <a:cs typeface="+mn-cs"/>
                        </a:rPr>
                        <a:t>$500</a:t>
                      </a:r>
                    </a:p>
                    <a:p>
                      <a:pPr algn="l">
                        <a:lnSpc>
                          <a:spcPts val="900"/>
                        </a:lnSpc>
                      </a:pPr>
                      <a:endParaRPr lang="en-US" sz="1100" kern="1200" dirty="0" smtClean="0">
                        <a:solidFill>
                          <a:srgbClr val="111C24"/>
                        </a:solidFill>
                        <a:effectLst/>
                        <a:latin typeface="Gill Sans MT" pitchFamily="34" charset="0"/>
                        <a:ea typeface="+mn-ea"/>
                        <a:cs typeface="+mn-cs"/>
                      </a:endParaRPr>
                    </a:p>
                    <a:p>
                      <a:pPr algn="l">
                        <a:lnSpc>
                          <a:spcPts val="900"/>
                        </a:lnSpc>
                      </a:pPr>
                      <a:r>
                        <a:rPr lang="en-US" sz="1100" kern="1200" dirty="0" smtClean="0">
                          <a:solidFill>
                            <a:srgbClr val="111C24"/>
                          </a:solidFill>
                          <a:effectLst/>
                          <a:latin typeface="Gill Sans MT" pitchFamily="34" charset="0"/>
                          <a:ea typeface="+mn-ea"/>
                          <a:cs typeface="+mn-cs"/>
                        </a:rPr>
                        <a:t>$1,250</a:t>
                      </a:r>
                      <a:endParaRPr lang="en-US" sz="1100" kern="1200" dirty="0">
                        <a:solidFill>
                          <a:srgbClr val="111C24"/>
                        </a:solidFill>
                        <a:effectLst/>
                        <a:latin typeface="Gill Sans MT" pitchFamily="34" charset="0"/>
                        <a:ea typeface="+mn-ea"/>
                        <a:cs typeface="+mn-cs"/>
                      </a:endParaRPr>
                    </a:p>
                  </a:txBody>
                  <a:tcPr marT="36576" marB="36576" anchor="ctr">
                    <a:lnL w="6350" cap="flat" cmpd="sng" algn="ctr">
                      <a:solidFill>
                        <a:srgbClr val="002C5F"/>
                      </a:solidFill>
                      <a:prstDash val="solid"/>
                      <a:round/>
                      <a:headEnd type="none" w="med" len="med"/>
                      <a:tailEnd type="none" w="med" len="med"/>
                    </a:lnL>
                    <a:lnR w="6350" cap="flat" cmpd="sng" algn="ctr">
                      <a:solidFill>
                        <a:srgbClr val="002C5F"/>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2C5F"/>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bl>
          </a:graphicData>
        </a:graphic>
      </p:graphicFrame>
      <p:sp>
        <p:nvSpPr>
          <p:cNvPr id="42" name="TextBox 41"/>
          <p:cNvSpPr txBox="1"/>
          <p:nvPr/>
        </p:nvSpPr>
        <p:spPr>
          <a:xfrm>
            <a:off x="685800" y="8415675"/>
            <a:ext cx="4800600" cy="194925"/>
          </a:xfrm>
          <a:prstGeom prst="rect">
            <a:avLst/>
          </a:prstGeom>
          <a:noFill/>
        </p:spPr>
        <p:txBody>
          <a:bodyPr wrap="square" lIns="0">
            <a:spAutoFit/>
          </a:bodyPr>
          <a:lstStyle/>
          <a:p>
            <a:pPr defTabSz="1018824" fontAlgn="auto">
              <a:lnSpc>
                <a:spcPts val="800"/>
              </a:lnSpc>
              <a:spcBef>
                <a:spcPts val="0"/>
              </a:spcBef>
              <a:spcAft>
                <a:spcPts val="0"/>
              </a:spcAft>
              <a:defRPr/>
            </a:pPr>
            <a:r>
              <a:rPr lang="en-US" sz="800" spc="-30" dirty="0" smtClean="0">
                <a:solidFill>
                  <a:srgbClr val="7F7F7F"/>
                </a:solidFill>
                <a:latin typeface="Gill Sans MT" pitchFamily="34" charset="0"/>
                <a:ea typeface="Tahoma" pitchFamily="34" charset="0"/>
                <a:cs typeface="Tahoma" pitchFamily="34" charset="0"/>
              </a:rPr>
              <a:t>*Annual maximums may apply to children under 19 for services that are not included in the pediatric essential health benefit </a:t>
            </a:r>
          </a:p>
        </p:txBody>
      </p:sp>
      <p:sp>
        <p:nvSpPr>
          <p:cNvPr id="11" name="TextBox 10"/>
          <p:cNvSpPr txBox="1"/>
          <p:nvPr/>
        </p:nvSpPr>
        <p:spPr>
          <a:xfrm>
            <a:off x="6117266" y="8991600"/>
            <a:ext cx="1263981" cy="400110"/>
          </a:xfrm>
          <a:prstGeom prst="rect">
            <a:avLst/>
          </a:prstGeom>
          <a:noFill/>
        </p:spPr>
        <p:txBody>
          <a:bodyPr wrap="square" lIns="0">
            <a:spAutoFit/>
          </a:bodyPr>
          <a:lstStyle/>
          <a:p>
            <a:pPr algn="r" defTabSz="1018824" fontAlgn="auto">
              <a:lnSpc>
                <a:spcPts val="800"/>
              </a:lnSpc>
              <a:spcBef>
                <a:spcPts val="0"/>
              </a:spcBef>
              <a:spcAft>
                <a:spcPts val="0"/>
              </a:spcAft>
              <a:defRPr/>
            </a:pPr>
            <a:r>
              <a:rPr lang="en-US" sz="800" dirty="0" smtClean="0">
                <a:solidFill>
                  <a:schemeClr val="bg1">
                    <a:lumMod val="50000"/>
                  </a:schemeClr>
                </a:solidFill>
                <a:latin typeface="Gill Sans MT" pitchFamily="34" charset="0"/>
                <a:ea typeface="Tahoma" pitchFamily="34" charset="0"/>
                <a:cs typeface="Tahoma" pitchFamily="34" charset="0"/>
              </a:rPr>
              <a:t>Page 1 of 3</a:t>
            </a:r>
          </a:p>
          <a:p>
            <a:pPr algn="r" defTabSz="1018824" fontAlgn="auto">
              <a:lnSpc>
                <a:spcPts val="800"/>
              </a:lnSpc>
              <a:spcBef>
                <a:spcPts val="0"/>
              </a:spcBef>
              <a:spcAft>
                <a:spcPts val="0"/>
              </a:spcAft>
              <a:defRPr/>
            </a:pPr>
            <a:endParaRPr lang="en-US" sz="800" dirty="0" smtClean="0">
              <a:solidFill>
                <a:schemeClr val="bg1">
                  <a:lumMod val="50000"/>
                </a:schemeClr>
              </a:solidFill>
              <a:latin typeface="Gill Sans MT" pitchFamily="34" charset="0"/>
              <a:ea typeface="Tahoma" pitchFamily="34" charset="0"/>
              <a:cs typeface="Tahoma" pitchFamily="34" charset="0"/>
            </a:endParaRPr>
          </a:p>
          <a:p>
            <a:pPr algn="r" defTabSz="1018824" fontAlgn="auto">
              <a:lnSpc>
                <a:spcPts val="800"/>
              </a:lnSpc>
              <a:spcBef>
                <a:spcPts val="0"/>
              </a:spcBef>
              <a:spcAft>
                <a:spcPts val="0"/>
              </a:spcAft>
              <a:defRPr/>
            </a:pPr>
            <a:endParaRPr lang="en-US" sz="800" dirty="0" smtClean="0">
              <a:solidFill>
                <a:srgbClr val="969696"/>
              </a:solidFill>
              <a:latin typeface="Arial Narrow" pitchFamily="34" charset="0"/>
              <a:ea typeface="Tahoma" pitchFamily="34" charset="0"/>
              <a:cs typeface="Tahoma" pitchFamily="34" charset="0"/>
            </a:endParaRPr>
          </a:p>
        </p:txBody>
      </p:sp>
      <p:sp>
        <p:nvSpPr>
          <p:cNvPr id="4" name="TextBox 3"/>
          <p:cNvSpPr txBox="1"/>
          <p:nvPr/>
        </p:nvSpPr>
        <p:spPr>
          <a:xfrm>
            <a:off x="5334000" y="361890"/>
            <a:ext cx="2057400" cy="400110"/>
          </a:xfrm>
          <a:prstGeom prst="rect">
            <a:avLst/>
          </a:prstGeom>
          <a:solidFill>
            <a:schemeClr val="accent2"/>
          </a:solidFill>
        </p:spPr>
        <p:txBody>
          <a:bodyPr wrap="square" rtlCol="0">
            <a:spAutoFit/>
          </a:bodyPr>
          <a:lstStyle/>
          <a:p>
            <a:pPr algn="ctr"/>
            <a:r>
              <a:rPr lang="en-US" sz="1000" b="1" dirty="0" smtClean="0">
                <a:solidFill>
                  <a:srgbClr val="002C5F"/>
                </a:solidFill>
              </a:rPr>
              <a:t>Find a dentist at </a:t>
            </a:r>
            <a:r>
              <a:rPr lang="en-US" sz="1000" b="1" dirty="0" smtClean="0">
                <a:solidFill>
                  <a:srgbClr val="0070C0"/>
                </a:solidFill>
              </a:rPr>
              <a:t>www.GuardianAnytime.com</a:t>
            </a:r>
            <a:endParaRPr lang="en-US" sz="1000" b="1" dirty="0">
              <a:solidFill>
                <a:srgbClr val="0070C0"/>
              </a:solidFill>
              <a:latin typeface="Gill Sans MT" pitchFamily="34" charset="0"/>
            </a:endParaRPr>
          </a:p>
        </p:txBody>
      </p:sp>
      <p:sp>
        <p:nvSpPr>
          <p:cNvPr id="14" name="TextBox 26"/>
          <p:cNvSpPr txBox="1">
            <a:spLocks noChangeArrowheads="1"/>
          </p:cNvSpPr>
          <p:nvPr/>
        </p:nvSpPr>
        <p:spPr bwMode="auto">
          <a:xfrm>
            <a:off x="228600" y="762000"/>
            <a:ext cx="7315200" cy="1192634"/>
          </a:xfrm>
          <a:prstGeom prst="rect">
            <a:avLst/>
          </a:prstGeom>
          <a:noFill/>
          <a:ln w="9525">
            <a:noFill/>
            <a:miter lim="800000"/>
            <a:headEnd/>
            <a:tailEnd/>
          </a:ln>
        </p:spPr>
        <p:txBody>
          <a:bodyPr wrap="square">
            <a:spAutoFit/>
          </a:bodyPr>
          <a:lstStyle/>
          <a:p>
            <a:pPr>
              <a:spcAft>
                <a:spcPts val="300"/>
              </a:spcAft>
              <a:defRPr/>
            </a:pPr>
            <a:r>
              <a:rPr lang="en-US" sz="1400" b="1" dirty="0" smtClean="0">
                <a:solidFill>
                  <a:srgbClr val="AB8422"/>
                </a:solidFill>
                <a:latin typeface="Gill Sans MT" pitchFamily="34" charset="0"/>
                <a:cs typeface="Tahoma" pitchFamily="34" charset="0"/>
              </a:rPr>
              <a:t>Guardian’s Family Advantage Dental PPO Plan</a:t>
            </a:r>
          </a:p>
          <a:p>
            <a:pPr>
              <a:lnSpc>
                <a:spcPts val="1100"/>
              </a:lnSpc>
            </a:pPr>
            <a:r>
              <a:rPr lang="en-US" sz="1000" dirty="0" smtClean="0">
                <a:solidFill>
                  <a:srgbClr val="111C24"/>
                </a:solidFill>
                <a:latin typeface="Gill Sans MT" pitchFamily="34" charset="0"/>
              </a:rPr>
              <a:t>With Guardian's PPO option, you can see any dentist you want but save more when you visit a dentist that participates in Guardian’s </a:t>
            </a:r>
            <a:r>
              <a:rPr lang="en-US" sz="1000" dirty="0" err="1" smtClean="0">
                <a:solidFill>
                  <a:srgbClr val="111C24"/>
                </a:solidFill>
                <a:latin typeface="Gill Sans MT" pitchFamily="34" charset="0"/>
              </a:rPr>
              <a:t>DentalGuard</a:t>
            </a:r>
            <a:r>
              <a:rPr lang="en-US" sz="1000" dirty="0" smtClean="0">
                <a:solidFill>
                  <a:srgbClr val="111C24"/>
                </a:solidFill>
                <a:latin typeface="Gill Sans MT" pitchFamily="34" charset="0"/>
              </a:rPr>
              <a:t> Preferred network. As one of the largest nationwide networks on and off the health insurance marketplace, chances are your dentist is already a participant. Charges for services provided by participating dentists are based on negotiated, discounted fee schedules, and are reimbursed directly from Guardian. If you choose to see a dentist outside of the network, you'll be reimbursed by the maximum allowable charge, which is the amount that would be paid to dentists who have agreed to be reimbursed according to a negotiated fee schedule. You would be responsible for any amounts over the maximum allowable charge as well as any co-insurance.</a:t>
            </a:r>
          </a:p>
        </p:txBody>
      </p:sp>
      <p:grpSp>
        <p:nvGrpSpPr>
          <p:cNvPr id="15" name="Group 38"/>
          <p:cNvGrpSpPr/>
          <p:nvPr/>
        </p:nvGrpSpPr>
        <p:grpSpPr>
          <a:xfrm>
            <a:off x="676275" y="8763000"/>
            <a:ext cx="6477000" cy="1243380"/>
            <a:chOff x="676275" y="8686800"/>
            <a:chExt cx="6477000" cy="1243380"/>
          </a:xfrm>
        </p:grpSpPr>
        <p:sp>
          <p:nvSpPr>
            <p:cNvPr id="16" name="TextBox 15"/>
            <p:cNvSpPr txBox="1"/>
            <p:nvPr/>
          </p:nvSpPr>
          <p:spPr>
            <a:xfrm>
              <a:off x="676275" y="9509552"/>
              <a:ext cx="6477000" cy="420628"/>
            </a:xfrm>
            <a:prstGeom prst="rect">
              <a:avLst/>
            </a:prstGeom>
            <a:noFill/>
          </p:spPr>
          <p:txBody>
            <a:bodyPr wrap="square" lIns="0">
              <a:spAutoFit/>
            </a:bodyPr>
            <a:lstStyle/>
            <a:p>
              <a:pPr marL="0" marR="0" indent="0" algn="l" defTabSz="1018824" rtl="0" eaLnBrk="1" fontAlgn="auto" latinLnBrk="0" hangingPunct="1">
                <a:lnSpc>
                  <a:spcPts val="800"/>
                </a:lnSpc>
                <a:spcBef>
                  <a:spcPts val="0"/>
                </a:spcBef>
                <a:spcAft>
                  <a:spcPts val="0"/>
                </a:spcAft>
                <a:buClrTx/>
                <a:buSzTx/>
                <a:buFontTx/>
                <a:buNone/>
                <a:tabLst/>
                <a:defRPr/>
              </a:pPr>
              <a:r>
                <a:rPr lang="en-US" sz="800" dirty="0">
                  <a:solidFill>
                    <a:schemeClr val="bg1">
                      <a:lumMod val="50000"/>
                    </a:schemeClr>
                  </a:solidFill>
                  <a:latin typeface="Gill Sans MT" pitchFamily="34" charset="0"/>
                  <a:ea typeface="Tahoma" pitchFamily="34" charset="0"/>
                  <a:cs typeface="Tahoma" pitchFamily="34" charset="0"/>
                </a:rPr>
                <a:t>The Guardian Life Insurance Company of America, 7 Hanover Square, New York, NY </a:t>
              </a:r>
              <a:r>
                <a:rPr lang="en-US" sz="800" dirty="0" smtClean="0">
                  <a:solidFill>
                    <a:schemeClr val="bg1">
                      <a:lumMod val="50000"/>
                    </a:schemeClr>
                  </a:solidFill>
                  <a:latin typeface="Gill Sans MT" pitchFamily="34" charset="0"/>
                  <a:ea typeface="Tahoma" pitchFamily="34" charset="0"/>
                  <a:cs typeface="Tahoma" pitchFamily="34" charset="0"/>
                </a:rPr>
                <a:t>10004. GUARDIAN</a:t>
              </a:r>
              <a:r>
                <a:rPr lang="en-US" sz="800" dirty="0">
                  <a:solidFill>
                    <a:schemeClr val="bg1">
                      <a:lumMod val="50000"/>
                    </a:schemeClr>
                  </a:solidFill>
                  <a:latin typeface="Gill Sans MT" pitchFamily="34" charset="0"/>
                  <a:ea typeface="Tahoma" pitchFamily="34" charset="0"/>
                  <a:cs typeface="Tahoma" pitchFamily="34" charset="0"/>
                </a:rPr>
                <a:t>® and the GUARDIAN G® logo are registered service marks of The Guardian Life Insurance Company of America and are used with express permission. </a:t>
              </a:r>
              <a:endParaRPr lang="en-US" sz="800" dirty="0" smtClean="0">
                <a:solidFill>
                  <a:schemeClr val="bg1">
                    <a:lumMod val="50000"/>
                  </a:schemeClr>
                </a:solidFill>
                <a:latin typeface="Gill Sans MT" pitchFamily="34" charset="0"/>
                <a:ea typeface="Tahoma" pitchFamily="34" charset="0"/>
                <a:cs typeface="Tahoma" pitchFamily="34" charset="0"/>
              </a:endParaRPr>
            </a:p>
            <a:p>
              <a:pPr marL="0" marR="0" indent="0" algn="l" defTabSz="1018824" rtl="0" eaLnBrk="1" fontAlgn="auto" latinLnBrk="0" hangingPunct="1">
                <a:lnSpc>
                  <a:spcPct val="100000"/>
                </a:lnSpc>
                <a:spcBef>
                  <a:spcPts val="0"/>
                </a:spcBef>
                <a:spcAft>
                  <a:spcPts val="0"/>
                </a:spcAft>
                <a:buClrTx/>
                <a:buSzTx/>
                <a:buFontTx/>
                <a:buNone/>
                <a:tabLst/>
                <a:defRPr/>
              </a:pPr>
              <a:endParaRPr lang="en-US" sz="800" dirty="0" smtClean="0">
                <a:solidFill>
                  <a:srgbClr val="969696"/>
                </a:solidFill>
                <a:latin typeface="Arial Narrow" pitchFamily="34" charset="0"/>
                <a:ea typeface="Tahoma" pitchFamily="34" charset="0"/>
                <a:cs typeface="Tahoma" pitchFamily="34" charset="0"/>
              </a:endParaRPr>
            </a:p>
          </p:txBody>
        </p:sp>
        <p:grpSp>
          <p:nvGrpSpPr>
            <p:cNvPr id="17" name="Group 97"/>
            <p:cNvGrpSpPr/>
            <p:nvPr/>
          </p:nvGrpSpPr>
          <p:grpSpPr>
            <a:xfrm>
              <a:off x="685800" y="8686800"/>
              <a:ext cx="6324600" cy="842215"/>
              <a:chOff x="1295400" y="2133600"/>
              <a:chExt cx="6324600" cy="842215"/>
            </a:xfrm>
          </p:grpSpPr>
          <p:pic>
            <p:nvPicPr>
              <p:cNvPr id="18" name="Picture 17" descr="Guardian Logo.jpg"/>
              <p:cNvPicPr>
                <a:picLocks noChangeAspect="1"/>
              </p:cNvPicPr>
              <p:nvPr/>
            </p:nvPicPr>
            <p:blipFill>
              <a:blip r:embed="rId3" cstate="print"/>
              <a:stretch>
                <a:fillRect/>
              </a:stretch>
            </p:blipFill>
            <p:spPr>
              <a:xfrm>
                <a:off x="1295400" y="2133600"/>
                <a:ext cx="1066800" cy="550928"/>
              </a:xfrm>
              <a:prstGeom prst="rect">
                <a:avLst/>
              </a:prstGeom>
            </p:spPr>
          </p:pic>
          <p:cxnSp>
            <p:nvCxnSpPr>
              <p:cNvPr id="19" name="Straight Connector 18"/>
              <p:cNvCxnSpPr/>
              <p:nvPr/>
            </p:nvCxnSpPr>
            <p:spPr>
              <a:xfrm>
                <a:off x="1295400" y="2743200"/>
                <a:ext cx="6248400" cy="0"/>
              </a:xfrm>
              <a:prstGeom prst="line">
                <a:avLst/>
              </a:prstGeom>
              <a:ln>
                <a:solidFill>
                  <a:srgbClr val="AB8422"/>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295400" y="2760371"/>
                <a:ext cx="6324600" cy="215444"/>
              </a:xfrm>
              <a:prstGeom prst="rect">
                <a:avLst/>
              </a:prstGeom>
              <a:noFill/>
            </p:spPr>
            <p:txBody>
              <a:bodyPr wrap="square" lIns="0" rtlCol="0">
                <a:spAutoFit/>
              </a:bodyPr>
              <a:lstStyle/>
              <a:p>
                <a:r>
                  <a:rPr lang="en-US" sz="800" dirty="0" smtClean="0">
                    <a:solidFill>
                      <a:schemeClr val="bg1">
                        <a:lumMod val="50000"/>
                      </a:schemeClr>
                    </a:solidFill>
                    <a:latin typeface="Gill Sans MT" pitchFamily="34" charset="0"/>
                  </a:rPr>
                  <a:t>GuardianAnytime.com</a:t>
                </a:r>
                <a:endParaRPr lang="en-US" sz="800" i="1" dirty="0">
                  <a:solidFill>
                    <a:schemeClr val="bg1">
                      <a:lumMod val="50000"/>
                    </a:schemeClr>
                  </a:solidFill>
                  <a:latin typeface="Gill Sans MT" pitchFamily="34" charset="0"/>
                </a:endParaRPr>
              </a:p>
            </p:txBody>
          </p:sp>
        </p:grpSp>
      </p:grpSp>
      <p:sp>
        <p:nvSpPr>
          <p:cNvPr id="21" name="Text Placeholder 33"/>
          <p:cNvSpPr txBox="1">
            <a:spLocks/>
          </p:cNvSpPr>
          <p:nvPr/>
        </p:nvSpPr>
        <p:spPr>
          <a:xfrm>
            <a:off x="228600" y="304800"/>
            <a:ext cx="5029200" cy="457200"/>
          </a:xfrm>
          <a:prstGeom prst="rect">
            <a:avLst/>
          </a:prstGeom>
        </p:spPr>
        <p:txBody>
          <a:bodyPr/>
          <a:lstStyle/>
          <a:p>
            <a:pPr eaLnBrk="0" hangingPunct="0">
              <a:spcBef>
                <a:spcPct val="20000"/>
              </a:spcBef>
              <a:defRPr/>
            </a:pPr>
            <a:r>
              <a:rPr lang="en-US" sz="1100" b="1" dirty="0" smtClean="0">
                <a:solidFill>
                  <a:srgbClr val="002C5F"/>
                </a:solidFill>
                <a:latin typeface="Gill Sans MT" pitchFamily="34" charset="0"/>
                <a:cs typeface="+mn-cs"/>
              </a:rPr>
              <a:t>GUARDIAN DENTAL COVERAGE </a:t>
            </a:r>
          </a:p>
          <a:p>
            <a:pPr eaLnBrk="0" hangingPunct="0">
              <a:spcBef>
                <a:spcPct val="20000"/>
              </a:spcBef>
              <a:defRPr/>
            </a:pPr>
            <a:r>
              <a:rPr lang="en-US" sz="1100" b="1" dirty="0" smtClean="0">
                <a:solidFill>
                  <a:srgbClr val="002C5F"/>
                </a:solidFill>
                <a:latin typeface="Gill Sans MT" pitchFamily="34" charset="0"/>
                <a:cs typeface="+mn-cs"/>
              </a:rPr>
              <a:t>ON THE HEALTH INSURANCE EXCHANGE FOR RHODE ISLAND</a:t>
            </a:r>
            <a:endParaRPr lang="en-US" sz="1100" b="1" dirty="0">
              <a:solidFill>
                <a:srgbClr val="002C5F"/>
              </a:solidFill>
              <a:latin typeface="Gill Sans MT" pitchFamily="34" charset="0"/>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127419" y="9001125"/>
            <a:ext cx="1263981" cy="194925"/>
          </a:xfrm>
          <a:prstGeom prst="rect">
            <a:avLst/>
          </a:prstGeom>
          <a:noFill/>
        </p:spPr>
        <p:txBody>
          <a:bodyPr wrap="square" lIns="0">
            <a:spAutoFit/>
          </a:bodyPr>
          <a:lstStyle/>
          <a:p>
            <a:pPr algn="r" defTabSz="1018824" fontAlgn="auto">
              <a:lnSpc>
                <a:spcPts val="800"/>
              </a:lnSpc>
              <a:spcBef>
                <a:spcPts val="0"/>
              </a:spcBef>
              <a:spcAft>
                <a:spcPts val="0"/>
              </a:spcAft>
              <a:defRPr/>
            </a:pPr>
            <a:r>
              <a:rPr lang="en-US" sz="800" dirty="0" smtClean="0">
                <a:solidFill>
                  <a:schemeClr val="bg1">
                    <a:lumMod val="50000"/>
                  </a:schemeClr>
                </a:solidFill>
                <a:latin typeface="Gill Sans MT" pitchFamily="34" charset="0"/>
                <a:ea typeface="Tahoma" pitchFamily="34" charset="0"/>
                <a:cs typeface="Tahoma" pitchFamily="34" charset="0"/>
              </a:rPr>
              <a:t>Page 2 of 3</a:t>
            </a:r>
          </a:p>
        </p:txBody>
      </p:sp>
      <p:grpSp>
        <p:nvGrpSpPr>
          <p:cNvPr id="2" name="Group 38"/>
          <p:cNvGrpSpPr/>
          <p:nvPr/>
        </p:nvGrpSpPr>
        <p:grpSpPr>
          <a:xfrm>
            <a:off x="676275" y="8763000"/>
            <a:ext cx="6477000" cy="1243380"/>
            <a:chOff x="676275" y="8686800"/>
            <a:chExt cx="6477000" cy="1243380"/>
          </a:xfrm>
        </p:grpSpPr>
        <p:sp>
          <p:nvSpPr>
            <p:cNvPr id="16" name="TextBox 15"/>
            <p:cNvSpPr txBox="1"/>
            <p:nvPr/>
          </p:nvSpPr>
          <p:spPr>
            <a:xfrm>
              <a:off x="676275" y="9509552"/>
              <a:ext cx="6477000" cy="420628"/>
            </a:xfrm>
            <a:prstGeom prst="rect">
              <a:avLst/>
            </a:prstGeom>
            <a:noFill/>
          </p:spPr>
          <p:txBody>
            <a:bodyPr wrap="square" lIns="0">
              <a:spAutoFit/>
            </a:bodyPr>
            <a:lstStyle/>
            <a:p>
              <a:pPr marL="0" marR="0" indent="0" algn="l" defTabSz="1018824" rtl="0" eaLnBrk="1" fontAlgn="auto" latinLnBrk="0" hangingPunct="1">
                <a:lnSpc>
                  <a:spcPts val="800"/>
                </a:lnSpc>
                <a:spcBef>
                  <a:spcPts val="0"/>
                </a:spcBef>
                <a:spcAft>
                  <a:spcPts val="0"/>
                </a:spcAft>
                <a:buClrTx/>
                <a:buSzTx/>
                <a:buFontTx/>
                <a:buNone/>
                <a:tabLst/>
                <a:defRPr/>
              </a:pPr>
              <a:r>
                <a:rPr lang="en-US" sz="800" dirty="0">
                  <a:solidFill>
                    <a:schemeClr val="bg1">
                      <a:lumMod val="50000"/>
                    </a:schemeClr>
                  </a:solidFill>
                  <a:latin typeface="Gill Sans MT" pitchFamily="34" charset="0"/>
                  <a:ea typeface="Tahoma" pitchFamily="34" charset="0"/>
                  <a:cs typeface="Tahoma" pitchFamily="34" charset="0"/>
                </a:rPr>
                <a:t>The Guardian Life Insurance Company of America, 7 Hanover Square, New York, NY </a:t>
              </a:r>
              <a:r>
                <a:rPr lang="en-US" sz="800" dirty="0" smtClean="0">
                  <a:solidFill>
                    <a:schemeClr val="bg1">
                      <a:lumMod val="50000"/>
                    </a:schemeClr>
                  </a:solidFill>
                  <a:latin typeface="Gill Sans MT" pitchFamily="34" charset="0"/>
                  <a:ea typeface="Tahoma" pitchFamily="34" charset="0"/>
                  <a:cs typeface="Tahoma" pitchFamily="34" charset="0"/>
                </a:rPr>
                <a:t>10004. GUARDIAN</a:t>
              </a:r>
              <a:r>
                <a:rPr lang="en-US" sz="800" dirty="0">
                  <a:solidFill>
                    <a:schemeClr val="bg1">
                      <a:lumMod val="50000"/>
                    </a:schemeClr>
                  </a:solidFill>
                  <a:latin typeface="Gill Sans MT" pitchFamily="34" charset="0"/>
                  <a:ea typeface="Tahoma" pitchFamily="34" charset="0"/>
                  <a:cs typeface="Tahoma" pitchFamily="34" charset="0"/>
                </a:rPr>
                <a:t>® and the GUARDIAN G® logo are registered service marks of The Guardian Life Insurance Company of America and are used with express permission. </a:t>
              </a:r>
              <a:endParaRPr lang="en-US" sz="800" dirty="0" smtClean="0">
                <a:solidFill>
                  <a:schemeClr val="bg1">
                    <a:lumMod val="50000"/>
                  </a:schemeClr>
                </a:solidFill>
                <a:latin typeface="Gill Sans MT" pitchFamily="34" charset="0"/>
                <a:ea typeface="Tahoma" pitchFamily="34" charset="0"/>
                <a:cs typeface="Tahoma" pitchFamily="34" charset="0"/>
              </a:endParaRPr>
            </a:p>
            <a:p>
              <a:pPr marL="0" marR="0" indent="0" algn="l" defTabSz="1018824" rtl="0" eaLnBrk="1" fontAlgn="auto" latinLnBrk="0" hangingPunct="1">
                <a:lnSpc>
                  <a:spcPct val="100000"/>
                </a:lnSpc>
                <a:spcBef>
                  <a:spcPts val="0"/>
                </a:spcBef>
                <a:spcAft>
                  <a:spcPts val="0"/>
                </a:spcAft>
                <a:buClrTx/>
                <a:buSzTx/>
                <a:buFontTx/>
                <a:buNone/>
                <a:tabLst/>
                <a:defRPr/>
              </a:pPr>
              <a:endParaRPr lang="en-US" sz="800" dirty="0" smtClean="0">
                <a:solidFill>
                  <a:srgbClr val="969696"/>
                </a:solidFill>
                <a:latin typeface="Arial Narrow" pitchFamily="34" charset="0"/>
                <a:ea typeface="Tahoma" pitchFamily="34" charset="0"/>
                <a:cs typeface="Tahoma" pitchFamily="34" charset="0"/>
              </a:endParaRPr>
            </a:p>
          </p:txBody>
        </p:sp>
        <p:grpSp>
          <p:nvGrpSpPr>
            <p:cNvPr id="3" name="Group 97"/>
            <p:cNvGrpSpPr/>
            <p:nvPr/>
          </p:nvGrpSpPr>
          <p:grpSpPr>
            <a:xfrm>
              <a:off x="685800" y="8686800"/>
              <a:ext cx="6324600" cy="842215"/>
              <a:chOff x="1295400" y="2133600"/>
              <a:chExt cx="6324600" cy="842215"/>
            </a:xfrm>
          </p:grpSpPr>
          <p:pic>
            <p:nvPicPr>
              <p:cNvPr id="18" name="Picture 17" descr="Guardian Logo.jpg"/>
              <p:cNvPicPr>
                <a:picLocks noChangeAspect="1"/>
              </p:cNvPicPr>
              <p:nvPr/>
            </p:nvPicPr>
            <p:blipFill>
              <a:blip r:embed="rId3" cstate="print"/>
              <a:stretch>
                <a:fillRect/>
              </a:stretch>
            </p:blipFill>
            <p:spPr>
              <a:xfrm>
                <a:off x="1295400" y="2133600"/>
                <a:ext cx="1066800" cy="550928"/>
              </a:xfrm>
              <a:prstGeom prst="rect">
                <a:avLst/>
              </a:prstGeom>
            </p:spPr>
          </p:pic>
          <p:cxnSp>
            <p:nvCxnSpPr>
              <p:cNvPr id="19" name="Straight Connector 18"/>
              <p:cNvCxnSpPr/>
              <p:nvPr/>
            </p:nvCxnSpPr>
            <p:spPr>
              <a:xfrm>
                <a:off x="1295400" y="2743200"/>
                <a:ext cx="6248400" cy="0"/>
              </a:xfrm>
              <a:prstGeom prst="line">
                <a:avLst/>
              </a:prstGeom>
              <a:ln>
                <a:solidFill>
                  <a:srgbClr val="AB8422"/>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295400" y="2760371"/>
                <a:ext cx="6324600" cy="215444"/>
              </a:xfrm>
              <a:prstGeom prst="rect">
                <a:avLst/>
              </a:prstGeom>
              <a:noFill/>
            </p:spPr>
            <p:txBody>
              <a:bodyPr wrap="square" lIns="0" rtlCol="0">
                <a:spAutoFit/>
              </a:bodyPr>
              <a:lstStyle/>
              <a:p>
                <a:r>
                  <a:rPr lang="en-US" sz="800" dirty="0" smtClean="0">
                    <a:solidFill>
                      <a:schemeClr val="bg1">
                        <a:lumMod val="50000"/>
                      </a:schemeClr>
                    </a:solidFill>
                    <a:latin typeface="Gill Sans MT" pitchFamily="34" charset="0"/>
                  </a:rPr>
                  <a:t>GuardianAnytime.com</a:t>
                </a:r>
                <a:endParaRPr lang="en-US" sz="800" i="1" dirty="0">
                  <a:solidFill>
                    <a:schemeClr val="bg1">
                      <a:lumMod val="50000"/>
                    </a:schemeClr>
                  </a:solidFill>
                  <a:latin typeface="Gill Sans MT" pitchFamily="34" charset="0"/>
                </a:endParaRPr>
              </a:p>
            </p:txBody>
          </p:sp>
        </p:grpSp>
      </p:grpSp>
      <p:sp>
        <p:nvSpPr>
          <p:cNvPr id="17" name="Text Placeholder 33"/>
          <p:cNvSpPr txBox="1">
            <a:spLocks/>
          </p:cNvSpPr>
          <p:nvPr/>
        </p:nvSpPr>
        <p:spPr>
          <a:xfrm>
            <a:off x="609600" y="304800"/>
            <a:ext cx="4648200" cy="609600"/>
          </a:xfrm>
          <a:prstGeom prst="rect">
            <a:avLst/>
          </a:prstGeom>
        </p:spPr>
        <p:txBody>
          <a:bodyPr/>
          <a:lstStyle/>
          <a:p>
            <a:pPr eaLnBrk="0" hangingPunct="0">
              <a:spcBef>
                <a:spcPct val="20000"/>
              </a:spcBef>
              <a:defRPr/>
            </a:pPr>
            <a:r>
              <a:rPr lang="en-US" sz="1100" dirty="0" smtClean="0">
                <a:solidFill>
                  <a:srgbClr val="00446A"/>
                </a:solidFill>
                <a:latin typeface="Gill Sans MT" pitchFamily="34" charset="0"/>
                <a:cs typeface="+mn-cs"/>
              </a:rPr>
              <a:t>GUARDIAN DENTAL COVERAGE </a:t>
            </a:r>
          </a:p>
          <a:p>
            <a:pPr eaLnBrk="0" hangingPunct="0">
              <a:spcBef>
                <a:spcPct val="20000"/>
              </a:spcBef>
              <a:defRPr/>
            </a:pPr>
            <a:r>
              <a:rPr lang="en-US" sz="1100" dirty="0" smtClean="0">
                <a:solidFill>
                  <a:srgbClr val="00446A"/>
                </a:solidFill>
                <a:latin typeface="Gill Sans MT" pitchFamily="34" charset="0"/>
                <a:cs typeface="+mn-cs"/>
              </a:rPr>
              <a:t>ON THE HEALTH INSURANCE EXCHANGE FOR RHODE ISLAND</a:t>
            </a:r>
            <a:endParaRPr lang="en-US" sz="1100" dirty="0">
              <a:solidFill>
                <a:srgbClr val="00446A"/>
              </a:solidFill>
              <a:latin typeface="Gill Sans MT" pitchFamily="34" charset="0"/>
              <a:cs typeface="+mn-cs"/>
            </a:endParaRPr>
          </a:p>
        </p:txBody>
      </p:sp>
      <p:sp>
        <p:nvSpPr>
          <p:cNvPr id="22" name="TextBox 21"/>
          <p:cNvSpPr txBox="1"/>
          <p:nvPr/>
        </p:nvSpPr>
        <p:spPr>
          <a:xfrm>
            <a:off x="5562600" y="361890"/>
            <a:ext cx="1905000" cy="400110"/>
          </a:xfrm>
          <a:prstGeom prst="rect">
            <a:avLst/>
          </a:prstGeom>
          <a:solidFill>
            <a:schemeClr val="accent2"/>
          </a:solidFill>
        </p:spPr>
        <p:txBody>
          <a:bodyPr wrap="square" rtlCol="0">
            <a:spAutoFit/>
          </a:bodyPr>
          <a:lstStyle/>
          <a:p>
            <a:pPr algn="ctr"/>
            <a:r>
              <a:rPr lang="en-US" sz="1000" dirty="0" smtClean="0">
                <a:solidFill>
                  <a:srgbClr val="111C24"/>
                </a:solidFill>
              </a:rPr>
              <a:t>Find a dentist at </a:t>
            </a:r>
            <a:r>
              <a:rPr lang="en-US" sz="1000" b="1" dirty="0" smtClean="0">
                <a:solidFill>
                  <a:srgbClr val="0070C0"/>
                </a:solidFill>
              </a:rPr>
              <a:t>www.GuardianAnytime.com</a:t>
            </a:r>
            <a:endParaRPr lang="en-US" sz="1000" b="1" dirty="0">
              <a:solidFill>
                <a:srgbClr val="0070C0"/>
              </a:solidFill>
              <a:latin typeface="Gill Sans MT" pitchFamily="34" charset="0"/>
            </a:endParaRPr>
          </a:p>
        </p:txBody>
      </p:sp>
      <p:sp>
        <p:nvSpPr>
          <p:cNvPr id="23" name="TextBox 26"/>
          <p:cNvSpPr txBox="1">
            <a:spLocks noChangeArrowheads="1"/>
          </p:cNvSpPr>
          <p:nvPr/>
        </p:nvSpPr>
        <p:spPr bwMode="auto">
          <a:xfrm>
            <a:off x="609600" y="990600"/>
            <a:ext cx="6324600" cy="1900520"/>
          </a:xfrm>
          <a:prstGeom prst="rect">
            <a:avLst/>
          </a:prstGeom>
          <a:noFill/>
          <a:ln w="9525">
            <a:noFill/>
            <a:miter lim="800000"/>
            <a:headEnd/>
            <a:tailEnd/>
          </a:ln>
        </p:spPr>
        <p:txBody>
          <a:bodyPr wrap="square">
            <a:spAutoFit/>
          </a:bodyPr>
          <a:lstStyle/>
          <a:p>
            <a:pPr>
              <a:spcBef>
                <a:spcPts val="1200"/>
              </a:spcBef>
              <a:spcAft>
                <a:spcPts val="300"/>
              </a:spcAft>
              <a:defRPr/>
            </a:pPr>
            <a:r>
              <a:rPr lang="en-US" sz="1400" b="1" dirty="0" smtClean="0">
                <a:solidFill>
                  <a:srgbClr val="AB8422"/>
                </a:solidFill>
                <a:latin typeface="Gill Sans MT" pitchFamily="34" charset="0"/>
                <a:cs typeface="Tahoma" pitchFamily="34" charset="0"/>
              </a:rPr>
              <a:t>Get the “Maximum” from your PPO dental benefits</a:t>
            </a:r>
            <a:br>
              <a:rPr lang="en-US" sz="1400" b="1" dirty="0" smtClean="0">
                <a:solidFill>
                  <a:srgbClr val="AB8422"/>
                </a:solidFill>
                <a:latin typeface="Gill Sans MT" pitchFamily="34" charset="0"/>
                <a:cs typeface="Tahoma" pitchFamily="34" charset="0"/>
              </a:rPr>
            </a:br>
            <a:endParaRPr lang="en-US" sz="800" b="1" dirty="0" smtClean="0">
              <a:solidFill>
                <a:srgbClr val="AB8422"/>
              </a:solidFill>
              <a:latin typeface="Gill Sans MT" pitchFamily="34" charset="0"/>
              <a:cs typeface="Tahoma" pitchFamily="34" charset="0"/>
            </a:endParaRPr>
          </a:p>
          <a:p>
            <a:pPr>
              <a:spcBef>
                <a:spcPts val="0"/>
              </a:spcBef>
              <a:spcAft>
                <a:spcPts val="300"/>
              </a:spcAft>
              <a:defRPr/>
            </a:pPr>
            <a:r>
              <a:rPr lang="en-US" sz="1100" b="1" dirty="0" smtClean="0">
                <a:solidFill>
                  <a:srgbClr val="002C5F"/>
                </a:solidFill>
                <a:latin typeface="Gill Sans MT" pitchFamily="34" charset="0"/>
              </a:rPr>
              <a:t>A solution to reducing costs and allowing employees to get more out of their dental funds.</a:t>
            </a:r>
          </a:p>
          <a:p>
            <a:pPr>
              <a:spcAft>
                <a:spcPts val="300"/>
              </a:spcAft>
              <a:defRPr/>
            </a:pPr>
            <a:r>
              <a:rPr lang="en-US" sz="1000" dirty="0" smtClean="0">
                <a:solidFill>
                  <a:srgbClr val="111C24"/>
                </a:solidFill>
                <a:latin typeface="Gill Sans MT" pitchFamily="34" charset="0"/>
              </a:rPr>
              <a:t>Guardian will roll over a portion of your unused annual dental maximum into a personal Maximum Rollover Account, which can be used in future years if you reach your plan’s annual maximum.  As an added advantage, more money is rolled over if in-network dentists are used exclusively during the benefit year.</a:t>
            </a:r>
          </a:p>
          <a:p>
            <a:pPr>
              <a:spcAft>
                <a:spcPts val="300"/>
              </a:spcAft>
              <a:defRPr/>
            </a:pPr>
            <a:endParaRPr lang="en-US" sz="1100" b="1" dirty="0" smtClean="0">
              <a:solidFill>
                <a:srgbClr val="002C5F"/>
              </a:solidFill>
              <a:latin typeface="Gill Sans MT" pitchFamily="34" charset="0"/>
            </a:endParaRPr>
          </a:p>
          <a:p>
            <a:pPr>
              <a:spcAft>
                <a:spcPts val="300"/>
              </a:spcAft>
              <a:defRPr/>
            </a:pPr>
            <a:r>
              <a:rPr lang="en-US" sz="1100" b="1" dirty="0" smtClean="0">
                <a:solidFill>
                  <a:srgbClr val="002C5F"/>
                </a:solidFill>
                <a:latin typeface="Gill Sans MT" pitchFamily="34" charset="0"/>
              </a:rPr>
              <a:t>How Maximum Rollover Works</a:t>
            </a:r>
          </a:p>
          <a:p>
            <a:pPr>
              <a:spcAft>
                <a:spcPts val="300"/>
              </a:spcAft>
              <a:defRPr/>
            </a:pPr>
            <a:r>
              <a:rPr lang="en-US" sz="1000" dirty="0" smtClean="0">
                <a:solidFill>
                  <a:srgbClr val="111C24"/>
                </a:solidFill>
                <a:latin typeface="Gill Sans MT" pitchFamily="34" charset="0"/>
              </a:rPr>
              <a:t>Depending on the plan’s annual maximum, if claims dollars for the year don’t exceed a certain threshold, the set Maximum Rollover Amount (pre-determined based on the annual maximum) can be rolled over. </a:t>
            </a:r>
            <a:endParaRPr lang="en-US" sz="1000" dirty="0">
              <a:solidFill>
                <a:srgbClr val="111C24"/>
              </a:solidFill>
              <a:latin typeface="Gill Sans MT" pitchFamily="34" charset="0"/>
            </a:endParaRPr>
          </a:p>
        </p:txBody>
      </p:sp>
      <p:graphicFrame>
        <p:nvGraphicFramePr>
          <p:cNvPr id="21" name="Table 20"/>
          <p:cNvGraphicFramePr>
            <a:graphicFrameLocks noGrp="1"/>
          </p:cNvGraphicFramePr>
          <p:nvPr/>
        </p:nvGraphicFramePr>
        <p:xfrm>
          <a:off x="685800" y="3124200"/>
          <a:ext cx="6248400" cy="2103120"/>
        </p:xfrm>
        <a:graphic>
          <a:graphicData uri="http://schemas.openxmlformats.org/drawingml/2006/table">
            <a:tbl>
              <a:tblPr firstRow="1" bandRow="1">
                <a:tableStyleId>{5C22544A-7EE6-4342-B048-85BDC9FD1C3A}</a:tableStyleId>
              </a:tblPr>
              <a:tblGrid>
                <a:gridCol w="1249680"/>
                <a:gridCol w="1249680"/>
                <a:gridCol w="1249680"/>
                <a:gridCol w="1249680"/>
                <a:gridCol w="1249680"/>
              </a:tblGrid>
              <a:tr h="321733">
                <a:tc>
                  <a:txBody>
                    <a:bodyPr/>
                    <a:lstStyle/>
                    <a:p>
                      <a:pPr algn="ctr"/>
                      <a:r>
                        <a:rPr lang="en-US" sz="1000" dirty="0" smtClean="0">
                          <a:latin typeface="Gill Sans MT" pitchFamily="34" charset="0"/>
                        </a:rPr>
                        <a:t>Plan Annual Maximum*</a:t>
                      </a:r>
                      <a:endParaRPr lang="en-US" sz="1000" dirty="0">
                        <a:latin typeface="Gill Sans MT" pitchFamily="34" charset="0"/>
                      </a:endParaRPr>
                    </a:p>
                  </a:txBody>
                  <a:tcPr anchor="ctr">
                    <a:lnL w="12700" cap="flat" cmpd="sng" algn="ctr">
                      <a:solidFill>
                        <a:srgbClr val="00446A"/>
                      </a:solidFill>
                      <a:prstDash val="solid"/>
                      <a:round/>
                      <a:headEnd type="none" w="med" len="med"/>
                      <a:tailEnd type="none" w="med" len="med"/>
                    </a:lnL>
                    <a:lnT w="12700" cap="flat" cmpd="sng" algn="ctr">
                      <a:solidFill>
                        <a:srgbClr val="00446A"/>
                      </a:solidFill>
                      <a:prstDash val="solid"/>
                      <a:round/>
                      <a:headEnd type="none" w="med" len="med"/>
                      <a:tailEnd type="none" w="med" len="med"/>
                    </a:lnT>
                    <a:lnB w="12700" cap="flat" cmpd="sng" algn="ctr">
                      <a:noFill/>
                      <a:prstDash val="solid"/>
                      <a:round/>
                      <a:headEnd type="none" w="med" len="med"/>
                      <a:tailEnd type="none" w="med" len="med"/>
                    </a:lnB>
                    <a:solidFill>
                      <a:srgbClr val="0070C0"/>
                    </a:solidFill>
                  </a:tcPr>
                </a:tc>
                <a:tc>
                  <a:txBody>
                    <a:bodyPr/>
                    <a:lstStyle/>
                    <a:p>
                      <a:pPr algn="ctr"/>
                      <a:r>
                        <a:rPr lang="en-US" sz="1000" dirty="0" smtClean="0">
                          <a:latin typeface="Gill Sans MT" pitchFamily="34" charset="0"/>
                        </a:rPr>
                        <a:t>Threshold</a:t>
                      </a:r>
                      <a:endParaRPr lang="en-US" sz="1000" dirty="0">
                        <a:latin typeface="Gill Sans MT" pitchFamily="34" charset="0"/>
                      </a:endParaRPr>
                    </a:p>
                  </a:txBody>
                  <a:tcPr anchor="ctr">
                    <a:lnT w="12700" cap="flat" cmpd="sng" algn="ctr">
                      <a:solidFill>
                        <a:srgbClr val="00446A"/>
                      </a:solidFill>
                      <a:prstDash val="solid"/>
                      <a:round/>
                      <a:headEnd type="none" w="med" len="med"/>
                      <a:tailEnd type="none" w="med" len="med"/>
                    </a:lnT>
                    <a:lnB w="12700" cap="flat" cmpd="sng" algn="ctr">
                      <a:noFill/>
                      <a:prstDash val="solid"/>
                      <a:round/>
                      <a:headEnd type="none" w="med" len="med"/>
                      <a:tailEnd type="none" w="med" len="med"/>
                    </a:lnB>
                    <a:solidFill>
                      <a:srgbClr val="0070C0"/>
                    </a:solidFill>
                  </a:tcPr>
                </a:tc>
                <a:tc>
                  <a:txBody>
                    <a:bodyPr/>
                    <a:lstStyle/>
                    <a:p>
                      <a:pPr algn="ctr"/>
                      <a:r>
                        <a:rPr lang="en-US" sz="1000" dirty="0" smtClean="0">
                          <a:latin typeface="Gill Sans MT" pitchFamily="34" charset="0"/>
                        </a:rPr>
                        <a:t>Maximum Rollover Amount</a:t>
                      </a:r>
                      <a:endParaRPr lang="en-US" sz="1000" dirty="0">
                        <a:latin typeface="Gill Sans MT" pitchFamily="34" charset="0"/>
                      </a:endParaRPr>
                    </a:p>
                  </a:txBody>
                  <a:tcPr anchor="ctr">
                    <a:lnT w="12700" cap="flat" cmpd="sng" algn="ctr">
                      <a:solidFill>
                        <a:srgbClr val="00446A"/>
                      </a:solidFill>
                      <a:prstDash val="solid"/>
                      <a:round/>
                      <a:headEnd type="none" w="med" len="med"/>
                      <a:tailEnd type="none" w="med" len="med"/>
                    </a:lnT>
                    <a:lnB w="12700" cap="flat" cmpd="sng" algn="ctr">
                      <a:noFill/>
                      <a:prstDash val="solid"/>
                      <a:round/>
                      <a:headEnd type="none" w="med" len="med"/>
                      <a:tailEnd type="none" w="med" len="med"/>
                    </a:lnB>
                    <a:solidFill>
                      <a:srgbClr val="0070C0"/>
                    </a:solidFill>
                  </a:tcPr>
                </a:tc>
                <a:tc>
                  <a:txBody>
                    <a:bodyPr/>
                    <a:lstStyle/>
                    <a:p>
                      <a:pPr algn="ctr"/>
                      <a:r>
                        <a:rPr lang="en-US" sz="1000" dirty="0" smtClean="0">
                          <a:latin typeface="Gill Sans MT" pitchFamily="34" charset="0"/>
                        </a:rPr>
                        <a:t>In-Network Only Rollover Amount</a:t>
                      </a:r>
                      <a:endParaRPr lang="en-US" sz="1000" dirty="0">
                        <a:latin typeface="Gill Sans MT" pitchFamily="34" charset="0"/>
                      </a:endParaRPr>
                    </a:p>
                  </a:txBody>
                  <a:tcPr anchor="ctr">
                    <a:lnT w="12700" cap="flat" cmpd="sng" algn="ctr">
                      <a:solidFill>
                        <a:srgbClr val="00446A"/>
                      </a:solidFill>
                      <a:prstDash val="solid"/>
                      <a:round/>
                      <a:headEnd type="none" w="med" len="med"/>
                      <a:tailEnd type="none" w="med" len="med"/>
                    </a:lnT>
                    <a:lnB w="12700" cap="flat" cmpd="sng" algn="ctr">
                      <a:noFill/>
                      <a:prstDash val="solid"/>
                      <a:round/>
                      <a:headEnd type="none" w="med" len="med"/>
                      <a:tailEnd type="none" w="med" len="med"/>
                    </a:lnB>
                    <a:solidFill>
                      <a:srgbClr val="0070C0"/>
                    </a:solidFill>
                  </a:tcPr>
                </a:tc>
                <a:tc>
                  <a:txBody>
                    <a:bodyPr/>
                    <a:lstStyle/>
                    <a:p>
                      <a:pPr algn="ctr"/>
                      <a:r>
                        <a:rPr lang="en-US" sz="1000" dirty="0" smtClean="0">
                          <a:latin typeface="Gill Sans MT" pitchFamily="34" charset="0"/>
                        </a:rPr>
                        <a:t>Maximum</a:t>
                      </a:r>
                      <a:r>
                        <a:rPr lang="en-US" sz="1000" baseline="0" dirty="0" smtClean="0">
                          <a:latin typeface="Gill Sans MT" pitchFamily="34" charset="0"/>
                        </a:rPr>
                        <a:t> Rollover Account Limit</a:t>
                      </a:r>
                      <a:endParaRPr lang="en-US" sz="1000" dirty="0">
                        <a:latin typeface="Gill Sans MT" pitchFamily="34" charset="0"/>
                      </a:endParaRPr>
                    </a:p>
                  </a:txBody>
                  <a:tcPr anchor="ctr">
                    <a:lnR w="12700" cap="flat" cmpd="sng" algn="ctr">
                      <a:solidFill>
                        <a:srgbClr val="00446A"/>
                      </a:solidFill>
                      <a:prstDash val="solid"/>
                      <a:round/>
                      <a:headEnd type="none" w="med" len="med"/>
                      <a:tailEnd type="none" w="med" len="med"/>
                    </a:lnR>
                    <a:lnT w="12700" cap="flat" cmpd="sng" algn="ctr">
                      <a:solidFill>
                        <a:srgbClr val="00446A"/>
                      </a:solidFill>
                      <a:prstDash val="solid"/>
                      <a:round/>
                      <a:headEnd type="none" w="med" len="med"/>
                      <a:tailEnd type="none" w="med" len="med"/>
                    </a:lnT>
                    <a:lnB w="12700" cap="flat" cmpd="sng" algn="ctr">
                      <a:noFill/>
                      <a:prstDash val="solid"/>
                      <a:round/>
                      <a:headEnd type="none" w="med" len="med"/>
                      <a:tailEnd type="none" w="med" len="med"/>
                    </a:lnB>
                    <a:solidFill>
                      <a:srgbClr val="0070C0"/>
                    </a:solidFill>
                  </a:tcPr>
                </a:tc>
              </a:tr>
              <a:tr h="201083">
                <a:tc>
                  <a:txBody>
                    <a:bodyPr/>
                    <a:lstStyle/>
                    <a:p>
                      <a:pPr algn="ctr"/>
                      <a:r>
                        <a:rPr lang="en-US" sz="1000" dirty="0" smtClean="0">
                          <a:solidFill>
                            <a:schemeClr val="tx1">
                              <a:lumMod val="75000"/>
                            </a:schemeClr>
                          </a:solidFill>
                          <a:latin typeface="Gill Sans MT" pitchFamily="34" charset="0"/>
                        </a:rPr>
                        <a:t>$1,500</a:t>
                      </a:r>
                      <a:endParaRPr lang="en-US" sz="1000" dirty="0">
                        <a:solidFill>
                          <a:schemeClr val="tx1">
                            <a:lumMod val="75000"/>
                          </a:schemeClr>
                        </a:solidFill>
                        <a:latin typeface="Gill Sans MT" pitchFamily="34" charset="0"/>
                      </a:endParaRPr>
                    </a:p>
                  </a:txBody>
                  <a:tcPr anchor="ctr">
                    <a:lnL w="12700" cap="flat" cmpd="sng" algn="ctr">
                      <a:solidFill>
                        <a:schemeClr val="tx1"/>
                      </a:solidFill>
                      <a:prstDash val="solid"/>
                      <a:round/>
                      <a:headEnd type="none" w="med" len="med"/>
                      <a:tailEnd type="none" w="med" len="med"/>
                    </a:lnL>
                    <a:lnR w="12700" cap="flat" cmpd="sng" algn="ctr">
                      <a:solidFill>
                        <a:srgbClr val="00446A"/>
                      </a:solidFill>
                      <a:prstDash val="solid"/>
                      <a:round/>
                      <a:headEnd type="none" w="med" len="med"/>
                      <a:tailEnd type="none" w="med" len="med"/>
                    </a:lnR>
                    <a:lnT w="12700" cap="flat" cmpd="sng" algn="ctr">
                      <a:noFill/>
                      <a:prstDash val="solid"/>
                      <a:round/>
                      <a:headEnd type="none" w="med" len="med"/>
                      <a:tailEnd type="none" w="med" len="med"/>
                    </a:lnT>
                    <a:solidFill>
                      <a:srgbClr val="D9E2DB"/>
                    </a:solidFill>
                  </a:tcPr>
                </a:tc>
                <a:tc>
                  <a:txBody>
                    <a:bodyPr/>
                    <a:lstStyle/>
                    <a:p>
                      <a:pPr algn="ctr"/>
                      <a:r>
                        <a:rPr lang="en-US" sz="1000" dirty="0" smtClean="0">
                          <a:solidFill>
                            <a:schemeClr val="tx1">
                              <a:lumMod val="75000"/>
                            </a:schemeClr>
                          </a:solidFill>
                          <a:latin typeface="Gill Sans MT" pitchFamily="34" charset="0"/>
                        </a:rPr>
                        <a:t>$700</a:t>
                      </a:r>
                      <a:endParaRPr lang="en-US" sz="1000" dirty="0">
                        <a:solidFill>
                          <a:schemeClr val="tx1">
                            <a:lumMod val="75000"/>
                          </a:schemeClr>
                        </a:solidFill>
                        <a:latin typeface="Gill Sans MT" pitchFamily="34" charset="0"/>
                      </a:endParaRPr>
                    </a:p>
                  </a:txBody>
                  <a:tcPr anchor="ctr">
                    <a:lnL w="12700" cap="flat" cmpd="sng" algn="ctr">
                      <a:solidFill>
                        <a:srgbClr val="00446A"/>
                      </a:solidFill>
                      <a:prstDash val="solid"/>
                      <a:round/>
                      <a:headEnd type="none" w="med" len="med"/>
                      <a:tailEnd type="none" w="med" len="med"/>
                    </a:lnL>
                    <a:lnR w="12700" cap="flat" cmpd="sng" algn="ctr">
                      <a:solidFill>
                        <a:srgbClr val="00446A"/>
                      </a:solidFill>
                      <a:prstDash val="solid"/>
                      <a:round/>
                      <a:headEnd type="none" w="med" len="med"/>
                      <a:tailEnd type="none" w="med" len="med"/>
                    </a:lnR>
                    <a:lnT w="12700" cap="flat" cmpd="sng" algn="ctr">
                      <a:noFill/>
                      <a:prstDash val="solid"/>
                      <a:round/>
                      <a:headEnd type="none" w="med" len="med"/>
                      <a:tailEnd type="none" w="med" len="med"/>
                    </a:lnT>
                    <a:solidFill>
                      <a:srgbClr val="D9E2DB"/>
                    </a:solidFill>
                  </a:tcPr>
                </a:tc>
                <a:tc>
                  <a:txBody>
                    <a:bodyPr/>
                    <a:lstStyle/>
                    <a:p>
                      <a:pPr algn="ctr"/>
                      <a:r>
                        <a:rPr lang="en-US" sz="1000" dirty="0" smtClean="0">
                          <a:solidFill>
                            <a:schemeClr val="tx1">
                              <a:lumMod val="75000"/>
                            </a:schemeClr>
                          </a:solidFill>
                          <a:latin typeface="Gill Sans MT" pitchFamily="34" charset="0"/>
                        </a:rPr>
                        <a:t>$350</a:t>
                      </a:r>
                      <a:endParaRPr lang="en-US" sz="1000" dirty="0">
                        <a:solidFill>
                          <a:schemeClr val="tx1">
                            <a:lumMod val="75000"/>
                          </a:schemeClr>
                        </a:solidFill>
                        <a:latin typeface="Gill Sans MT" pitchFamily="34" charset="0"/>
                      </a:endParaRPr>
                    </a:p>
                  </a:txBody>
                  <a:tcPr anchor="ctr">
                    <a:lnL w="12700" cap="flat" cmpd="sng" algn="ctr">
                      <a:solidFill>
                        <a:srgbClr val="00446A"/>
                      </a:solidFill>
                      <a:prstDash val="solid"/>
                      <a:round/>
                      <a:headEnd type="none" w="med" len="med"/>
                      <a:tailEnd type="none" w="med" len="med"/>
                    </a:lnL>
                    <a:lnR w="12700" cap="flat" cmpd="sng" algn="ctr">
                      <a:solidFill>
                        <a:srgbClr val="00446A"/>
                      </a:solidFill>
                      <a:prstDash val="solid"/>
                      <a:round/>
                      <a:headEnd type="none" w="med" len="med"/>
                      <a:tailEnd type="none" w="med" len="med"/>
                    </a:lnR>
                    <a:lnT w="12700" cap="flat" cmpd="sng" algn="ctr">
                      <a:noFill/>
                      <a:prstDash val="solid"/>
                      <a:round/>
                      <a:headEnd type="none" w="med" len="med"/>
                      <a:tailEnd type="none" w="med" len="med"/>
                    </a:lnT>
                    <a:solidFill>
                      <a:srgbClr val="D9E2DB"/>
                    </a:solidFill>
                  </a:tcPr>
                </a:tc>
                <a:tc>
                  <a:txBody>
                    <a:bodyPr/>
                    <a:lstStyle/>
                    <a:p>
                      <a:pPr algn="ctr"/>
                      <a:r>
                        <a:rPr lang="en-US" sz="1000" dirty="0" smtClean="0">
                          <a:solidFill>
                            <a:schemeClr val="tx1">
                              <a:lumMod val="75000"/>
                            </a:schemeClr>
                          </a:solidFill>
                          <a:latin typeface="Gill Sans MT" pitchFamily="34" charset="0"/>
                        </a:rPr>
                        <a:t>$500</a:t>
                      </a:r>
                      <a:endParaRPr lang="en-US" sz="1000" dirty="0">
                        <a:solidFill>
                          <a:schemeClr val="tx1">
                            <a:lumMod val="75000"/>
                          </a:schemeClr>
                        </a:solidFill>
                        <a:latin typeface="Gill Sans MT" pitchFamily="34" charset="0"/>
                      </a:endParaRPr>
                    </a:p>
                  </a:txBody>
                  <a:tcPr anchor="ctr">
                    <a:lnL w="12700" cap="flat" cmpd="sng" algn="ctr">
                      <a:solidFill>
                        <a:srgbClr val="00446A"/>
                      </a:solidFill>
                      <a:prstDash val="solid"/>
                      <a:round/>
                      <a:headEnd type="none" w="med" len="med"/>
                      <a:tailEnd type="none" w="med" len="med"/>
                    </a:lnL>
                    <a:lnR w="12700" cap="flat" cmpd="sng" algn="ctr">
                      <a:solidFill>
                        <a:srgbClr val="00446A"/>
                      </a:solidFill>
                      <a:prstDash val="solid"/>
                      <a:round/>
                      <a:headEnd type="none" w="med" len="med"/>
                      <a:tailEnd type="none" w="med" len="med"/>
                    </a:lnR>
                    <a:lnT w="12700" cap="flat" cmpd="sng" algn="ctr">
                      <a:noFill/>
                      <a:prstDash val="solid"/>
                      <a:round/>
                      <a:headEnd type="none" w="med" len="med"/>
                      <a:tailEnd type="none" w="med" len="med"/>
                    </a:lnT>
                    <a:solidFill>
                      <a:srgbClr val="D9E2DB"/>
                    </a:solidFill>
                  </a:tcPr>
                </a:tc>
                <a:tc>
                  <a:txBody>
                    <a:bodyPr/>
                    <a:lstStyle/>
                    <a:p>
                      <a:pPr algn="ctr"/>
                      <a:r>
                        <a:rPr lang="en-US" sz="1000" dirty="0" smtClean="0">
                          <a:solidFill>
                            <a:schemeClr val="tx1">
                              <a:lumMod val="75000"/>
                            </a:schemeClr>
                          </a:solidFill>
                          <a:latin typeface="Gill Sans MT" pitchFamily="34" charset="0"/>
                        </a:rPr>
                        <a:t>$1,250</a:t>
                      </a:r>
                      <a:endParaRPr lang="en-US" sz="1000" dirty="0">
                        <a:solidFill>
                          <a:schemeClr val="tx1">
                            <a:lumMod val="75000"/>
                          </a:schemeClr>
                        </a:solidFill>
                        <a:latin typeface="Gill Sans MT" pitchFamily="34" charset="0"/>
                      </a:endParaRPr>
                    </a:p>
                  </a:txBody>
                  <a:tcPr anchor="ctr">
                    <a:lnL w="12700" cap="flat" cmpd="sng" algn="ctr">
                      <a:solidFill>
                        <a:srgbClr val="00446A"/>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rgbClr val="D9E2DB"/>
                    </a:solidFill>
                  </a:tcPr>
                </a:tc>
              </a:tr>
              <a:tr h="924983">
                <a:tc>
                  <a:txBody>
                    <a:bodyPr/>
                    <a:lstStyle/>
                    <a:p>
                      <a:pPr algn="ctr"/>
                      <a:r>
                        <a:rPr lang="en-US" sz="1000" dirty="0" smtClean="0">
                          <a:solidFill>
                            <a:schemeClr val="tx1">
                              <a:lumMod val="75000"/>
                            </a:schemeClr>
                          </a:solidFill>
                          <a:latin typeface="Gill Sans MT" pitchFamily="34" charset="0"/>
                        </a:rPr>
                        <a:t>Maximum Claims Reimbursement</a:t>
                      </a:r>
                      <a:endParaRPr lang="en-US" sz="1000" dirty="0">
                        <a:solidFill>
                          <a:schemeClr val="tx1">
                            <a:lumMod val="75000"/>
                          </a:schemeClr>
                        </a:solidFill>
                        <a:latin typeface="Gill Sans MT" pitchFamily="34" charset="0"/>
                      </a:endParaRPr>
                    </a:p>
                  </a:txBody>
                  <a:tcPr anchor="ctr">
                    <a:lnL w="12700" cap="flat" cmpd="sng" algn="ctr">
                      <a:solidFill>
                        <a:schemeClr val="tx1"/>
                      </a:solidFill>
                      <a:prstDash val="solid"/>
                      <a:round/>
                      <a:headEnd type="none" w="med" len="med"/>
                      <a:tailEnd type="none" w="med" len="med"/>
                    </a:lnL>
                    <a:lnR w="12700" cap="flat" cmpd="sng" algn="ctr">
                      <a:solidFill>
                        <a:srgbClr val="00446A"/>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smtClean="0">
                          <a:solidFill>
                            <a:schemeClr val="tx1">
                              <a:lumMod val="75000"/>
                            </a:schemeClr>
                          </a:solidFill>
                          <a:latin typeface="Gill Sans MT" pitchFamily="34" charset="0"/>
                        </a:rPr>
                        <a:t>Claims amount that determines rollover eligibility</a:t>
                      </a:r>
                      <a:endParaRPr lang="en-US" sz="1000" dirty="0">
                        <a:solidFill>
                          <a:schemeClr val="tx1">
                            <a:lumMod val="75000"/>
                          </a:schemeClr>
                        </a:solidFill>
                        <a:latin typeface="Gill Sans MT" pitchFamily="34" charset="0"/>
                      </a:endParaRPr>
                    </a:p>
                  </a:txBody>
                  <a:tcPr anchor="ctr">
                    <a:lnL w="12700" cap="flat" cmpd="sng" algn="ctr">
                      <a:solidFill>
                        <a:srgbClr val="00446A"/>
                      </a:solidFill>
                      <a:prstDash val="solid"/>
                      <a:round/>
                      <a:headEnd type="none" w="med" len="med"/>
                      <a:tailEnd type="none" w="med" len="med"/>
                    </a:lnL>
                    <a:lnR w="12700" cap="flat" cmpd="sng" algn="ctr">
                      <a:solidFill>
                        <a:srgbClr val="00446A"/>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smtClean="0">
                          <a:solidFill>
                            <a:schemeClr val="tx1">
                              <a:lumMod val="75000"/>
                            </a:schemeClr>
                          </a:solidFill>
                          <a:latin typeface="Gill Sans MT" pitchFamily="34" charset="0"/>
                        </a:rPr>
                        <a:t>Additional dollars added to Plan Annual Maximum for future years</a:t>
                      </a:r>
                      <a:endParaRPr lang="en-US" sz="1000" dirty="0">
                        <a:solidFill>
                          <a:schemeClr val="tx1">
                            <a:lumMod val="75000"/>
                          </a:schemeClr>
                        </a:solidFill>
                        <a:latin typeface="Gill Sans MT" pitchFamily="34" charset="0"/>
                      </a:endParaRPr>
                    </a:p>
                  </a:txBody>
                  <a:tcPr anchor="ctr">
                    <a:lnL w="12700" cap="flat" cmpd="sng" algn="ctr">
                      <a:solidFill>
                        <a:srgbClr val="00446A"/>
                      </a:solidFill>
                      <a:prstDash val="solid"/>
                      <a:round/>
                      <a:headEnd type="none" w="med" len="med"/>
                      <a:tailEnd type="none" w="med" len="med"/>
                    </a:lnL>
                    <a:lnR w="12700" cap="flat" cmpd="sng" algn="ctr">
                      <a:solidFill>
                        <a:srgbClr val="00446A"/>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smtClean="0">
                          <a:solidFill>
                            <a:schemeClr val="tx1">
                              <a:lumMod val="75000"/>
                            </a:schemeClr>
                          </a:solidFill>
                          <a:latin typeface="Gill Sans MT" pitchFamily="34" charset="0"/>
                        </a:rPr>
                        <a:t>Additional dollars added to Plan Annual Maximum for future years if only in-network providers were used during the benefit year</a:t>
                      </a:r>
                      <a:endParaRPr lang="en-US" sz="1000" dirty="0">
                        <a:solidFill>
                          <a:schemeClr val="tx1">
                            <a:lumMod val="75000"/>
                          </a:schemeClr>
                        </a:solidFill>
                        <a:latin typeface="Gill Sans MT" pitchFamily="34" charset="0"/>
                      </a:endParaRPr>
                    </a:p>
                  </a:txBody>
                  <a:tcPr anchor="ctr">
                    <a:lnL w="12700" cap="flat" cmpd="sng" algn="ctr">
                      <a:solidFill>
                        <a:srgbClr val="00446A"/>
                      </a:solidFill>
                      <a:prstDash val="solid"/>
                      <a:round/>
                      <a:headEnd type="none" w="med" len="med"/>
                      <a:tailEnd type="none" w="med" len="med"/>
                    </a:lnL>
                    <a:lnR w="12700" cap="flat" cmpd="sng" algn="ctr">
                      <a:solidFill>
                        <a:srgbClr val="00446A"/>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smtClean="0">
                          <a:solidFill>
                            <a:schemeClr val="tx1">
                              <a:lumMod val="75000"/>
                            </a:schemeClr>
                          </a:solidFill>
                          <a:latin typeface="Gill Sans MT" pitchFamily="34" charset="0"/>
                        </a:rPr>
                        <a:t>Maximum Rollover Account cannot exceed</a:t>
                      </a:r>
                      <a:r>
                        <a:rPr lang="en-US" sz="1000" baseline="0" dirty="0" smtClean="0">
                          <a:solidFill>
                            <a:schemeClr val="tx1">
                              <a:lumMod val="75000"/>
                            </a:schemeClr>
                          </a:solidFill>
                          <a:latin typeface="Gill Sans MT" pitchFamily="34" charset="0"/>
                        </a:rPr>
                        <a:t> $1,250</a:t>
                      </a:r>
                      <a:endParaRPr lang="en-US" sz="1000" dirty="0">
                        <a:solidFill>
                          <a:schemeClr val="tx1">
                            <a:lumMod val="75000"/>
                          </a:schemeClr>
                        </a:solidFill>
                        <a:latin typeface="Gill Sans MT" pitchFamily="34" charset="0"/>
                      </a:endParaRPr>
                    </a:p>
                  </a:txBody>
                  <a:tcPr anchor="ctr">
                    <a:lnL w="12700" cap="flat" cmpd="sng" algn="ctr">
                      <a:solidFill>
                        <a:srgbClr val="00446A"/>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r>
            </a:tbl>
          </a:graphicData>
        </a:graphic>
      </p:graphicFrame>
      <p:grpSp>
        <p:nvGrpSpPr>
          <p:cNvPr id="25" name="Group 24"/>
          <p:cNvGrpSpPr/>
          <p:nvPr/>
        </p:nvGrpSpPr>
        <p:grpSpPr>
          <a:xfrm>
            <a:off x="4267200" y="6172200"/>
            <a:ext cx="2667000" cy="1981200"/>
            <a:chOff x="762000" y="5486400"/>
            <a:chExt cx="6019800" cy="2438400"/>
          </a:xfrm>
        </p:grpSpPr>
        <p:cxnSp>
          <p:nvCxnSpPr>
            <p:cNvPr id="26" name="Straight Connector 25"/>
            <p:cNvCxnSpPr/>
            <p:nvPr/>
          </p:nvCxnSpPr>
          <p:spPr>
            <a:xfrm>
              <a:off x="762000" y="5486400"/>
              <a:ext cx="0" cy="2438400"/>
            </a:xfrm>
            <a:prstGeom prst="line">
              <a:avLst/>
            </a:prstGeom>
            <a:ln>
              <a:solidFill>
                <a:schemeClr val="tx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62000" y="7924800"/>
              <a:ext cx="6019800" cy="0"/>
            </a:xfrm>
            <a:prstGeom prst="line">
              <a:avLst/>
            </a:prstGeom>
            <a:ln>
              <a:solidFill>
                <a:schemeClr val="tx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8" name="Rectangle 27"/>
          <p:cNvSpPr/>
          <p:nvPr/>
        </p:nvSpPr>
        <p:spPr>
          <a:xfrm>
            <a:off x="4419600" y="6400799"/>
            <a:ext cx="457200" cy="1219201"/>
          </a:xfrm>
          <a:prstGeom prst="rect">
            <a:avLst/>
          </a:prstGeom>
          <a:solidFill>
            <a:srgbClr val="0065B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Gill Sans MT" pitchFamily="34" charset="0"/>
            </a:endParaRPr>
          </a:p>
        </p:txBody>
      </p:sp>
      <p:sp>
        <p:nvSpPr>
          <p:cNvPr id="29" name="Rectangle 28"/>
          <p:cNvSpPr/>
          <p:nvPr/>
        </p:nvSpPr>
        <p:spPr>
          <a:xfrm>
            <a:off x="5105400" y="6400799"/>
            <a:ext cx="457200" cy="1219201"/>
          </a:xfrm>
          <a:prstGeom prst="rect">
            <a:avLst/>
          </a:prstGeom>
          <a:solidFill>
            <a:srgbClr val="0065B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Gill Sans MT" pitchFamily="34" charset="0"/>
            </a:endParaRPr>
          </a:p>
        </p:txBody>
      </p:sp>
      <p:sp>
        <p:nvSpPr>
          <p:cNvPr id="30" name="Rectangle 29"/>
          <p:cNvSpPr/>
          <p:nvPr/>
        </p:nvSpPr>
        <p:spPr>
          <a:xfrm>
            <a:off x="5715000" y="6400799"/>
            <a:ext cx="457200" cy="1219201"/>
          </a:xfrm>
          <a:prstGeom prst="rect">
            <a:avLst/>
          </a:prstGeom>
          <a:solidFill>
            <a:srgbClr val="0065B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Gill Sans MT" pitchFamily="34" charset="0"/>
            </a:endParaRPr>
          </a:p>
        </p:txBody>
      </p:sp>
      <p:sp>
        <p:nvSpPr>
          <p:cNvPr id="31" name="Rectangle 30"/>
          <p:cNvSpPr/>
          <p:nvPr/>
        </p:nvSpPr>
        <p:spPr>
          <a:xfrm>
            <a:off x="6400800" y="6400799"/>
            <a:ext cx="457200" cy="1219201"/>
          </a:xfrm>
          <a:prstGeom prst="rect">
            <a:avLst/>
          </a:prstGeom>
          <a:solidFill>
            <a:srgbClr val="0065B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Gill Sans MT" pitchFamily="34" charset="0"/>
            </a:endParaRPr>
          </a:p>
        </p:txBody>
      </p:sp>
      <p:sp>
        <p:nvSpPr>
          <p:cNvPr id="32" name="Rectangle 31"/>
          <p:cNvSpPr/>
          <p:nvPr/>
        </p:nvSpPr>
        <p:spPr>
          <a:xfrm>
            <a:off x="5105400" y="6108032"/>
            <a:ext cx="457200" cy="292768"/>
          </a:xfrm>
          <a:prstGeom prst="rect">
            <a:avLst/>
          </a:prstGeom>
          <a:solidFill>
            <a:srgbClr val="00446A">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Gill Sans MT" pitchFamily="34" charset="0"/>
            </a:endParaRPr>
          </a:p>
        </p:txBody>
      </p:sp>
      <p:sp>
        <p:nvSpPr>
          <p:cNvPr id="33" name="Rectangle 32"/>
          <p:cNvSpPr/>
          <p:nvPr/>
        </p:nvSpPr>
        <p:spPr>
          <a:xfrm>
            <a:off x="5715000" y="5831305"/>
            <a:ext cx="457200" cy="569495"/>
          </a:xfrm>
          <a:prstGeom prst="rect">
            <a:avLst/>
          </a:prstGeom>
          <a:solidFill>
            <a:srgbClr val="00446A">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Gill Sans MT" pitchFamily="34" charset="0"/>
            </a:endParaRPr>
          </a:p>
        </p:txBody>
      </p:sp>
      <p:sp>
        <p:nvSpPr>
          <p:cNvPr id="34" name="Rectangle 33"/>
          <p:cNvSpPr/>
          <p:nvPr/>
        </p:nvSpPr>
        <p:spPr>
          <a:xfrm>
            <a:off x="6400800" y="6216316"/>
            <a:ext cx="457200" cy="184484"/>
          </a:xfrm>
          <a:prstGeom prst="rect">
            <a:avLst/>
          </a:prstGeom>
          <a:solidFill>
            <a:srgbClr val="00446A">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Gill Sans MT" pitchFamily="34" charset="0"/>
            </a:endParaRPr>
          </a:p>
        </p:txBody>
      </p:sp>
      <p:sp>
        <p:nvSpPr>
          <p:cNvPr id="35" name="TextBox 34"/>
          <p:cNvSpPr txBox="1"/>
          <p:nvPr/>
        </p:nvSpPr>
        <p:spPr>
          <a:xfrm>
            <a:off x="4352925" y="6386262"/>
            <a:ext cx="533400" cy="230832"/>
          </a:xfrm>
          <a:prstGeom prst="rect">
            <a:avLst/>
          </a:prstGeom>
          <a:noFill/>
        </p:spPr>
        <p:txBody>
          <a:bodyPr wrap="square" rtlCol="0">
            <a:spAutoFit/>
          </a:bodyPr>
          <a:lstStyle/>
          <a:p>
            <a:pPr algn="ctr"/>
            <a:r>
              <a:rPr lang="en-US" sz="900" b="1" dirty="0" smtClean="0">
                <a:solidFill>
                  <a:schemeClr val="bg1"/>
                </a:solidFill>
                <a:latin typeface="Gill Sans MT" pitchFamily="34" charset="0"/>
              </a:rPr>
              <a:t>$1,500</a:t>
            </a:r>
            <a:endParaRPr lang="en-US" sz="900" b="1" dirty="0">
              <a:solidFill>
                <a:schemeClr val="bg1"/>
              </a:solidFill>
              <a:latin typeface="Gill Sans MT" pitchFamily="34" charset="0"/>
            </a:endParaRPr>
          </a:p>
        </p:txBody>
      </p:sp>
      <p:sp>
        <p:nvSpPr>
          <p:cNvPr id="36" name="TextBox 35"/>
          <p:cNvSpPr txBox="1"/>
          <p:nvPr/>
        </p:nvSpPr>
        <p:spPr>
          <a:xfrm>
            <a:off x="5038725" y="6386262"/>
            <a:ext cx="533400" cy="230832"/>
          </a:xfrm>
          <a:prstGeom prst="rect">
            <a:avLst/>
          </a:prstGeom>
          <a:noFill/>
        </p:spPr>
        <p:txBody>
          <a:bodyPr wrap="square" rtlCol="0">
            <a:spAutoFit/>
          </a:bodyPr>
          <a:lstStyle/>
          <a:p>
            <a:pPr algn="ctr"/>
            <a:r>
              <a:rPr lang="en-US" sz="900" b="1" dirty="0" smtClean="0">
                <a:solidFill>
                  <a:schemeClr val="bg1"/>
                </a:solidFill>
                <a:latin typeface="Gill Sans MT" pitchFamily="34" charset="0"/>
              </a:rPr>
              <a:t>$1,500</a:t>
            </a:r>
            <a:endParaRPr lang="en-US" sz="900" b="1" dirty="0">
              <a:solidFill>
                <a:schemeClr val="bg1"/>
              </a:solidFill>
              <a:latin typeface="Gill Sans MT" pitchFamily="34" charset="0"/>
            </a:endParaRPr>
          </a:p>
        </p:txBody>
      </p:sp>
      <p:sp>
        <p:nvSpPr>
          <p:cNvPr id="37" name="TextBox 36"/>
          <p:cNvSpPr txBox="1"/>
          <p:nvPr/>
        </p:nvSpPr>
        <p:spPr>
          <a:xfrm>
            <a:off x="5648325" y="6386262"/>
            <a:ext cx="533400" cy="230832"/>
          </a:xfrm>
          <a:prstGeom prst="rect">
            <a:avLst/>
          </a:prstGeom>
          <a:noFill/>
        </p:spPr>
        <p:txBody>
          <a:bodyPr wrap="square" rtlCol="0">
            <a:spAutoFit/>
          </a:bodyPr>
          <a:lstStyle/>
          <a:p>
            <a:pPr algn="ctr"/>
            <a:r>
              <a:rPr lang="en-US" sz="900" b="1" dirty="0" smtClean="0">
                <a:solidFill>
                  <a:schemeClr val="bg1"/>
                </a:solidFill>
                <a:latin typeface="Gill Sans MT" pitchFamily="34" charset="0"/>
              </a:rPr>
              <a:t>$1,500</a:t>
            </a:r>
            <a:endParaRPr lang="en-US" sz="900" b="1" dirty="0">
              <a:solidFill>
                <a:schemeClr val="bg1"/>
              </a:solidFill>
              <a:latin typeface="Gill Sans MT" pitchFamily="34" charset="0"/>
            </a:endParaRPr>
          </a:p>
        </p:txBody>
      </p:sp>
      <p:sp>
        <p:nvSpPr>
          <p:cNvPr id="38" name="TextBox 37"/>
          <p:cNvSpPr txBox="1"/>
          <p:nvPr/>
        </p:nvSpPr>
        <p:spPr>
          <a:xfrm>
            <a:off x="6334125" y="6386262"/>
            <a:ext cx="533400" cy="230832"/>
          </a:xfrm>
          <a:prstGeom prst="rect">
            <a:avLst/>
          </a:prstGeom>
          <a:noFill/>
        </p:spPr>
        <p:txBody>
          <a:bodyPr wrap="square" rtlCol="0">
            <a:spAutoFit/>
          </a:bodyPr>
          <a:lstStyle/>
          <a:p>
            <a:pPr algn="ctr"/>
            <a:r>
              <a:rPr lang="en-US" sz="900" b="1" dirty="0" smtClean="0">
                <a:solidFill>
                  <a:schemeClr val="bg1"/>
                </a:solidFill>
                <a:latin typeface="Gill Sans MT" pitchFamily="34" charset="0"/>
              </a:rPr>
              <a:t>$1,500</a:t>
            </a:r>
            <a:endParaRPr lang="en-US" sz="900" b="1" dirty="0">
              <a:solidFill>
                <a:schemeClr val="bg1"/>
              </a:solidFill>
              <a:latin typeface="Gill Sans MT" pitchFamily="34" charset="0"/>
            </a:endParaRPr>
          </a:p>
        </p:txBody>
      </p:sp>
      <p:sp>
        <p:nvSpPr>
          <p:cNvPr id="39" name="TextBox 38"/>
          <p:cNvSpPr txBox="1"/>
          <p:nvPr/>
        </p:nvSpPr>
        <p:spPr>
          <a:xfrm>
            <a:off x="5067300" y="6093768"/>
            <a:ext cx="533400" cy="230832"/>
          </a:xfrm>
          <a:prstGeom prst="rect">
            <a:avLst/>
          </a:prstGeom>
          <a:noFill/>
        </p:spPr>
        <p:txBody>
          <a:bodyPr wrap="square" rtlCol="0">
            <a:spAutoFit/>
          </a:bodyPr>
          <a:lstStyle/>
          <a:p>
            <a:pPr algn="ctr"/>
            <a:r>
              <a:rPr lang="en-US" sz="900" b="1" dirty="0" smtClean="0">
                <a:solidFill>
                  <a:schemeClr val="tx1">
                    <a:lumMod val="75000"/>
                  </a:schemeClr>
                </a:solidFill>
                <a:latin typeface="Gill Sans MT" pitchFamily="34" charset="0"/>
              </a:rPr>
              <a:t>$350</a:t>
            </a:r>
            <a:endParaRPr lang="en-US" sz="900" b="1" dirty="0">
              <a:solidFill>
                <a:schemeClr val="tx1">
                  <a:lumMod val="75000"/>
                </a:schemeClr>
              </a:solidFill>
              <a:latin typeface="Gill Sans MT" pitchFamily="34" charset="0"/>
            </a:endParaRPr>
          </a:p>
        </p:txBody>
      </p:sp>
      <p:sp>
        <p:nvSpPr>
          <p:cNvPr id="41" name="TextBox 40"/>
          <p:cNvSpPr txBox="1"/>
          <p:nvPr/>
        </p:nvSpPr>
        <p:spPr>
          <a:xfrm>
            <a:off x="5676900" y="6093768"/>
            <a:ext cx="533400" cy="230832"/>
          </a:xfrm>
          <a:prstGeom prst="rect">
            <a:avLst/>
          </a:prstGeom>
          <a:noFill/>
        </p:spPr>
        <p:txBody>
          <a:bodyPr wrap="square" rtlCol="0">
            <a:spAutoFit/>
          </a:bodyPr>
          <a:lstStyle/>
          <a:p>
            <a:pPr algn="ctr"/>
            <a:r>
              <a:rPr lang="en-US" sz="900" b="1" dirty="0" smtClean="0">
                <a:solidFill>
                  <a:schemeClr val="tx1">
                    <a:lumMod val="75000"/>
                  </a:schemeClr>
                </a:solidFill>
                <a:latin typeface="Gill Sans MT" pitchFamily="34" charset="0"/>
              </a:rPr>
              <a:t>$700</a:t>
            </a:r>
            <a:endParaRPr lang="en-US" sz="900" b="1" dirty="0">
              <a:solidFill>
                <a:schemeClr val="tx1">
                  <a:lumMod val="75000"/>
                </a:schemeClr>
              </a:solidFill>
              <a:latin typeface="Gill Sans MT" pitchFamily="34" charset="0"/>
            </a:endParaRPr>
          </a:p>
        </p:txBody>
      </p:sp>
      <p:sp>
        <p:nvSpPr>
          <p:cNvPr id="43" name="TextBox 42"/>
          <p:cNvSpPr txBox="1"/>
          <p:nvPr/>
        </p:nvSpPr>
        <p:spPr>
          <a:xfrm>
            <a:off x="6343650" y="6172200"/>
            <a:ext cx="533400" cy="228600"/>
          </a:xfrm>
          <a:prstGeom prst="rect">
            <a:avLst/>
          </a:prstGeom>
          <a:noFill/>
        </p:spPr>
        <p:txBody>
          <a:bodyPr wrap="square" rtlCol="0">
            <a:spAutoFit/>
          </a:bodyPr>
          <a:lstStyle/>
          <a:p>
            <a:pPr algn="ctr"/>
            <a:r>
              <a:rPr lang="en-US" sz="900" b="1" dirty="0" smtClean="0">
                <a:solidFill>
                  <a:schemeClr val="tx1">
                    <a:lumMod val="75000"/>
                  </a:schemeClr>
                </a:solidFill>
                <a:latin typeface="Gill Sans MT" pitchFamily="34" charset="0"/>
              </a:rPr>
              <a:t>$100</a:t>
            </a:r>
            <a:endParaRPr lang="en-US" sz="900" b="1" dirty="0">
              <a:solidFill>
                <a:schemeClr val="tx1">
                  <a:lumMod val="75000"/>
                </a:schemeClr>
              </a:solidFill>
              <a:latin typeface="Gill Sans MT" pitchFamily="34" charset="0"/>
            </a:endParaRPr>
          </a:p>
        </p:txBody>
      </p:sp>
      <p:sp>
        <p:nvSpPr>
          <p:cNvPr id="44" name="TextBox 43"/>
          <p:cNvSpPr txBox="1"/>
          <p:nvPr/>
        </p:nvSpPr>
        <p:spPr>
          <a:xfrm>
            <a:off x="4267200" y="5867400"/>
            <a:ext cx="685800" cy="230832"/>
          </a:xfrm>
          <a:prstGeom prst="rect">
            <a:avLst/>
          </a:prstGeom>
          <a:noFill/>
        </p:spPr>
        <p:txBody>
          <a:bodyPr wrap="square" rtlCol="0">
            <a:spAutoFit/>
          </a:bodyPr>
          <a:lstStyle/>
          <a:p>
            <a:pPr algn="ctr"/>
            <a:r>
              <a:rPr lang="en-US" sz="900" b="1" dirty="0" smtClean="0">
                <a:solidFill>
                  <a:schemeClr val="tx1">
                    <a:lumMod val="75000"/>
                  </a:schemeClr>
                </a:solidFill>
                <a:latin typeface="Gill Sans MT" pitchFamily="34" charset="0"/>
              </a:rPr>
              <a:t>+ $350</a:t>
            </a:r>
            <a:endParaRPr lang="en-US" sz="900" b="1" dirty="0">
              <a:solidFill>
                <a:schemeClr val="tx1">
                  <a:lumMod val="75000"/>
                </a:schemeClr>
              </a:solidFill>
              <a:latin typeface="Gill Sans MT" pitchFamily="34" charset="0"/>
            </a:endParaRPr>
          </a:p>
        </p:txBody>
      </p:sp>
      <p:sp>
        <p:nvSpPr>
          <p:cNvPr id="45" name="Arc 44"/>
          <p:cNvSpPr/>
          <p:nvPr/>
        </p:nvSpPr>
        <p:spPr>
          <a:xfrm rot="1157787" flipH="1">
            <a:off x="4635606" y="6096502"/>
            <a:ext cx="710988" cy="505831"/>
          </a:xfrm>
          <a:prstGeom prst="arc">
            <a:avLst/>
          </a:prstGeom>
          <a:ln w="9525">
            <a:solidFill>
              <a:srgbClr val="5F5F5F"/>
            </a:solidFill>
            <a:headEnd type="triangle" w="lg" len="lg"/>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00">
              <a:latin typeface="Gill Sans MT" pitchFamily="34" charset="0"/>
            </a:endParaRPr>
          </a:p>
        </p:txBody>
      </p:sp>
      <p:sp>
        <p:nvSpPr>
          <p:cNvPr id="46" name="Arc 45"/>
          <p:cNvSpPr/>
          <p:nvPr/>
        </p:nvSpPr>
        <p:spPr>
          <a:xfrm rot="1157787" flipH="1">
            <a:off x="5245206" y="5867902"/>
            <a:ext cx="710988" cy="505831"/>
          </a:xfrm>
          <a:prstGeom prst="arc">
            <a:avLst/>
          </a:prstGeom>
          <a:ln w="9525">
            <a:solidFill>
              <a:srgbClr val="5F5F5F"/>
            </a:solidFill>
            <a:headEnd type="triangle" w="lg" len="lg"/>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00">
              <a:latin typeface="Gill Sans MT" pitchFamily="34" charset="0"/>
            </a:endParaRPr>
          </a:p>
        </p:txBody>
      </p:sp>
      <p:sp>
        <p:nvSpPr>
          <p:cNvPr id="47" name="TextBox 46"/>
          <p:cNvSpPr txBox="1"/>
          <p:nvPr/>
        </p:nvSpPr>
        <p:spPr>
          <a:xfrm>
            <a:off x="4953000" y="5636568"/>
            <a:ext cx="609600" cy="230832"/>
          </a:xfrm>
          <a:prstGeom prst="rect">
            <a:avLst/>
          </a:prstGeom>
          <a:noFill/>
        </p:spPr>
        <p:txBody>
          <a:bodyPr wrap="square" rtlCol="0">
            <a:spAutoFit/>
          </a:bodyPr>
          <a:lstStyle/>
          <a:p>
            <a:pPr algn="ctr"/>
            <a:r>
              <a:rPr lang="en-US" sz="900" b="1" dirty="0" smtClean="0">
                <a:solidFill>
                  <a:schemeClr val="tx1">
                    <a:lumMod val="75000"/>
                  </a:schemeClr>
                </a:solidFill>
                <a:latin typeface="Gill Sans MT" pitchFamily="34" charset="0"/>
              </a:rPr>
              <a:t>+ $350</a:t>
            </a:r>
            <a:endParaRPr lang="en-US" sz="900" b="1" dirty="0">
              <a:solidFill>
                <a:schemeClr val="tx1">
                  <a:lumMod val="75000"/>
                </a:schemeClr>
              </a:solidFill>
              <a:latin typeface="Gill Sans MT" pitchFamily="34" charset="0"/>
            </a:endParaRPr>
          </a:p>
        </p:txBody>
      </p:sp>
      <p:sp>
        <p:nvSpPr>
          <p:cNvPr id="48" name="Arc 47"/>
          <p:cNvSpPr/>
          <p:nvPr/>
        </p:nvSpPr>
        <p:spPr>
          <a:xfrm rot="5701418" flipH="1">
            <a:off x="5813290" y="5598315"/>
            <a:ext cx="537850" cy="842970"/>
          </a:xfrm>
          <a:prstGeom prst="arc">
            <a:avLst/>
          </a:prstGeom>
          <a:ln w="9525">
            <a:solidFill>
              <a:srgbClr val="5F5F5F"/>
            </a:solidFill>
            <a:headEnd type="triangle" w="lg" len="lg"/>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00">
              <a:latin typeface="Gill Sans MT" pitchFamily="34" charset="0"/>
            </a:endParaRPr>
          </a:p>
        </p:txBody>
      </p:sp>
      <p:sp>
        <p:nvSpPr>
          <p:cNvPr id="49" name="TextBox 48"/>
          <p:cNvSpPr txBox="1"/>
          <p:nvPr/>
        </p:nvSpPr>
        <p:spPr>
          <a:xfrm>
            <a:off x="6400800" y="5712768"/>
            <a:ext cx="533400" cy="230832"/>
          </a:xfrm>
          <a:prstGeom prst="rect">
            <a:avLst/>
          </a:prstGeom>
          <a:noFill/>
        </p:spPr>
        <p:txBody>
          <a:bodyPr wrap="square" rtlCol="0">
            <a:spAutoFit/>
          </a:bodyPr>
          <a:lstStyle/>
          <a:p>
            <a:pPr algn="ctr"/>
            <a:r>
              <a:rPr lang="en-US" sz="900" b="1" dirty="0" smtClean="0">
                <a:solidFill>
                  <a:schemeClr val="tx1">
                    <a:lumMod val="75000"/>
                  </a:schemeClr>
                </a:solidFill>
                <a:latin typeface="Gill Sans MT" pitchFamily="34" charset="0"/>
              </a:rPr>
              <a:t>- $600</a:t>
            </a:r>
            <a:endParaRPr lang="en-US" sz="900" b="1" dirty="0">
              <a:solidFill>
                <a:schemeClr val="tx1">
                  <a:lumMod val="75000"/>
                </a:schemeClr>
              </a:solidFill>
              <a:latin typeface="Gill Sans MT" pitchFamily="34" charset="0"/>
            </a:endParaRPr>
          </a:p>
        </p:txBody>
      </p:sp>
      <p:sp>
        <p:nvSpPr>
          <p:cNvPr id="50" name="Rectangle 49"/>
          <p:cNvSpPr/>
          <p:nvPr/>
        </p:nvSpPr>
        <p:spPr>
          <a:xfrm>
            <a:off x="4419600" y="7772400"/>
            <a:ext cx="152400" cy="228600"/>
          </a:xfrm>
          <a:prstGeom prst="rect">
            <a:avLst/>
          </a:prstGeom>
          <a:solidFill>
            <a:srgbClr val="0070C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Gill Sans MT" pitchFamily="34" charset="0"/>
            </a:endParaRPr>
          </a:p>
        </p:txBody>
      </p:sp>
      <p:sp>
        <p:nvSpPr>
          <p:cNvPr id="51" name="Rectangle 50"/>
          <p:cNvSpPr/>
          <p:nvPr/>
        </p:nvSpPr>
        <p:spPr>
          <a:xfrm>
            <a:off x="5638800" y="7772400"/>
            <a:ext cx="152400" cy="228600"/>
          </a:xfrm>
          <a:prstGeom prst="rect">
            <a:avLst/>
          </a:prstGeom>
          <a:solidFill>
            <a:srgbClr val="00446A">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Gill Sans MT" pitchFamily="34" charset="0"/>
            </a:endParaRPr>
          </a:p>
        </p:txBody>
      </p:sp>
      <p:sp>
        <p:nvSpPr>
          <p:cNvPr id="52" name="TextBox 51"/>
          <p:cNvSpPr txBox="1"/>
          <p:nvPr/>
        </p:nvSpPr>
        <p:spPr>
          <a:xfrm>
            <a:off x="4572000" y="7772400"/>
            <a:ext cx="914400" cy="230832"/>
          </a:xfrm>
          <a:prstGeom prst="rect">
            <a:avLst/>
          </a:prstGeom>
          <a:noFill/>
        </p:spPr>
        <p:txBody>
          <a:bodyPr wrap="square" rtlCol="0">
            <a:spAutoFit/>
          </a:bodyPr>
          <a:lstStyle/>
          <a:p>
            <a:r>
              <a:rPr lang="en-US" sz="900" dirty="0" smtClean="0">
                <a:solidFill>
                  <a:schemeClr val="tx1">
                    <a:lumMod val="75000"/>
                  </a:schemeClr>
                </a:solidFill>
                <a:latin typeface="Gill Sans MT" pitchFamily="34" charset="0"/>
              </a:rPr>
              <a:t>Annual Max</a:t>
            </a:r>
            <a:endParaRPr lang="en-US" sz="900" dirty="0">
              <a:solidFill>
                <a:schemeClr val="tx1">
                  <a:lumMod val="75000"/>
                </a:schemeClr>
              </a:solidFill>
              <a:latin typeface="Gill Sans MT" pitchFamily="34" charset="0"/>
            </a:endParaRPr>
          </a:p>
        </p:txBody>
      </p:sp>
      <p:sp>
        <p:nvSpPr>
          <p:cNvPr id="53" name="TextBox 52"/>
          <p:cNvSpPr txBox="1"/>
          <p:nvPr/>
        </p:nvSpPr>
        <p:spPr>
          <a:xfrm>
            <a:off x="5791200" y="7770168"/>
            <a:ext cx="1295400" cy="230832"/>
          </a:xfrm>
          <a:prstGeom prst="rect">
            <a:avLst/>
          </a:prstGeom>
          <a:noFill/>
        </p:spPr>
        <p:txBody>
          <a:bodyPr wrap="square" rtlCol="0">
            <a:spAutoFit/>
          </a:bodyPr>
          <a:lstStyle/>
          <a:p>
            <a:r>
              <a:rPr lang="en-US" sz="900" dirty="0" smtClean="0">
                <a:solidFill>
                  <a:schemeClr val="tx1">
                    <a:lumMod val="75000"/>
                  </a:schemeClr>
                </a:solidFill>
                <a:latin typeface="Gill Sans MT" pitchFamily="34" charset="0"/>
              </a:rPr>
              <a:t>Rollover Balance</a:t>
            </a:r>
            <a:endParaRPr lang="en-US" sz="900" dirty="0">
              <a:solidFill>
                <a:schemeClr val="tx1">
                  <a:lumMod val="75000"/>
                </a:schemeClr>
              </a:solidFill>
              <a:latin typeface="Gill Sans MT" pitchFamily="34" charset="0"/>
            </a:endParaRPr>
          </a:p>
        </p:txBody>
      </p:sp>
      <p:sp>
        <p:nvSpPr>
          <p:cNvPr id="54" name="Rectangle 53"/>
          <p:cNvSpPr/>
          <p:nvPr/>
        </p:nvSpPr>
        <p:spPr>
          <a:xfrm>
            <a:off x="609600" y="5548223"/>
            <a:ext cx="3429000" cy="3062377"/>
          </a:xfrm>
          <a:prstGeom prst="rect">
            <a:avLst/>
          </a:prstGeom>
        </p:spPr>
        <p:txBody>
          <a:bodyPr wrap="square">
            <a:spAutoFit/>
          </a:bodyPr>
          <a:lstStyle/>
          <a:p>
            <a:pPr>
              <a:spcBef>
                <a:spcPts val="0"/>
              </a:spcBef>
            </a:pPr>
            <a:r>
              <a:rPr lang="en-US" sz="1100" b="1" dirty="0" smtClean="0">
                <a:solidFill>
                  <a:srgbClr val="002C5F"/>
                </a:solidFill>
                <a:latin typeface="Gill Sans MT" pitchFamily="34" charset="0"/>
              </a:rPr>
              <a:t>Here’s how the benefits work (Sample Plan)</a:t>
            </a:r>
          </a:p>
          <a:p>
            <a:pPr>
              <a:spcBef>
                <a:spcPts val="0"/>
              </a:spcBef>
            </a:pPr>
            <a:endParaRPr lang="en-US" sz="200" b="1" dirty="0" smtClean="0">
              <a:solidFill>
                <a:srgbClr val="00446A"/>
              </a:solidFill>
              <a:latin typeface="Gill Sans MT" pitchFamily="34" charset="0"/>
            </a:endParaRPr>
          </a:p>
          <a:p>
            <a:pPr>
              <a:spcBef>
                <a:spcPts val="0"/>
              </a:spcBef>
            </a:pPr>
            <a:r>
              <a:rPr lang="en-US" sz="1000" b="1" dirty="0" smtClean="0">
                <a:solidFill>
                  <a:srgbClr val="00446A"/>
                </a:solidFill>
                <a:latin typeface="Gill Sans MT" pitchFamily="34" charset="0"/>
              </a:rPr>
              <a:t>YEAR ONE: </a:t>
            </a:r>
            <a:r>
              <a:rPr lang="en-US" sz="1000" dirty="0" smtClean="0">
                <a:solidFill>
                  <a:schemeClr val="tx1">
                    <a:lumMod val="75000"/>
                  </a:schemeClr>
                </a:solidFill>
                <a:latin typeface="Gill Sans MT" pitchFamily="34" charset="0"/>
              </a:rPr>
              <a:t>Jane starts with a $1,500 Plan Annual Maximum. She submits $150 in dental claims. Since she did not exceed the $700 Threshold, she receives a $350 rollover that will be applied to Year Two. </a:t>
            </a:r>
          </a:p>
          <a:p>
            <a:pPr>
              <a:spcBef>
                <a:spcPts val="0"/>
              </a:spcBef>
            </a:pPr>
            <a:endParaRPr lang="en-US" sz="1000" dirty="0" smtClean="0">
              <a:latin typeface="Gill Sans MT" pitchFamily="34" charset="0"/>
            </a:endParaRPr>
          </a:p>
          <a:p>
            <a:pPr>
              <a:spcBef>
                <a:spcPts val="0"/>
              </a:spcBef>
            </a:pPr>
            <a:r>
              <a:rPr lang="en-US" sz="1000" b="1" dirty="0" smtClean="0">
                <a:solidFill>
                  <a:srgbClr val="00446A"/>
                </a:solidFill>
                <a:latin typeface="Gill Sans MT" pitchFamily="34" charset="0"/>
              </a:rPr>
              <a:t>YEAR TWO: </a:t>
            </a:r>
            <a:r>
              <a:rPr lang="en-US" sz="1000" dirty="0" smtClean="0">
                <a:solidFill>
                  <a:schemeClr val="tx1">
                    <a:lumMod val="75000"/>
                  </a:schemeClr>
                </a:solidFill>
                <a:latin typeface="Gill Sans MT" pitchFamily="34" charset="0"/>
              </a:rPr>
              <a:t>Jane now has an increased Plan Annual</a:t>
            </a:r>
          </a:p>
          <a:p>
            <a:pPr>
              <a:spcBef>
                <a:spcPts val="0"/>
              </a:spcBef>
            </a:pPr>
            <a:r>
              <a:rPr lang="en-US" sz="1000" dirty="0" smtClean="0">
                <a:solidFill>
                  <a:schemeClr val="tx1">
                    <a:lumMod val="75000"/>
                  </a:schemeClr>
                </a:solidFill>
                <a:latin typeface="Gill Sans MT" pitchFamily="34" charset="0"/>
              </a:rPr>
              <a:t>Maximum of $1,850. This year, she submits $500 in claims and receives an additional $350 rollover added to her Plan Annual Maximum. </a:t>
            </a:r>
          </a:p>
          <a:p>
            <a:pPr>
              <a:spcBef>
                <a:spcPts val="0"/>
              </a:spcBef>
            </a:pPr>
            <a:endParaRPr lang="en-US" sz="1000" dirty="0" smtClean="0">
              <a:latin typeface="Gill Sans MT" pitchFamily="34" charset="0"/>
            </a:endParaRPr>
          </a:p>
          <a:p>
            <a:pPr>
              <a:spcBef>
                <a:spcPts val="0"/>
              </a:spcBef>
            </a:pPr>
            <a:r>
              <a:rPr lang="en-US" sz="1000" b="1" dirty="0" smtClean="0">
                <a:solidFill>
                  <a:srgbClr val="00446A"/>
                </a:solidFill>
                <a:latin typeface="Gill Sans MT" pitchFamily="34" charset="0"/>
              </a:rPr>
              <a:t>YEAR THREE: </a:t>
            </a:r>
            <a:r>
              <a:rPr lang="en-US" sz="1000" dirty="0" smtClean="0">
                <a:solidFill>
                  <a:schemeClr val="tx1">
                    <a:lumMod val="75000"/>
                  </a:schemeClr>
                </a:solidFill>
                <a:latin typeface="Gill Sans MT" pitchFamily="34" charset="0"/>
              </a:rPr>
              <a:t>Jane now has an increased Plan Annual</a:t>
            </a:r>
          </a:p>
          <a:p>
            <a:pPr>
              <a:spcBef>
                <a:spcPts val="0"/>
              </a:spcBef>
            </a:pPr>
            <a:r>
              <a:rPr lang="en-US" sz="1000" dirty="0" smtClean="0">
                <a:solidFill>
                  <a:schemeClr val="tx1">
                    <a:lumMod val="75000"/>
                  </a:schemeClr>
                </a:solidFill>
                <a:latin typeface="Gill Sans MT" pitchFamily="34" charset="0"/>
              </a:rPr>
              <a:t>Maximum of $2,200. This year, she submits $2,100 in claims. All claims are paid due to the Maximum Rollover Amount</a:t>
            </a:r>
          </a:p>
          <a:p>
            <a:pPr>
              <a:spcBef>
                <a:spcPts val="0"/>
              </a:spcBef>
            </a:pPr>
            <a:r>
              <a:rPr lang="en-US" sz="1000" dirty="0" smtClean="0">
                <a:solidFill>
                  <a:schemeClr val="tx1">
                    <a:lumMod val="75000"/>
                  </a:schemeClr>
                </a:solidFill>
                <a:latin typeface="Gill Sans MT" pitchFamily="34" charset="0"/>
              </a:rPr>
              <a:t>accumulated.  </a:t>
            </a:r>
          </a:p>
          <a:p>
            <a:pPr>
              <a:spcBef>
                <a:spcPts val="0"/>
              </a:spcBef>
            </a:pPr>
            <a:endParaRPr lang="en-US" sz="1000" dirty="0" smtClean="0">
              <a:latin typeface="Gill Sans MT" pitchFamily="34" charset="0"/>
            </a:endParaRPr>
          </a:p>
          <a:p>
            <a:pPr>
              <a:spcBef>
                <a:spcPts val="0"/>
              </a:spcBef>
            </a:pPr>
            <a:r>
              <a:rPr lang="en-US" sz="1000" b="1" dirty="0" smtClean="0">
                <a:solidFill>
                  <a:srgbClr val="00446A"/>
                </a:solidFill>
                <a:latin typeface="Gill Sans MT" pitchFamily="34" charset="0"/>
              </a:rPr>
              <a:t>YEAR FOUR: </a:t>
            </a:r>
            <a:r>
              <a:rPr lang="en-US" sz="1000" dirty="0" smtClean="0">
                <a:solidFill>
                  <a:schemeClr val="tx1">
                    <a:lumMod val="75000"/>
                  </a:schemeClr>
                </a:solidFill>
                <a:latin typeface="Gill Sans MT" pitchFamily="34" charset="0"/>
              </a:rPr>
              <a:t>Jane’s Plan Annual Maximum is $1,600 </a:t>
            </a:r>
          </a:p>
          <a:p>
            <a:pPr>
              <a:spcBef>
                <a:spcPts val="0"/>
              </a:spcBef>
            </a:pPr>
            <a:r>
              <a:rPr lang="en-US" sz="1000" dirty="0" smtClean="0">
                <a:solidFill>
                  <a:schemeClr val="tx1">
                    <a:lumMod val="75000"/>
                  </a:schemeClr>
                </a:solidFill>
                <a:latin typeface="Gill Sans MT" pitchFamily="34" charset="0"/>
              </a:rPr>
              <a:t>($1,500 Plan Annual Maximum + $100 remaining Maximum Rollover Amount accumulated)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Box 26"/>
          <p:cNvSpPr txBox="1">
            <a:spLocks noChangeArrowheads="1"/>
          </p:cNvSpPr>
          <p:nvPr/>
        </p:nvSpPr>
        <p:spPr bwMode="auto">
          <a:xfrm>
            <a:off x="609600" y="1035308"/>
            <a:ext cx="6553200" cy="5786199"/>
          </a:xfrm>
          <a:prstGeom prst="rect">
            <a:avLst/>
          </a:prstGeom>
          <a:noFill/>
          <a:ln w="9525">
            <a:noFill/>
            <a:miter lim="800000"/>
            <a:headEnd/>
            <a:tailEnd/>
          </a:ln>
        </p:spPr>
        <p:txBody>
          <a:bodyPr wrap="square">
            <a:spAutoFit/>
          </a:bodyPr>
          <a:lstStyle/>
          <a:p>
            <a:pPr algn="ctr">
              <a:defRPr/>
            </a:pPr>
            <a:endParaRPr lang="en-US" sz="1400" b="1" dirty="0" smtClean="0">
              <a:solidFill>
                <a:srgbClr val="AB8422"/>
              </a:solidFill>
              <a:latin typeface="Gill Sans MT" pitchFamily="34" charset="0"/>
              <a:cs typeface="Tahoma" pitchFamily="34" charset="0"/>
            </a:endParaRPr>
          </a:p>
          <a:p>
            <a:pPr algn="ctr">
              <a:defRPr/>
            </a:pPr>
            <a:r>
              <a:rPr lang="en-US" sz="1400" b="1" dirty="0" smtClean="0">
                <a:solidFill>
                  <a:srgbClr val="AB8422"/>
                </a:solidFill>
                <a:latin typeface="Gill Sans MT" pitchFamily="34" charset="0"/>
                <a:cs typeface="Tahoma" pitchFamily="34" charset="0"/>
              </a:rPr>
              <a:t>Limitations and Exclusions for Guardian PPO Plans</a:t>
            </a:r>
          </a:p>
          <a:p>
            <a:pPr algn="ctr">
              <a:defRPr/>
            </a:pPr>
            <a:endParaRPr lang="en-US" sz="1400" b="1" dirty="0" smtClean="0">
              <a:solidFill>
                <a:srgbClr val="AB8422"/>
              </a:solidFill>
              <a:latin typeface="Gill Sans MT" pitchFamily="34" charset="0"/>
              <a:cs typeface="Tahoma" pitchFamily="34" charset="0"/>
            </a:endParaRPr>
          </a:p>
          <a:p>
            <a:pPr algn="ctr">
              <a:defRPr/>
            </a:pPr>
            <a:endParaRPr lang="en-US" sz="1400" b="1" dirty="0" smtClean="0">
              <a:solidFill>
                <a:srgbClr val="AB8422"/>
              </a:solidFill>
              <a:latin typeface="Gill Sans MT" pitchFamily="34" charset="0"/>
              <a:cs typeface="Tahoma" pitchFamily="34" charset="0"/>
            </a:endParaRPr>
          </a:p>
          <a:p>
            <a:pPr>
              <a:defRPr/>
            </a:pPr>
            <a:r>
              <a:rPr lang="en-US" sz="1050" dirty="0" smtClean="0">
                <a:solidFill>
                  <a:srgbClr val="111C24"/>
                </a:solidFill>
                <a:latin typeface="Gill Sans MT" pitchFamily="34" charset="0"/>
              </a:rPr>
              <a:t>Coverage is limited to charges that are necessary to prevent, diagnose or treat dental disease, defect or injury. </a:t>
            </a:r>
            <a:br>
              <a:rPr lang="en-US" sz="1050" dirty="0" smtClean="0">
                <a:solidFill>
                  <a:srgbClr val="111C24"/>
                </a:solidFill>
                <a:latin typeface="Gill Sans MT" pitchFamily="34" charset="0"/>
              </a:rPr>
            </a:br>
            <a:r>
              <a:rPr lang="en-US" sz="1050" dirty="0" smtClean="0">
                <a:solidFill>
                  <a:srgbClr val="111C24"/>
                </a:solidFill>
                <a:latin typeface="Gill Sans MT" pitchFamily="34" charset="0"/>
              </a:rPr>
              <a:t>Depending on plan type, deductibles, waiting periods, per service frequency limitations, and payment limits may apply.</a:t>
            </a:r>
          </a:p>
          <a:p>
            <a:pPr>
              <a:defRPr/>
            </a:pPr>
            <a:endParaRPr lang="en-US" sz="1050" dirty="0" smtClean="0">
              <a:solidFill>
                <a:srgbClr val="111C24"/>
              </a:solidFill>
              <a:latin typeface="Gill Sans MT" pitchFamily="34" charset="0"/>
            </a:endParaRPr>
          </a:p>
          <a:p>
            <a:pPr>
              <a:defRPr/>
            </a:pPr>
            <a:r>
              <a:rPr lang="en-US" sz="1050" dirty="0" smtClean="0">
                <a:solidFill>
                  <a:srgbClr val="111C24"/>
                </a:solidFill>
                <a:latin typeface="Gill Sans MT" pitchFamily="34" charset="0"/>
              </a:rPr>
              <a:t>The list of dental services illustrated and limitations and exclusions listed below are not exhaustive.  Please refer to a certificate of coverage for full plan description and the list of covered dental services.</a:t>
            </a:r>
          </a:p>
          <a:p>
            <a:pPr>
              <a:buFont typeface="Arial" pitchFamily="34" charset="0"/>
              <a:buChar char="•"/>
              <a:defRPr/>
            </a:pPr>
            <a:endParaRPr lang="en-US" sz="1050" dirty="0" smtClean="0">
              <a:solidFill>
                <a:srgbClr val="111C24"/>
              </a:solidFill>
              <a:latin typeface="Gill Sans MT" pitchFamily="34" charset="0"/>
            </a:endParaRPr>
          </a:p>
          <a:p>
            <a:pPr>
              <a:buFont typeface="Arial" pitchFamily="34" charset="0"/>
              <a:buChar char="•"/>
              <a:defRPr/>
            </a:pPr>
            <a:r>
              <a:rPr lang="en-US" sz="1050" dirty="0" smtClean="0">
                <a:solidFill>
                  <a:srgbClr val="111C24"/>
                </a:solidFill>
                <a:latin typeface="Gill Sans MT" pitchFamily="34" charset="0"/>
              </a:rPr>
              <a:t>This plan does not pay for:</a:t>
            </a:r>
          </a:p>
          <a:p>
            <a:pPr marL="182880" lvl="1" indent="50800">
              <a:buFont typeface="Arial" pitchFamily="34" charset="0"/>
              <a:buChar char="•"/>
              <a:defRPr/>
            </a:pPr>
            <a:r>
              <a:rPr lang="en-US" sz="1050" dirty="0" smtClean="0">
                <a:solidFill>
                  <a:srgbClr val="111C24"/>
                </a:solidFill>
                <a:latin typeface="Gill Sans MT" pitchFamily="34" charset="0"/>
              </a:rPr>
              <a:t> Any restoration procedure, appliance or dental prosthesis used solely to: a) alter vertical dimension; b) restore or maintain occlusion, except to the extent that this plan covers orthodontic treatment; c) splint or stabilize teeth for periodontal reasons; or d) treat a condition caused by abrasion or attrition.</a:t>
            </a:r>
          </a:p>
          <a:p>
            <a:pPr marL="182880" lvl="1" indent="50800">
              <a:buFont typeface="Arial" pitchFamily="34" charset="0"/>
              <a:buChar char="•"/>
              <a:defRPr/>
            </a:pPr>
            <a:r>
              <a:rPr lang="en-US" sz="1050" dirty="0" smtClean="0">
                <a:solidFill>
                  <a:srgbClr val="111C24"/>
                </a:solidFill>
                <a:latin typeface="Gill Sans MT" pitchFamily="34" charset="0"/>
              </a:rPr>
              <a:t> Cosmetic or experimental treatments, unless specifically listed in your benefit details, are not covered.</a:t>
            </a:r>
          </a:p>
          <a:p>
            <a:pPr marL="182880" lvl="1" indent="50800">
              <a:buFont typeface="Arial" pitchFamily="34" charset="0"/>
              <a:buChar char="•"/>
              <a:defRPr/>
            </a:pPr>
            <a:r>
              <a:rPr lang="en-US" sz="1050" dirty="0" smtClean="0">
                <a:solidFill>
                  <a:srgbClr val="111C24"/>
                </a:solidFill>
                <a:latin typeface="Gill Sans MT" pitchFamily="34" charset="0"/>
              </a:rPr>
              <a:t> Replacing a lost, stolen or missing appliance or prosthetic device; or making a spare appliance or device.</a:t>
            </a:r>
          </a:p>
          <a:p>
            <a:pPr marL="182880" lvl="1" indent="50800">
              <a:buFont typeface="Arial" pitchFamily="34" charset="0"/>
              <a:buChar char="•"/>
              <a:defRPr/>
            </a:pPr>
            <a:r>
              <a:rPr lang="en-US" sz="1050" dirty="0" smtClean="0">
                <a:solidFill>
                  <a:srgbClr val="111C24"/>
                </a:solidFill>
                <a:latin typeface="Gill Sans MT" pitchFamily="34" charset="0"/>
              </a:rPr>
              <a:t> Treatment needed due to: a) an on-the-job or job-related injury; or b) a condition for which benefits are payable by Workers' Compensation or similar laws.</a:t>
            </a:r>
          </a:p>
          <a:p>
            <a:pPr marL="182880" lvl="1" indent="50800">
              <a:buFont typeface="Arial" pitchFamily="34" charset="0"/>
              <a:buChar char="•"/>
              <a:defRPr/>
            </a:pPr>
            <a:r>
              <a:rPr lang="en-US" sz="1050" dirty="0" smtClean="0">
                <a:solidFill>
                  <a:srgbClr val="111C24"/>
                </a:solidFill>
                <a:latin typeface="Gill Sans MT" pitchFamily="34" charset="0"/>
              </a:rPr>
              <a:t> Replacing an appliance or prosthetic device with a like appliance or device, unless: a) it is damaged while in the        covered person's mouth in an injury suffered while insured, and can't be fixed; or b) can't be made usable and </a:t>
            </a:r>
            <a:br>
              <a:rPr lang="en-US" sz="1050" dirty="0" smtClean="0">
                <a:solidFill>
                  <a:srgbClr val="111C24"/>
                </a:solidFill>
                <a:latin typeface="Gill Sans MT" pitchFamily="34" charset="0"/>
              </a:rPr>
            </a:br>
            <a:r>
              <a:rPr lang="en-US" sz="1050" dirty="0" smtClean="0">
                <a:solidFill>
                  <a:srgbClr val="111C24"/>
                </a:solidFill>
                <a:latin typeface="Gill Sans MT" pitchFamily="34" charset="0"/>
              </a:rPr>
              <a:t>meets the replacement age criteria selected by the employer.</a:t>
            </a:r>
          </a:p>
          <a:p>
            <a:pPr marL="182880" lvl="1" indent="50800">
              <a:buFont typeface="Arial" pitchFamily="34" charset="0"/>
              <a:buChar char="•"/>
              <a:defRPr/>
            </a:pPr>
            <a:r>
              <a:rPr lang="en-US" sz="1050" dirty="0" smtClean="0">
                <a:solidFill>
                  <a:srgbClr val="111C24"/>
                </a:solidFill>
                <a:latin typeface="Gill Sans MT" pitchFamily="34" charset="0"/>
              </a:rPr>
              <a:t> Treatment of congenital or developmental malformations, or the replacement of congenitally missing teeth.</a:t>
            </a:r>
          </a:p>
          <a:p>
            <a:pPr marL="182880" lvl="1" indent="50800">
              <a:buFont typeface="Arial" pitchFamily="34" charset="0"/>
              <a:buChar char="•"/>
              <a:defRPr/>
            </a:pPr>
            <a:r>
              <a:rPr lang="en-US" sz="1050" dirty="0" smtClean="0">
                <a:solidFill>
                  <a:srgbClr val="111C24"/>
                </a:solidFill>
                <a:latin typeface="Gill Sans MT" pitchFamily="34" charset="0"/>
              </a:rPr>
              <a:t> Evaluations and consultations for non-covered services; detailed and extensive oral evaluations.</a:t>
            </a:r>
          </a:p>
          <a:p>
            <a:pPr marL="182880" lvl="1" indent="50800">
              <a:buFont typeface="Arial" pitchFamily="34" charset="0"/>
              <a:buChar char="•"/>
              <a:defRPr/>
            </a:pPr>
            <a:r>
              <a:rPr lang="en-US" sz="1050" dirty="0" smtClean="0">
                <a:solidFill>
                  <a:srgbClr val="111C24"/>
                </a:solidFill>
                <a:latin typeface="Gill Sans MT" pitchFamily="34" charset="0"/>
              </a:rPr>
              <a:t> Any procedure performed in conjunction with, as part of, or related to a non-covered procedure.</a:t>
            </a:r>
          </a:p>
          <a:p>
            <a:pPr marL="0" lvl="1">
              <a:defRPr/>
            </a:pPr>
            <a:endParaRPr lang="en-US" sz="1050" i="1" dirty="0" smtClean="0">
              <a:solidFill>
                <a:srgbClr val="111C24"/>
              </a:solidFill>
              <a:latin typeface="Gill Sans MT" pitchFamily="34" charset="0"/>
            </a:endParaRPr>
          </a:p>
          <a:p>
            <a:pPr marL="0" lvl="1">
              <a:defRPr/>
            </a:pPr>
            <a:endParaRPr lang="en-US" sz="1050" i="1" dirty="0" smtClean="0">
              <a:solidFill>
                <a:srgbClr val="111C24"/>
              </a:solidFill>
              <a:latin typeface="Gill Sans MT" pitchFamily="34" charset="0"/>
            </a:endParaRPr>
          </a:p>
          <a:p>
            <a:pPr marL="0" lvl="1">
              <a:defRPr/>
            </a:pPr>
            <a:r>
              <a:rPr lang="en-US" sz="1050" i="1" dirty="0" smtClean="0">
                <a:solidFill>
                  <a:srgbClr val="111C24"/>
                </a:solidFill>
                <a:latin typeface="Gill Sans MT" pitchFamily="34" charset="0"/>
              </a:rPr>
              <a:t>Guardian Dental is underwritten by The Guardian Life Insurance Company of America, New York, NY. </a:t>
            </a:r>
          </a:p>
          <a:p>
            <a:pPr marL="0" lvl="1">
              <a:defRPr/>
            </a:pPr>
            <a:endParaRPr lang="en-US" sz="1050" i="1" dirty="0" smtClean="0">
              <a:solidFill>
                <a:srgbClr val="111C24"/>
              </a:solidFill>
              <a:latin typeface="Gill Sans MT" pitchFamily="34" charset="0"/>
            </a:endParaRPr>
          </a:p>
          <a:p>
            <a:pPr marL="0" lvl="1">
              <a:defRPr/>
            </a:pPr>
            <a:r>
              <a:rPr lang="en-US" sz="1050" i="1" dirty="0" smtClean="0">
                <a:solidFill>
                  <a:srgbClr val="111C24"/>
                </a:solidFill>
                <a:latin typeface="Gill Sans MT" pitchFamily="34" charset="0"/>
              </a:rPr>
              <a:t>Policy limitations and exclusions apply. Plan documents are the final arbiter of coverage. Dental policy form #GP-1-DG2000 et al.</a:t>
            </a:r>
          </a:p>
          <a:p>
            <a:pPr marL="0" lvl="1">
              <a:defRPr/>
            </a:pPr>
            <a:endParaRPr lang="en-US" sz="1050" i="1" dirty="0" smtClean="0">
              <a:solidFill>
                <a:srgbClr val="111C24"/>
              </a:solidFill>
              <a:latin typeface="Gill Sans MT" pitchFamily="34" charset="0"/>
            </a:endParaRPr>
          </a:p>
          <a:p>
            <a:pPr marL="0" lvl="1">
              <a:defRPr/>
            </a:pPr>
            <a:endParaRPr lang="en-US" sz="1000" i="1" dirty="0" smtClean="0">
              <a:solidFill>
                <a:srgbClr val="111C24"/>
              </a:solidFill>
              <a:latin typeface="Gill Sans MT" pitchFamily="34" charset="0"/>
            </a:endParaRPr>
          </a:p>
          <a:p>
            <a:pPr marL="0" lvl="1">
              <a:defRPr/>
            </a:pPr>
            <a:endParaRPr lang="en-US" sz="1000" i="1" dirty="0" smtClean="0">
              <a:solidFill>
                <a:srgbClr val="111C24"/>
              </a:solidFill>
              <a:latin typeface="Gill Sans MT" pitchFamily="34" charset="0"/>
            </a:endParaRPr>
          </a:p>
        </p:txBody>
      </p:sp>
      <p:grpSp>
        <p:nvGrpSpPr>
          <p:cNvPr id="2" name="Group 38"/>
          <p:cNvGrpSpPr/>
          <p:nvPr/>
        </p:nvGrpSpPr>
        <p:grpSpPr>
          <a:xfrm>
            <a:off x="676275" y="8763000"/>
            <a:ext cx="6477000" cy="1243380"/>
            <a:chOff x="676275" y="8686800"/>
            <a:chExt cx="6477000" cy="1243380"/>
          </a:xfrm>
        </p:grpSpPr>
        <p:sp>
          <p:nvSpPr>
            <p:cNvPr id="41" name="TextBox 40"/>
            <p:cNvSpPr txBox="1"/>
            <p:nvPr/>
          </p:nvSpPr>
          <p:spPr>
            <a:xfrm>
              <a:off x="676275" y="9509552"/>
              <a:ext cx="6477000" cy="420628"/>
            </a:xfrm>
            <a:prstGeom prst="rect">
              <a:avLst/>
            </a:prstGeom>
            <a:noFill/>
          </p:spPr>
          <p:txBody>
            <a:bodyPr wrap="square" lIns="0">
              <a:spAutoFit/>
            </a:bodyPr>
            <a:lstStyle/>
            <a:p>
              <a:pPr marL="0" marR="0" indent="0" algn="l" defTabSz="1018824" rtl="0" eaLnBrk="1" fontAlgn="auto" latinLnBrk="0" hangingPunct="1">
                <a:lnSpc>
                  <a:spcPts val="800"/>
                </a:lnSpc>
                <a:spcBef>
                  <a:spcPts val="0"/>
                </a:spcBef>
                <a:spcAft>
                  <a:spcPts val="0"/>
                </a:spcAft>
                <a:buClrTx/>
                <a:buSzTx/>
                <a:buFontTx/>
                <a:buNone/>
                <a:tabLst/>
                <a:defRPr/>
              </a:pPr>
              <a:r>
                <a:rPr lang="en-US" sz="800" dirty="0">
                  <a:solidFill>
                    <a:schemeClr val="bg1">
                      <a:lumMod val="50000"/>
                    </a:schemeClr>
                  </a:solidFill>
                  <a:latin typeface="Gill Sans MT" pitchFamily="34" charset="0"/>
                  <a:ea typeface="Tahoma" pitchFamily="34" charset="0"/>
                  <a:cs typeface="Tahoma" pitchFamily="34" charset="0"/>
                </a:rPr>
                <a:t>The Guardian Life Insurance Company of America, 7 Hanover Square, New York, NY </a:t>
              </a:r>
              <a:r>
                <a:rPr lang="en-US" sz="800" dirty="0" smtClean="0">
                  <a:solidFill>
                    <a:schemeClr val="bg1">
                      <a:lumMod val="50000"/>
                    </a:schemeClr>
                  </a:solidFill>
                  <a:latin typeface="Gill Sans MT" pitchFamily="34" charset="0"/>
                  <a:ea typeface="Tahoma" pitchFamily="34" charset="0"/>
                  <a:cs typeface="Tahoma" pitchFamily="34" charset="0"/>
                </a:rPr>
                <a:t>10004. GUARDIAN</a:t>
              </a:r>
              <a:r>
                <a:rPr lang="en-US" sz="800" dirty="0">
                  <a:solidFill>
                    <a:schemeClr val="bg1">
                      <a:lumMod val="50000"/>
                    </a:schemeClr>
                  </a:solidFill>
                  <a:latin typeface="Gill Sans MT" pitchFamily="34" charset="0"/>
                  <a:ea typeface="Tahoma" pitchFamily="34" charset="0"/>
                  <a:cs typeface="Tahoma" pitchFamily="34" charset="0"/>
                </a:rPr>
                <a:t>® and the GUARDIAN G® logo are registered service marks of The Guardian Life Insurance Company of America and are used with express permission. </a:t>
              </a:r>
              <a:endParaRPr lang="en-US" sz="800" dirty="0" smtClean="0">
                <a:solidFill>
                  <a:schemeClr val="bg1">
                    <a:lumMod val="50000"/>
                  </a:schemeClr>
                </a:solidFill>
                <a:latin typeface="Gill Sans MT" pitchFamily="34" charset="0"/>
                <a:ea typeface="Tahoma" pitchFamily="34" charset="0"/>
                <a:cs typeface="Tahoma" pitchFamily="34" charset="0"/>
              </a:endParaRPr>
            </a:p>
            <a:p>
              <a:pPr marL="0" marR="0" indent="0" algn="l" defTabSz="1018824" rtl="0" eaLnBrk="1" fontAlgn="auto" latinLnBrk="0" hangingPunct="1">
                <a:lnSpc>
                  <a:spcPct val="100000"/>
                </a:lnSpc>
                <a:spcBef>
                  <a:spcPts val="0"/>
                </a:spcBef>
                <a:spcAft>
                  <a:spcPts val="0"/>
                </a:spcAft>
                <a:buClrTx/>
                <a:buSzTx/>
                <a:buFontTx/>
                <a:buNone/>
                <a:tabLst/>
                <a:defRPr/>
              </a:pPr>
              <a:endParaRPr lang="en-US" sz="800" dirty="0" smtClean="0">
                <a:solidFill>
                  <a:srgbClr val="969696"/>
                </a:solidFill>
                <a:latin typeface="Arial Narrow" pitchFamily="34" charset="0"/>
                <a:ea typeface="Tahoma" pitchFamily="34" charset="0"/>
                <a:cs typeface="Tahoma" pitchFamily="34" charset="0"/>
              </a:endParaRPr>
            </a:p>
          </p:txBody>
        </p:sp>
        <p:grpSp>
          <p:nvGrpSpPr>
            <p:cNvPr id="3" name="Group 97"/>
            <p:cNvGrpSpPr/>
            <p:nvPr/>
          </p:nvGrpSpPr>
          <p:grpSpPr>
            <a:xfrm>
              <a:off x="685800" y="8686800"/>
              <a:ext cx="6324600" cy="842215"/>
              <a:chOff x="1295400" y="2133600"/>
              <a:chExt cx="6324600" cy="842215"/>
            </a:xfrm>
          </p:grpSpPr>
          <p:pic>
            <p:nvPicPr>
              <p:cNvPr id="44" name="Picture 43" descr="Guardian Logo.jpg"/>
              <p:cNvPicPr>
                <a:picLocks noChangeAspect="1"/>
              </p:cNvPicPr>
              <p:nvPr/>
            </p:nvPicPr>
            <p:blipFill>
              <a:blip r:embed="rId3" cstate="print"/>
              <a:stretch>
                <a:fillRect/>
              </a:stretch>
            </p:blipFill>
            <p:spPr>
              <a:xfrm>
                <a:off x="1295400" y="2133600"/>
                <a:ext cx="1066800" cy="550928"/>
              </a:xfrm>
              <a:prstGeom prst="rect">
                <a:avLst/>
              </a:prstGeom>
            </p:spPr>
          </p:pic>
          <p:cxnSp>
            <p:nvCxnSpPr>
              <p:cNvPr id="45" name="Straight Connector 44"/>
              <p:cNvCxnSpPr/>
              <p:nvPr/>
            </p:nvCxnSpPr>
            <p:spPr>
              <a:xfrm>
                <a:off x="1295400" y="2743200"/>
                <a:ext cx="6248400" cy="0"/>
              </a:xfrm>
              <a:prstGeom prst="line">
                <a:avLst/>
              </a:prstGeom>
              <a:ln>
                <a:solidFill>
                  <a:srgbClr val="AB8422"/>
                </a:solidFill>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1295400" y="2760371"/>
                <a:ext cx="6324600" cy="215444"/>
              </a:xfrm>
              <a:prstGeom prst="rect">
                <a:avLst/>
              </a:prstGeom>
              <a:noFill/>
            </p:spPr>
            <p:txBody>
              <a:bodyPr wrap="square" lIns="0" rtlCol="0">
                <a:spAutoFit/>
              </a:bodyPr>
              <a:lstStyle/>
              <a:p>
                <a:r>
                  <a:rPr lang="en-US" sz="800" dirty="0" smtClean="0">
                    <a:solidFill>
                      <a:srgbClr val="5F5F5F"/>
                    </a:solidFill>
                    <a:latin typeface="Gill Sans MT" pitchFamily="34" charset="0"/>
                  </a:rPr>
                  <a:t>GuardianAnytime.com</a:t>
                </a:r>
                <a:endParaRPr lang="en-US" sz="800" i="1" dirty="0">
                  <a:solidFill>
                    <a:srgbClr val="AB8422"/>
                  </a:solidFill>
                  <a:latin typeface="Gill Sans MT" pitchFamily="34" charset="0"/>
                </a:endParaRPr>
              </a:p>
            </p:txBody>
          </p:sp>
        </p:grpSp>
      </p:grpSp>
      <p:sp>
        <p:nvSpPr>
          <p:cNvPr id="10" name="TextBox 9"/>
          <p:cNvSpPr txBox="1"/>
          <p:nvPr/>
        </p:nvSpPr>
        <p:spPr>
          <a:xfrm>
            <a:off x="6117266" y="8991600"/>
            <a:ext cx="1263981" cy="502702"/>
          </a:xfrm>
          <a:prstGeom prst="rect">
            <a:avLst/>
          </a:prstGeom>
          <a:noFill/>
        </p:spPr>
        <p:txBody>
          <a:bodyPr wrap="square" lIns="0">
            <a:spAutoFit/>
          </a:bodyPr>
          <a:lstStyle/>
          <a:p>
            <a:pPr algn="r" defTabSz="1018824" fontAlgn="auto">
              <a:lnSpc>
                <a:spcPts val="800"/>
              </a:lnSpc>
              <a:spcBef>
                <a:spcPts val="0"/>
              </a:spcBef>
              <a:spcAft>
                <a:spcPts val="0"/>
              </a:spcAft>
              <a:defRPr/>
            </a:pPr>
            <a:r>
              <a:rPr lang="en-US" sz="800" dirty="0" smtClean="0">
                <a:solidFill>
                  <a:schemeClr val="bg1">
                    <a:lumMod val="50000"/>
                  </a:schemeClr>
                </a:solidFill>
                <a:latin typeface="Gill Sans MT" pitchFamily="34" charset="0"/>
                <a:ea typeface="Tahoma" pitchFamily="34" charset="0"/>
                <a:cs typeface="Tahoma" pitchFamily="34" charset="0"/>
              </a:rPr>
              <a:t>Page 3 of 3</a:t>
            </a:r>
          </a:p>
          <a:p>
            <a:pPr algn="r" defTabSz="1018824" fontAlgn="auto">
              <a:lnSpc>
                <a:spcPts val="800"/>
              </a:lnSpc>
              <a:spcBef>
                <a:spcPts val="0"/>
              </a:spcBef>
              <a:spcAft>
                <a:spcPts val="0"/>
              </a:spcAft>
              <a:defRPr/>
            </a:pPr>
            <a:r>
              <a:rPr lang="en-US" sz="800" dirty="0" smtClean="0">
                <a:solidFill>
                  <a:schemeClr val="bg1">
                    <a:lumMod val="50000"/>
                  </a:schemeClr>
                </a:solidFill>
                <a:latin typeface="Gill Sans MT" pitchFamily="34" charset="0"/>
                <a:ea typeface="Tahoma" pitchFamily="34" charset="0"/>
                <a:cs typeface="Tahoma" pitchFamily="34" charset="0"/>
              </a:rPr>
              <a:t>File # 2014-11287 </a:t>
            </a:r>
            <a:r>
              <a:rPr lang="en-US" sz="800" dirty="0" err="1" smtClean="0">
                <a:solidFill>
                  <a:schemeClr val="bg1">
                    <a:lumMod val="50000"/>
                  </a:schemeClr>
                </a:solidFill>
                <a:latin typeface="Gill Sans MT" pitchFamily="34" charset="0"/>
                <a:ea typeface="Tahoma" pitchFamily="34" charset="0"/>
                <a:cs typeface="Tahoma" pitchFamily="34" charset="0"/>
              </a:rPr>
              <a:t>Exp</a:t>
            </a:r>
            <a:r>
              <a:rPr lang="en-US" sz="800" dirty="0" smtClean="0">
                <a:solidFill>
                  <a:schemeClr val="bg1">
                    <a:lumMod val="50000"/>
                  </a:schemeClr>
                </a:solidFill>
                <a:latin typeface="Gill Sans MT" pitchFamily="34" charset="0"/>
                <a:ea typeface="Tahoma" pitchFamily="34" charset="0"/>
                <a:cs typeface="Tahoma" pitchFamily="34" charset="0"/>
              </a:rPr>
              <a:t> 9/16</a:t>
            </a:r>
            <a:endParaRPr lang="en-US" sz="800" dirty="0" smtClean="0">
              <a:solidFill>
                <a:srgbClr val="969696"/>
              </a:solidFill>
              <a:latin typeface="Arial Narrow" pitchFamily="34" charset="0"/>
              <a:ea typeface="Tahoma" pitchFamily="34" charset="0"/>
              <a:cs typeface="Tahoma" pitchFamily="34" charset="0"/>
            </a:endParaRPr>
          </a:p>
          <a:p>
            <a:pPr algn="r" defTabSz="1018824" fontAlgn="auto">
              <a:lnSpc>
                <a:spcPts val="800"/>
              </a:lnSpc>
              <a:spcBef>
                <a:spcPts val="0"/>
              </a:spcBef>
              <a:spcAft>
                <a:spcPts val="0"/>
              </a:spcAft>
              <a:defRPr/>
            </a:pPr>
            <a:endParaRPr lang="en-US" sz="800" dirty="0" smtClean="0">
              <a:solidFill>
                <a:schemeClr val="bg1">
                  <a:lumMod val="50000"/>
                </a:schemeClr>
              </a:solidFill>
              <a:latin typeface="Gill Sans MT" pitchFamily="34" charset="0"/>
              <a:ea typeface="Tahoma" pitchFamily="34" charset="0"/>
              <a:cs typeface="Tahoma" pitchFamily="34" charset="0"/>
            </a:endParaRPr>
          </a:p>
          <a:p>
            <a:pPr algn="r" defTabSz="1018824" fontAlgn="auto">
              <a:lnSpc>
                <a:spcPts val="800"/>
              </a:lnSpc>
              <a:spcBef>
                <a:spcPts val="0"/>
              </a:spcBef>
              <a:spcAft>
                <a:spcPts val="0"/>
              </a:spcAft>
              <a:defRPr/>
            </a:pPr>
            <a:endParaRPr lang="en-US" sz="800" dirty="0" smtClean="0">
              <a:solidFill>
                <a:srgbClr val="969696"/>
              </a:solidFill>
              <a:latin typeface="Arial Narrow" pitchFamily="34" charset="0"/>
              <a:ea typeface="Tahoma" pitchFamily="34" charset="0"/>
              <a:cs typeface="Tahoma" pitchFamily="34" charset="0"/>
            </a:endParaRPr>
          </a:p>
        </p:txBody>
      </p:sp>
      <p:sp>
        <p:nvSpPr>
          <p:cNvPr id="11" name="Text Placeholder 33"/>
          <p:cNvSpPr txBox="1">
            <a:spLocks/>
          </p:cNvSpPr>
          <p:nvPr/>
        </p:nvSpPr>
        <p:spPr>
          <a:xfrm>
            <a:off x="609600" y="304800"/>
            <a:ext cx="4648200" cy="533400"/>
          </a:xfrm>
          <a:prstGeom prst="rect">
            <a:avLst/>
          </a:prstGeom>
        </p:spPr>
        <p:txBody>
          <a:bodyPr/>
          <a:lstStyle/>
          <a:p>
            <a:pPr eaLnBrk="0" hangingPunct="0">
              <a:spcBef>
                <a:spcPct val="20000"/>
              </a:spcBef>
              <a:defRPr/>
            </a:pPr>
            <a:r>
              <a:rPr lang="en-US" sz="1100" dirty="0" smtClean="0">
                <a:solidFill>
                  <a:srgbClr val="00446A"/>
                </a:solidFill>
                <a:latin typeface="Gill Sans MT" pitchFamily="34" charset="0"/>
                <a:cs typeface="+mn-cs"/>
              </a:rPr>
              <a:t>GUARDIAN DENTAL COVERAGE </a:t>
            </a:r>
          </a:p>
          <a:p>
            <a:pPr eaLnBrk="0" hangingPunct="0">
              <a:spcBef>
                <a:spcPct val="20000"/>
              </a:spcBef>
              <a:defRPr/>
            </a:pPr>
            <a:r>
              <a:rPr lang="en-US" sz="1100" dirty="0" smtClean="0">
                <a:solidFill>
                  <a:srgbClr val="00446A"/>
                </a:solidFill>
                <a:latin typeface="Gill Sans MT" pitchFamily="34" charset="0"/>
                <a:cs typeface="+mn-cs"/>
              </a:rPr>
              <a:t>ON THE HEALTH INSURANCE EXCHANGE FOR RHODE ISLAND</a:t>
            </a:r>
            <a:endParaRPr lang="en-US" sz="1100" dirty="0">
              <a:solidFill>
                <a:srgbClr val="00446A"/>
              </a:solidFill>
              <a:latin typeface="Gill Sans MT" pitchFamily="34" charset="0"/>
              <a:cs typeface="+mn-cs"/>
            </a:endParaRPr>
          </a:p>
        </p:txBody>
      </p:sp>
      <p:sp>
        <p:nvSpPr>
          <p:cNvPr id="12" name="TextBox 11"/>
          <p:cNvSpPr txBox="1"/>
          <p:nvPr/>
        </p:nvSpPr>
        <p:spPr>
          <a:xfrm>
            <a:off x="5562600" y="361890"/>
            <a:ext cx="1905000" cy="400110"/>
          </a:xfrm>
          <a:prstGeom prst="rect">
            <a:avLst/>
          </a:prstGeom>
          <a:solidFill>
            <a:schemeClr val="accent2"/>
          </a:solidFill>
        </p:spPr>
        <p:txBody>
          <a:bodyPr wrap="square" rtlCol="0">
            <a:spAutoFit/>
          </a:bodyPr>
          <a:lstStyle/>
          <a:p>
            <a:pPr algn="ctr"/>
            <a:r>
              <a:rPr lang="en-US" sz="1000" dirty="0" smtClean="0">
                <a:solidFill>
                  <a:srgbClr val="111C24"/>
                </a:solidFill>
              </a:rPr>
              <a:t>Find a dentist at </a:t>
            </a:r>
            <a:r>
              <a:rPr lang="en-US" sz="1000" b="1" dirty="0" smtClean="0">
                <a:solidFill>
                  <a:srgbClr val="0070C0"/>
                </a:solidFill>
              </a:rPr>
              <a:t>www.GuardianAnytime.com</a:t>
            </a:r>
            <a:endParaRPr lang="en-US" sz="1000" b="1" dirty="0">
              <a:solidFill>
                <a:srgbClr val="0070C0"/>
              </a:solidFill>
              <a:latin typeface="Gill Sans MT"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Guardian InSync">
      <a:dk1>
        <a:srgbClr val="6E6E70"/>
      </a:dk1>
      <a:lt1>
        <a:sysClr val="window" lastClr="FFFFFF"/>
      </a:lt1>
      <a:dk2>
        <a:srgbClr val="1F497D"/>
      </a:dk2>
      <a:lt2>
        <a:srgbClr val="FFFFFF"/>
      </a:lt2>
      <a:accent1>
        <a:srgbClr val="00446A"/>
      </a:accent1>
      <a:accent2>
        <a:srgbClr val="D9E2DB"/>
      </a:accent2>
      <a:accent3>
        <a:srgbClr val="FDB913"/>
      </a:accent3>
      <a:accent4>
        <a:srgbClr val="820053"/>
      </a:accent4>
      <a:accent5>
        <a:srgbClr val="4BACC6"/>
      </a:accent5>
      <a:accent6>
        <a:srgbClr val="F79646"/>
      </a:accent6>
      <a:hlink>
        <a:srgbClr val="0081C6"/>
      </a:hlink>
      <a:folHlink>
        <a:srgbClr val="0081C6"/>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5055BE0FC25C14C9F5746C4206D7920" ma:contentTypeVersion="0" ma:contentTypeDescription="Create a new document." ma:contentTypeScope="" ma:versionID="66c594f3e0f0011eff3500cdc2ad0cb6">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0F115E7-E9D1-499E-A4D5-2C21BEE97E70}">
  <ds:schemaRefs>
    <ds:schemaRef ds:uri="http://schemas.microsoft.com/sharepoint/v3/contenttype/forms"/>
  </ds:schemaRefs>
</ds:datastoreItem>
</file>

<file path=customXml/itemProps2.xml><?xml version="1.0" encoding="utf-8"?>
<ds:datastoreItem xmlns:ds="http://schemas.openxmlformats.org/officeDocument/2006/customXml" ds:itemID="{CC0A2A50-D3B0-45FE-8056-62D17B240C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FD1C982-FC8B-46DA-8854-4D639186452F}">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3954</TotalTime>
  <Words>958</Words>
  <Application>Microsoft Office PowerPoint</Application>
  <PresentationFormat>Custom</PresentationFormat>
  <Paragraphs>161</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Slide 1</vt:lpstr>
      <vt:lpstr>Slide 2</vt:lpstr>
      <vt:lpstr>Slide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Frank Massenzio</dc:creator>
  <cp:lastModifiedBy>hdsbgxf</cp:lastModifiedBy>
  <cp:revision>231</cp:revision>
  <dcterms:created xsi:type="dcterms:W3CDTF">2012-09-05T17:42:28Z</dcterms:created>
  <dcterms:modified xsi:type="dcterms:W3CDTF">2014-10-07T15:00:44Z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0x01010065055BE0FC25C14C9F5746C4206D7920</vt:lpwstr>
  </property>
</Properties>
</file>