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5"/>
  </p:notesMasterIdLst>
  <p:sldIdLst>
    <p:sldId id="256" r:id="rId2"/>
    <p:sldId id="291" r:id="rId3"/>
    <p:sldId id="257" r:id="rId4"/>
    <p:sldId id="258" r:id="rId5"/>
    <p:sldId id="259" r:id="rId6"/>
    <p:sldId id="270" r:id="rId7"/>
    <p:sldId id="263" r:id="rId8"/>
    <p:sldId id="260" r:id="rId9"/>
    <p:sldId id="294" r:id="rId10"/>
    <p:sldId id="299" r:id="rId11"/>
    <p:sldId id="305" r:id="rId12"/>
    <p:sldId id="300" r:id="rId13"/>
    <p:sldId id="301" r:id="rId14"/>
    <p:sldId id="285" r:id="rId15"/>
    <p:sldId id="276" r:id="rId16"/>
    <p:sldId id="297" r:id="rId17"/>
    <p:sldId id="277" r:id="rId18"/>
    <p:sldId id="265" r:id="rId19"/>
    <p:sldId id="284" r:id="rId20"/>
    <p:sldId id="302" r:id="rId21"/>
    <p:sldId id="273" r:id="rId22"/>
    <p:sldId id="288" r:id="rId23"/>
    <p:sldId id="292" r:id="rId24"/>
    <p:sldId id="262" r:id="rId25"/>
    <p:sldId id="266" r:id="rId26"/>
    <p:sldId id="272" r:id="rId27"/>
    <p:sldId id="279" r:id="rId28"/>
    <p:sldId id="280" r:id="rId29"/>
    <p:sldId id="286" r:id="rId30"/>
    <p:sldId id="298" r:id="rId31"/>
    <p:sldId id="271" r:id="rId32"/>
    <p:sldId id="275" r:id="rId33"/>
    <p:sldId id="281" r:id="rId3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gWjztrZO9QxSJpCYPT+9sQ==" hashData="qifEoBlqZMxn9bIuNPB3JrjI9Hbx4djNtqEP38nRNv3KzdVoj/PjiWufvhKvZ3ewXQauNJGuxZhPPhxOqB8lJg=="/>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sa Tse" initials="LT" lastIdx="42" clrIdx="0">
    <p:extLst>
      <p:ext uri="{19B8F6BF-5375-455C-9EA6-DF929625EA0E}">
        <p15:presenceInfo xmlns:p15="http://schemas.microsoft.com/office/powerpoint/2012/main" userId="S-1-5-21-809434411-2252498337-1474787099-2171" providerId="AD"/>
      </p:ext>
    </p:extLst>
  </p:cmAuthor>
  <p:cmAuthor id="2" name="Elizabeth Ellis" initials="EE" lastIdx="11" clrIdx="1">
    <p:extLst>
      <p:ext uri="{19B8F6BF-5375-455C-9EA6-DF929625EA0E}">
        <p15:presenceInfo xmlns:p15="http://schemas.microsoft.com/office/powerpoint/2012/main" userId="S::eellis@freedmanhealthcare.com::f75099bb-7fdf-4f33-be66-7b6218fb346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1B79D7"/>
    <a:srgbClr val="002A7E"/>
    <a:srgbClr val="001F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32" autoAdjust="0"/>
    <p:restoredTop sz="92517" autoAdjust="0"/>
  </p:normalViewPr>
  <p:slideViewPr>
    <p:cSldViewPr snapToGrid="0">
      <p:cViewPr varScale="1">
        <p:scale>
          <a:sx n="118" d="100"/>
          <a:sy n="118" d="100"/>
        </p:scale>
        <p:origin x="2112" y="200"/>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E55D9B1-F846-480C-A5C3-62070F35BC19}" type="datetimeFigureOut">
              <a:rPr lang="en-US" smtClean="0"/>
              <a:t>1/20/21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A8B74EC-85FA-454E-8844-DBE17AD2D04F}" type="slidenum">
              <a:rPr lang="en-US" smtClean="0"/>
              <a:t>‹#›</a:t>
            </a:fld>
            <a:endParaRPr lang="en-US"/>
          </a:p>
        </p:txBody>
      </p:sp>
    </p:spTree>
    <p:extLst>
      <p:ext uri="{BB962C8B-B14F-4D97-AF65-F5344CB8AC3E}">
        <p14:creationId xmlns:p14="http://schemas.microsoft.com/office/powerpoint/2010/main" val="264752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healthyrhode.ri.gov/HIXWebI3/healthcare-faq"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aspe.hhs.gov/poverty-guidelines"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s://www.healthcare.gov/glossary/high-deductible-health-plan"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8B74EC-85FA-454E-8844-DBE17AD2D04F}" type="slidenum">
              <a:rPr lang="en-US" smtClean="0"/>
              <a:t>1</a:t>
            </a:fld>
            <a:endParaRPr lang="en-US"/>
          </a:p>
        </p:txBody>
      </p:sp>
    </p:spTree>
    <p:extLst>
      <p:ext uri="{BB962C8B-B14F-4D97-AF65-F5344CB8AC3E}">
        <p14:creationId xmlns:p14="http://schemas.microsoft.com/office/powerpoint/2010/main" val="321683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Key Findings: </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Arial" panose="020B0604020202020204" pitchFamily="34" charset="0"/>
                <a:cs typeface="Arial" panose="020B0604020202020204" pitchFamily="34" charset="0"/>
              </a:rPr>
              <a:t>Over recent months, the COVID-19 pandemic has brought racial and ethnic inequities back to the forefront. We now look at rates of uninsurance across different race groups across all survey years.</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Arial" panose="020B0604020202020204" pitchFamily="34" charset="0"/>
                <a:cs typeface="Arial" panose="020B0604020202020204" pitchFamily="34" charset="0"/>
              </a:rPr>
              <a:t>Across all years, we find racial minorities are disproportionately impacted by uninsurance.</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Arial" panose="020B0604020202020204" pitchFamily="34" charset="0"/>
                <a:cs typeface="Arial" panose="020B0604020202020204" pitchFamily="34" charset="0"/>
              </a:rPr>
              <a:t>For example, in 2020…</a:t>
            </a:r>
          </a:p>
          <a:p>
            <a:pPr marL="628650" marR="0" lvl="1" indent="-171450"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b="0" dirty="0">
                <a:latin typeface="Arial" panose="020B0604020202020204" pitchFamily="34" charset="0"/>
                <a:cs typeface="Arial" panose="020B0604020202020204" pitchFamily="34" charset="0"/>
              </a:rPr>
              <a:t>14.3% of the American Indian/Alaska Native population in RI and 6% of the Black/African American population in RI were uninsured, compared to only 3.6% of the White population (top chart)</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Arial" panose="020B0604020202020204" pitchFamily="34" charset="0"/>
                <a:cs typeface="Arial" panose="020B0604020202020204" pitchFamily="34" charset="0"/>
              </a:rPr>
              <a:t>Another ways of looking at it…</a:t>
            </a:r>
          </a:p>
          <a:p>
            <a:pPr marL="628650" marR="0" lvl="1" indent="-171450"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dirty="0">
                <a:latin typeface="Arial" panose="020B0604020202020204" pitchFamily="34" charset="0"/>
                <a:cs typeface="Arial" panose="020B0604020202020204" pitchFamily="34" charset="0"/>
              </a:rPr>
              <a:t>~8% of the uninsured pop identified as American Indian/Alaska Native, whereas only 1.3% of all Rhode Islanders identified as this race</a:t>
            </a:r>
          </a:p>
          <a:p>
            <a:pPr marL="628650" marR="0" lvl="1" indent="-171450"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dirty="0">
                <a:latin typeface="Arial" panose="020B0604020202020204" pitchFamily="34" charset="0"/>
                <a:cs typeface="Arial" panose="020B0604020202020204" pitchFamily="34" charset="0"/>
              </a:rPr>
              <a:t>~14% of the uninsured pop identified as Black/African American, whereas only 9.6% of all Rhode Islanders identified as this race (bottom chart)</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Arial" panose="020B0604020202020204" pitchFamily="34" charset="0"/>
                <a:cs typeface="Arial" panose="020B0604020202020204" pitchFamily="34" charset="0"/>
              </a:rPr>
              <a:t>In 2020, we saw a widening of this disparity particularly among the AIAN and Black populations (top chart)</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b="1" dirty="0">
              <a:latin typeface="Arial" panose="020B0604020202020204" pitchFamily="34" charset="0"/>
              <a:cs typeface="Arial" panose="020B060402020202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General Notes</a:t>
            </a:r>
            <a:r>
              <a:rPr lang="en-US" sz="1200" dirty="0">
                <a:latin typeface="Arial" panose="020B0604020202020204" pitchFamily="34" charset="0"/>
                <a:cs typeface="Arial" panose="020B0604020202020204" pitchFamily="34" charset="0"/>
              </a:rPr>
              <a:t>: </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Chart 1 (Top) Denominator: total count of RI residents per race group</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Chart 2 (Bottom) Denominator: total count of uninsured RI residents</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AIAN = American Indian or Alaska Native</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‘Other’ race = Pacific Islander and Other (non-specific). Two categories were collapsed together given their very small unweighted sample sizes.</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AIAN, Asian, and Other rates should be interpreted with caution given the relatively small unweighted sample sizes for these populations across all years.</a:t>
            </a:r>
          </a:p>
          <a:p>
            <a:pPr marL="628650" marR="0" lvl="1"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AIAN unweighted count in 2020: 78</a:t>
            </a:r>
          </a:p>
          <a:p>
            <a:pPr marL="628650" marR="0" lvl="1"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Asian unweighted count in 2020: 245</a:t>
            </a:r>
          </a:p>
          <a:p>
            <a:pPr marL="628650" marR="0" lvl="1"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Other unweighted count in 2020: 5</a:t>
            </a:r>
          </a:p>
          <a:p>
            <a:pPr defTabSz="931774">
              <a:defRPr/>
            </a:pPr>
            <a:endParaRPr lang="en-US" dirty="0"/>
          </a:p>
        </p:txBody>
      </p:sp>
      <p:sp>
        <p:nvSpPr>
          <p:cNvPr id="4" name="Slide Number Placeholder 3"/>
          <p:cNvSpPr>
            <a:spLocks noGrp="1"/>
          </p:cNvSpPr>
          <p:nvPr>
            <p:ph type="sldNum" sz="quarter" idx="5"/>
          </p:nvPr>
        </p:nvSpPr>
        <p:spPr/>
        <p:txBody>
          <a:bodyPr/>
          <a:lstStyle/>
          <a:p>
            <a:fld id="{6A8B74EC-85FA-454E-8844-DBE17AD2D04F}" type="slidenum">
              <a:rPr lang="en-US" smtClean="0"/>
              <a:t>10</a:t>
            </a:fld>
            <a:endParaRPr lang="en-US"/>
          </a:p>
        </p:txBody>
      </p:sp>
    </p:spTree>
    <p:extLst>
      <p:ext uri="{BB962C8B-B14F-4D97-AF65-F5344CB8AC3E}">
        <p14:creationId xmlns:p14="http://schemas.microsoft.com/office/powerpoint/2010/main" val="1215608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Key Findings: </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Arial" panose="020B0604020202020204" pitchFamily="34" charset="0"/>
                <a:cs typeface="Arial" panose="020B0604020202020204" pitchFamily="34" charset="0"/>
              </a:rPr>
              <a:t>The uninsured rate among AIANs is statistically significantly higher than the uninsured rate among Whites, but not statistically significantly different from the uninsured rate among Blacks and Asians.</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The margin of error for the AIAN and Asian uninsured rate is great than the margin of error for the White and Black uninsured rate due to the relatively small sample sizes for the prior two groups</a:t>
            </a:r>
          </a:p>
          <a:p>
            <a:pPr marL="628650" marR="0" lvl="1" indent="-171450"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dirty="0">
                <a:latin typeface="Arial" panose="020B0604020202020204" pitchFamily="34" charset="0"/>
                <a:cs typeface="Arial" panose="020B0604020202020204" pitchFamily="34" charset="0"/>
              </a:rPr>
              <a:t>AIAN unweighted count in 2020: 78</a:t>
            </a:r>
          </a:p>
          <a:p>
            <a:pPr marL="628650" marR="0" lvl="1" indent="-171450"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dirty="0">
                <a:latin typeface="Arial" panose="020B0604020202020204" pitchFamily="34" charset="0"/>
                <a:cs typeface="Arial" panose="020B0604020202020204" pitchFamily="34" charset="0"/>
              </a:rPr>
              <a:t>Asian unweighted count in 2020: 245</a:t>
            </a:r>
          </a:p>
          <a:p>
            <a:pPr marL="628650" marR="0" lvl="1" indent="-171450"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dirty="0">
                <a:latin typeface="Arial" panose="020B0604020202020204" pitchFamily="34" charset="0"/>
                <a:cs typeface="Arial" panose="020B0604020202020204" pitchFamily="34" charset="0"/>
              </a:rPr>
              <a:t>Black unweighted count in 2020: 551</a:t>
            </a:r>
            <a:endParaRPr lang="en-US" sz="1200" b="0" dirty="0">
              <a:latin typeface="Arial" panose="020B0604020202020204" pitchFamily="34" charset="0"/>
              <a:cs typeface="Arial" panose="020B0604020202020204" pitchFamily="34" charset="0"/>
            </a:endParaRPr>
          </a:p>
          <a:p>
            <a:pPr marL="628650" marR="0" lvl="1" indent="-171450"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dirty="0">
                <a:latin typeface="Arial" panose="020B0604020202020204" pitchFamily="34" charset="0"/>
                <a:cs typeface="Arial" panose="020B0604020202020204" pitchFamily="34" charset="0"/>
              </a:rPr>
              <a:t>White unweighted count in 2020: 6,475</a:t>
            </a:r>
            <a:endParaRPr lang="en-US" sz="1200" b="0" dirty="0">
              <a:latin typeface="Arial" panose="020B0604020202020204" pitchFamily="34" charset="0"/>
              <a:cs typeface="Arial" panose="020B060402020202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b="1" dirty="0">
              <a:latin typeface="Arial" panose="020B0604020202020204" pitchFamily="34" charset="0"/>
              <a:cs typeface="Arial" panose="020B060402020202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General Notes</a:t>
            </a:r>
            <a:r>
              <a:rPr lang="en-US" sz="1200" dirty="0">
                <a:latin typeface="Arial" panose="020B0604020202020204" pitchFamily="34" charset="0"/>
                <a:cs typeface="Arial" panose="020B0604020202020204" pitchFamily="34" charset="0"/>
              </a:rPr>
              <a:t>: </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AIAN = American Indian or Alaska Native</a:t>
            </a:r>
          </a:p>
          <a:p>
            <a:pPr defTabSz="931774">
              <a:defRPr/>
            </a:pPr>
            <a:endParaRPr lang="en-US" dirty="0"/>
          </a:p>
        </p:txBody>
      </p:sp>
      <p:sp>
        <p:nvSpPr>
          <p:cNvPr id="4" name="Slide Number Placeholder 3"/>
          <p:cNvSpPr>
            <a:spLocks noGrp="1"/>
          </p:cNvSpPr>
          <p:nvPr>
            <p:ph type="sldNum" sz="quarter" idx="5"/>
          </p:nvPr>
        </p:nvSpPr>
        <p:spPr/>
        <p:txBody>
          <a:bodyPr/>
          <a:lstStyle/>
          <a:p>
            <a:fld id="{6A8B74EC-85FA-454E-8844-DBE17AD2D04F}" type="slidenum">
              <a:rPr lang="en-US" smtClean="0"/>
              <a:t>11</a:t>
            </a:fld>
            <a:endParaRPr lang="en-US"/>
          </a:p>
        </p:txBody>
      </p:sp>
    </p:spTree>
    <p:extLst>
      <p:ext uri="{BB962C8B-B14F-4D97-AF65-F5344CB8AC3E}">
        <p14:creationId xmlns:p14="http://schemas.microsoft.com/office/powerpoint/2010/main" val="1543555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Key Findings: </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Now we look at </a:t>
            </a:r>
            <a:r>
              <a:rPr lang="en-US" sz="1200" b="0" dirty="0">
                <a:latin typeface="Arial" panose="020B0604020202020204" pitchFamily="34" charset="0"/>
                <a:cs typeface="Arial" panose="020B0604020202020204" pitchFamily="34" charset="0"/>
              </a:rPr>
              <a:t>rates of uninsurance across different ethnicity groups across all survey years.</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Similarly, we see ethnic minorities are disproportionately impacted by uninsurance.</a:t>
            </a:r>
          </a:p>
          <a:p>
            <a:pPr marL="628650" marR="0" lvl="1" indent="-171450"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dirty="0">
                <a:latin typeface="Arial" panose="020B0604020202020204" pitchFamily="34" charset="0"/>
                <a:cs typeface="Arial" panose="020B0604020202020204" pitchFamily="34" charset="0"/>
              </a:rPr>
              <a:t>For example, in 2020, 11.3% of Hispanic/Latinos in RI were uninsured compared to 2.6% of non-Hispanic/Latinos.</a:t>
            </a:r>
          </a:p>
          <a:p>
            <a:pPr marL="628650" marR="0" lvl="1" indent="-171450"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dirty="0">
                <a:latin typeface="Arial" panose="020B0604020202020204" pitchFamily="34" charset="0"/>
                <a:cs typeface="Arial" panose="020B0604020202020204" pitchFamily="34" charset="0"/>
              </a:rPr>
              <a:t>Another way of looking at it - nearly half (46.5%) of the uninsured pop identified as Hispanic/Latino, whereas only 16.3% of all Rhode Islanders identified as a member of this ethnic group (bottom chart).</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Arial" panose="020B0604020202020204" pitchFamily="34" charset="0"/>
                <a:cs typeface="Arial" panose="020B0604020202020204" pitchFamily="34" charset="0"/>
              </a:rPr>
              <a:t>In 2020, we saw an increased disparity between the two groups. While the uninsured rate decreased by 0.6 point for non-Hispanic/Latinos, it jumped by 5 points for Hispanic/Latinos (top chart).</a:t>
            </a: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b="1" dirty="0">
              <a:latin typeface="Arial" panose="020B0604020202020204" pitchFamily="34" charset="0"/>
              <a:cs typeface="Arial" panose="020B060402020202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General Notes</a:t>
            </a:r>
            <a:r>
              <a:rPr lang="en-US" sz="1200" dirty="0">
                <a:latin typeface="Arial" panose="020B0604020202020204" pitchFamily="34" charset="0"/>
                <a:cs typeface="Arial" panose="020B0604020202020204" pitchFamily="34" charset="0"/>
              </a:rPr>
              <a:t>: </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Chart 1 (Top) Denominator: total count of RI residents per ethnicity group</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Chart 2 (Bottom) Denominator: total count of uninsured RI residents</a:t>
            </a:r>
          </a:p>
          <a:p>
            <a:pPr marL="0" marR="0" lvl="0" indent="0" algn="l" defTabSz="931774"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Arial" panose="020B0604020202020204" pitchFamily="34" charset="0"/>
              <a:cs typeface="Arial" panose="020B0604020202020204" pitchFamily="34" charset="0"/>
            </a:endParaRPr>
          </a:p>
          <a:p>
            <a:pPr defTabSz="931774">
              <a:defRPr/>
            </a:pPr>
            <a:endParaRPr lang="en-US" dirty="0"/>
          </a:p>
        </p:txBody>
      </p:sp>
      <p:sp>
        <p:nvSpPr>
          <p:cNvPr id="4" name="Slide Number Placeholder 3"/>
          <p:cNvSpPr>
            <a:spLocks noGrp="1"/>
          </p:cNvSpPr>
          <p:nvPr>
            <p:ph type="sldNum" sz="quarter" idx="5"/>
          </p:nvPr>
        </p:nvSpPr>
        <p:spPr/>
        <p:txBody>
          <a:bodyPr/>
          <a:lstStyle/>
          <a:p>
            <a:fld id="{6A8B74EC-85FA-454E-8844-DBE17AD2D04F}" type="slidenum">
              <a:rPr lang="en-US" smtClean="0"/>
              <a:t>12</a:t>
            </a:fld>
            <a:endParaRPr lang="en-US"/>
          </a:p>
        </p:txBody>
      </p:sp>
    </p:spTree>
    <p:extLst>
      <p:ext uri="{BB962C8B-B14F-4D97-AF65-F5344CB8AC3E}">
        <p14:creationId xmlns:p14="http://schemas.microsoft.com/office/powerpoint/2010/main" val="667939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Key Findings: </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Now we look at </a:t>
            </a:r>
            <a:r>
              <a:rPr lang="en-US" sz="1200" b="0" dirty="0">
                <a:latin typeface="Arial" panose="020B0604020202020204" pitchFamily="34" charset="0"/>
                <a:cs typeface="Arial" panose="020B0604020202020204" pitchFamily="34" charset="0"/>
              </a:rPr>
              <a:t>rates of uninsurance across those born in the U.S. versus abroad.</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Across all years, those who were born outside of the U.S. are more likely to be uninsured than those born in the U.S. </a:t>
            </a:r>
          </a:p>
          <a:p>
            <a:pPr marL="628650" marR="0" lvl="1" indent="-171450"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dirty="0">
                <a:latin typeface="Arial" panose="020B0604020202020204" pitchFamily="34" charset="0"/>
                <a:cs typeface="Arial" panose="020B0604020202020204" pitchFamily="34" charset="0"/>
              </a:rPr>
              <a:t>For example, in 2020, the uninsured rate among those born outside of the U.S. was 12.7%, whereas the uninsured rate among those born in the U.S. was 2.6% (top chart).</a:t>
            </a:r>
          </a:p>
          <a:p>
            <a:pPr marL="628650" marR="0" lvl="1" indent="-171450"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dirty="0">
                <a:latin typeface="Arial" panose="020B0604020202020204" pitchFamily="34" charset="0"/>
                <a:cs typeface="Arial" panose="020B0604020202020204" pitchFamily="34" charset="0"/>
              </a:rPr>
              <a:t>Another way of looking at it – nearly half (43.8%) of the uninsured pop were foreign born, whereas only 13.7% of all Rhode Islanders were foreign born (bottom chart).</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Arial" panose="020B0604020202020204" pitchFamily="34" charset="0"/>
                <a:cs typeface="Arial" panose="020B0604020202020204" pitchFamily="34" charset="0"/>
              </a:rPr>
              <a:t>In 2020, we saw an increased disparity between the two groups. While the uninsured rate decreased by 0.3 point among those born in the U.S., it jumped by nearly 3 points for among those who are foreign born (top chart).</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dirty="0">
                <a:latin typeface="Arial" panose="020B0604020202020204" pitchFamily="34" charset="0"/>
                <a:cs typeface="Arial" panose="020B0604020202020204" pitchFamily="34" charset="0"/>
              </a:rPr>
              <a:t>Note, despite the state’s best efforts, it is unlikely the uninsured rate will ever be reduced to 0. </a:t>
            </a:r>
          </a:p>
          <a:p>
            <a:pPr marL="628650" marR="0" lvl="1" indent="-171450"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b="0" dirty="0">
                <a:latin typeface="Arial" panose="020B0604020202020204" pitchFamily="34" charset="0"/>
                <a:cs typeface="Arial" panose="020B0604020202020204" pitchFamily="34" charset="0"/>
              </a:rPr>
              <a:t>Under current federal and state rules, eligibility for government sponsored insurance and state-provided coverage assistance is tied to immigration status.</a:t>
            </a:r>
          </a:p>
          <a:p>
            <a:pPr marL="628650" marR="0" lvl="1" indent="-171450"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200" b="0" dirty="0">
                <a:latin typeface="Arial" panose="020B0604020202020204" pitchFamily="34" charset="0"/>
                <a:cs typeface="Arial" panose="020B0604020202020204" pitchFamily="34" charset="0"/>
              </a:rPr>
              <a:t>E.g. Undocumented residents are not eligible, citizens and non-citizens with green cards are eligible.</a:t>
            </a:r>
          </a:p>
          <a:p>
            <a:pPr marL="0" marR="0" lvl="0" indent="0" algn="l" defTabSz="931774" rtl="0" eaLnBrk="1" fontAlgn="auto" latinLnBrk="0" hangingPunct="1">
              <a:lnSpc>
                <a:spcPct val="100000"/>
              </a:lnSpc>
              <a:spcBef>
                <a:spcPts val="0"/>
              </a:spcBef>
              <a:spcAft>
                <a:spcPts val="0"/>
              </a:spcAft>
              <a:buClrTx/>
              <a:buSzTx/>
              <a:buFontTx/>
              <a:buNone/>
              <a:tabLst/>
              <a:defRPr/>
            </a:pPr>
            <a:endParaRPr lang="en-US" sz="1200" b="1" dirty="0">
              <a:latin typeface="Arial" panose="020B0604020202020204" pitchFamily="34" charset="0"/>
              <a:cs typeface="Arial" panose="020B060402020202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General Notes</a:t>
            </a:r>
            <a:r>
              <a:rPr lang="en-US" sz="1200" dirty="0">
                <a:latin typeface="Arial" panose="020B0604020202020204" pitchFamily="34" charset="0"/>
                <a:cs typeface="Arial" panose="020B0604020202020204" pitchFamily="34" charset="0"/>
              </a:rPr>
              <a:t>: </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Chart 1 (Top) Denominator: all RI residents who were born in the U.S. versus foreign born</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Chart 2 (Bottom) Denominator: total count of uninsured RI residents. </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National rate comparisons based on citizenship status (</a:t>
            </a:r>
            <a:r>
              <a:rPr lang="en-US" sz="1200" u="sng" dirty="0">
                <a:latin typeface="Arial" panose="020B0604020202020204" pitchFamily="34" charset="0"/>
                <a:cs typeface="Arial" panose="020B0604020202020204" pitchFamily="34" charset="0"/>
              </a:rPr>
              <a:t>not</a:t>
            </a:r>
            <a:r>
              <a:rPr lang="en-US" sz="1200" dirty="0">
                <a:latin typeface="Arial" panose="020B0604020202020204" pitchFamily="34" charset="0"/>
                <a:cs typeface="Arial" panose="020B0604020202020204" pitchFamily="34" charset="0"/>
              </a:rPr>
              <a:t> place of birth): “</a:t>
            </a:r>
            <a:r>
              <a:rPr lang="en-US" sz="1200" b="0" i="0" u="none" strike="noStrike" kern="1200" dirty="0">
                <a:solidFill>
                  <a:schemeClr val="tx1"/>
                </a:solidFill>
                <a:effectLst/>
                <a:latin typeface="+mn-lt"/>
                <a:ea typeface="+mn-ea"/>
                <a:cs typeface="+mn-cs"/>
              </a:rPr>
              <a:t>Most of the uninsured (77.0%) are U.S. citizens and 23.0% are non-citizens. However, non-citizens are more likely than citizens to be uninsured. The uninsured rate for recent immigrants, those who have been in the U.S. for less than five years, was 29.6% in 2019, while the uninsured rate for immigrants who have lived in the US for more than five years was 36.3%.” (Kaiser Family Foundation analysis of 2019 American Community Survey, 1-Year Estimates: https://www.kff.org/uninsured/issue-brief/key-facts-about-the-uninsured-population/)</a:t>
            </a:r>
            <a:endParaRPr lang="en-US" sz="1200" dirty="0">
              <a:latin typeface="Arial" panose="020B0604020202020204" pitchFamily="34" charset="0"/>
              <a:cs typeface="Arial" panose="020B0604020202020204" pitchFamily="34" charset="0"/>
            </a:endParaRP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latin typeface="Arial" panose="020B0604020202020204" pitchFamily="34" charset="0"/>
              <a:cs typeface="Arial" panose="020B0604020202020204" pitchFamily="34" charset="0"/>
            </a:endParaRPr>
          </a:p>
          <a:p>
            <a:pPr defTabSz="931774">
              <a:defRPr/>
            </a:pPr>
            <a:endParaRPr lang="en-US" dirty="0"/>
          </a:p>
        </p:txBody>
      </p:sp>
      <p:sp>
        <p:nvSpPr>
          <p:cNvPr id="4" name="Slide Number Placeholder 3"/>
          <p:cNvSpPr>
            <a:spLocks noGrp="1"/>
          </p:cNvSpPr>
          <p:nvPr>
            <p:ph type="sldNum" sz="quarter" idx="5"/>
          </p:nvPr>
        </p:nvSpPr>
        <p:spPr/>
        <p:txBody>
          <a:bodyPr/>
          <a:lstStyle/>
          <a:p>
            <a:fld id="{6A8B74EC-85FA-454E-8844-DBE17AD2D04F}" type="slidenum">
              <a:rPr lang="en-US" smtClean="0"/>
              <a:t>13</a:t>
            </a:fld>
            <a:endParaRPr lang="en-US"/>
          </a:p>
        </p:txBody>
      </p:sp>
    </p:spTree>
    <p:extLst>
      <p:ext uri="{BB962C8B-B14F-4D97-AF65-F5344CB8AC3E}">
        <p14:creationId xmlns:p14="http://schemas.microsoft.com/office/powerpoint/2010/main" val="24517228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900" b="1" dirty="0">
                <a:latin typeface="Arial" panose="020B0604020202020204" pitchFamily="34" charset="0"/>
                <a:cs typeface="Arial" panose="020B0604020202020204" pitchFamily="34" charset="0"/>
              </a:rPr>
              <a:t>Key Findings</a:t>
            </a:r>
            <a:r>
              <a:rPr lang="en-US" sz="900" dirty="0">
                <a:latin typeface="Arial" panose="020B0604020202020204" pitchFamily="34" charset="0"/>
                <a:cs typeface="Arial" panose="020B0604020202020204" pitchFamily="34" charset="0"/>
              </a:rPr>
              <a:t>: </a:t>
            </a:r>
          </a:p>
          <a:p>
            <a:pPr marL="174708" indent="-174708" defTabSz="931774">
              <a:buFont typeface="Arial" panose="020B0604020202020204" pitchFamily="34" charset="0"/>
              <a:buChar char="•"/>
              <a:defRPr/>
            </a:pPr>
            <a:r>
              <a:rPr lang="en-US" sz="900" dirty="0">
                <a:latin typeface="Arial" panose="020B0604020202020204" pitchFamily="34" charset="0"/>
                <a:cs typeface="Arial" panose="020B0604020202020204" pitchFamily="34" charset="0"/>
              </a:rPr>
              <a:t>RI has made significant gains in coverage since the ACA. In 2018, the State uninsured rate reached an all-time low. However, the uninsured rate did not fall ubiquitously. In past years, the uninsured rate remained stable or declined across all FPL groups. In 2018, the uninsured rate in RI </a:t>
            </a:r>
            <a:r>
              <a:rPr lang="en-US" sz="900" u="sng" dirty="0">
                <a:latin typeface="Arial" panose="020B0604020202020204" pitchFamily="34" charset="0"/>
                <a:cs typeface="Arial" panose="020B0604020202020204" pitchFamily="34" charset="0"/>
              </a:rPr>
              <a:t>rose</a:t>
            </a:r>
            <a:r>
              <a:rPr lang="en-US" sz="900" dirty="0">
                <a:latin typeface="Arial" panose="020B0604020202020204" pitchFamily="34" charset="0"/>
                <a:cs typeface="Arial" panose="020B0604020202020204" pitchFamily="34" charset="0"/>
              </a:rPr>
              <a:t> among households of 139-250% of the Federal Poverty Level (FPL) and 400% FPL. </a:t>
            </a:r>
          </a:p>
          <a:p>
            <a:pPr marL="174708" indent="-174708" defTabSz="931774">
              <a:buFont typeface="Arial" panose="020B0604020202020204" pitchFamily="34" charset="0"/>
              <a:buChar char="•"/>
              <a:defRPr/>
            </a:pPr>
            <a:r>
              <a:rPr lang="en-US" sz="900" dirty="0">
                <a:latin typeface="Arial" panose="020B0604020202020204" pitchFamily="34" charset="0"/>
                <a:cs typeface="Arial" panose="020B0604020202020204" pitchFamily="34" charset="0"/>
              </a:rPr>
              <a:t>From 2016 to 2018, the uninsured rate decreased most significantly among those with household incomes of &lt;139% FPL and increased most significantly among those with household incomes of 139 – 250% FPL. </a:t>
            </a:r>
          </a:p>
          <a:p>
            <a:pPr marL="640594" lvl="1" indent="-174708" defTabSz="931774">
              <a:buFont typeface="Courier New" panose="02070309020205020404" pitchFamily="49" charset="0"/>
              <a:buChar char="o"/>
              <a:defRPr/>
            </a:pPr>
            <a:r>
              <a:rPr lang="en-US" sz="900" dirty="0">
                <a:latin typeface="Arial" panose="020B0604020202020204" pitchFamily="34" charset="0"/>
                <a:cs typeface="Arial" panose="020B0604020202020204" pitchFamily="34" charset="0"/>
              </a:rPr>
              <a:t>This resulted in a fundamental shift in the income profile of the uninsured population in RI. </a:t>
            </a:r>
          </a:p>
          <a:p>
            <a:pPr marL="640594" lvl="1" indent="-174708" defTabSz="931774">
              <a:buFont typeface="Courier New" panose="02070309020205020404" pitchFamily="49" charset="0"/>
              <a:buChar char="o"/>
              <a:defRPr/>
            </a:pPr>
            <a:r>
              <a:rPr lang="en-US" sz="900" dirty="0">
                <a:latin typeface="Arial" panose="020B0604020202020204" pitchFamily="34" charset="0"/>
                <a:cs typeface="Arial" panose="020B0604020202020204" pitchFamily="34" charset="0"/>
              </a:rPr>
              <a:t>In comparison to 2016, a greater share of the uninsured have household incomes between 139-250% FPL and &gt;400% FPL in 2018. </a:t>
            </a:r>
          </a:p>
          <a:p>
            <a:pPr marL="640594" lvl="1" indent="-174708" defTabSz="931774">
              <a:buFont typeface="Courier New" panose="02070309020205020404" pitchFamily="49" charset="0"/>
              <a:buChar char="o"/>
              <a:defRPr/>
            </a:pPr>
            <a:r>
              <a:rPr lang="en-US" sz="900" dirty="0">
                <a:latin typeface="Arial" panose="020B0604020202020204" pitchFamily="34" charset="0"/>
                <a:cs typeface="Arial" panose="020B0604020202020204" pitchFamily="34" charset="0"/>
              </a:rPr>
              <a:t>First time since 2012, the &gt;139% FPL and 139 – 250% FPL groups constituted a fairly equal portion (~28%) of the uninsured population in 2018.</a:t>
            </a:r>
          </a:p>
          <a:p>
            <a:pPr marL="183394" lvl="0" indent="-174708" defTabSz="931774">
              <a:buFont typeface="Arial" panose="020B0604020202020204" pitchFamily="34" charset="0"/>
              <a:buChar char="•"/>
              <a:defRPr/>
            </a:pPr>
            <a:r>
              <a:rPr lang="en-US" sz="900" dirty="0">
                <a:latin typeface="Arial" panose="020B0604020202020204" pitchFamily="34" charset="0"/>
                <a:cs typeface="Arial" panose="020B0604020202020204" pitchFamily="34" charset="0"/>
              </a:rPr>
              <a:t>In 2020, we saw the emergence of a new trend, perhaps spurred by the COVID pandemic</a:t>
            </a:r>
          </a:p>
          <a:p>
            <a:pPr marL="640594" lvl="1" indent="-174708" defTabSz="931774">
              <a:buFont typeface="Courier New" panose="02070309020205020404" pitchFamily="49" charset="0"/>
              <a:buChar char="o"/>
              <a:defRPr/>
            </a:pPr>
            <a:r>
              <a:rPr lang="en-US" sz="900" dirty="0">
                <a:latin typeface="Arial" panose="020B0604020202020204" pitchFamily="34" charset="0"/>
                <a:cs typeface="Arial" panose="020B0604020202020204" pitchFamily="34" charset="0"/>
              </a:rPr>
              <a:t>For the first time since 2012, the uninsured rate rose among households with an annual income of under 139% or between 250 to 400% FPL. The reason for this phenomenon is not known, but hypothesized to be linked to disproportionate rates of job loss among different income groups due to the pandemic, particularly among low-wage earners and those with higher paying full-time positions who may have loss ESI along with their jobs</a:t>
            </a:r>
          </a:p>
          <a:p>
            <a:pPr marL="640594" lvl="1" indent="-174708" defTabSz="931774">
              <a:buFont typeface="Courier New" panose="02070309020205020404" pitchFamily="49" charset="0"/>
              <a:buChar char="o"/>
              <a:defRPr/>
            </a:pPr>
            <a:r>
              <a:rPr lang="en-US" sz="900" dirty="0">
                <a:latin typeface="Arial" panose="020B0604020202020204" pitchFamily="34" charset="0"/>
                <a:cs typeface="Arial" panose="020B0604020202020204" pitchFamily="34" charset="0"/>
              </a:rPr>
              <a:t>A potential contributor for 0.4 point decrease in the 2020 uninsured rate among household above 400% FPL: A new state program was implemented in 2020 to bring down premium costs for those who were previously not eligible for HSRI subsidies</a:t>
            </a:r>
          </a:p>
          <a:p>
            <a:pPr marL="640594" lvl="1" indent="-174708" defTabSz="931774">
              <a:buFont typeface="Courier New" panose="02070309020205020404" pitchFamily="49" charset="0"/>
              <a:buChar char="o"/>
              <a:defRPr/>
            </a:pPr>
            <a:endParaRPr lang="en-US" sz="900" dirty="0">
              <a:latin typeface="Arial" panose="020B0604020202020204" pitchFamily="34" charset="0"/>
              <a:cs typeface="Arial" panose="020B0604020202020204" pitchFamily="34" charset="0"/>
            </a:endParaRPr>
          </a:p>
          <a:p>
            <a:pPr marL="8686" marR="0" lvl="0" indent="0" algn="l" defTabSz="931774" rtl="0" eaLnBrk="1" fontAlgn="auto" latinLnBrk="0" hangingPunct="1">
              <a:lnSpc>
                <a:spcPct val="100000"/>
              </a:lnSpc>
              <a:spcBef>
                <a:spcPts val="0"/>
              </a:spcBef>
              <a:spcAft>
                <a:spcPts val="0"/>
              </a:spcAft>
              <a:buClrTx/>
              <a:buSzTx/>
              <a:buFont typeface="Courier New" panose="02070309020205020404" pitchFamily="49" charset="0"/>
              <a:buNone/>
              <a:tabLst/>
              <a:defRPr/>
            </a:pPr>
            <a:r>
              <a:rPr lang="en-US" sz="900" b="1" dirty="0">
                <a:latin typeface="Arial" panose="020B0604020202020204" pitchFamily="34" charset="0"/>
                <a:cs typeface="Arial" panose="020B0604020202020204" pitchFamily="34" charset="0"/>
              </a:rPr>
              <a:t>General Notes</a:t>
            </a:r>
            <a:r>
              <a:rPr lang="en-US" sz="900" dirty="0">
                <a:latin typeface="Arial" panose="020B0604020202020204" pitchFamily="34" charset="0"/>
                <a:cs typeface="Arial" panose="020B0604020202020204" pitchFamily="34" charset="0"/>
              </a:rPr>
              <a:t>: </a:t>
            </a:r>
          </a:p>
          <a:p>
            <a:pPr marL="183394" lvl="0" indent="-174708" defTabSz="931774">
              <a:buFont typeface="Arial" panose="020B0604020202020204" pitchFamily="34" charset="0"/>
              <a:buChar char="•"/>
              <a:defRPr/>
            </a:pPr>
            <a:r>
              <a:rPr lang="en-US" sz="900" dirty="0">
                <a:latin typeface="Arial" panose="020B0604020202020204" pitchFamily="34" charset="0"/>
                <a:cs typeface="Arial" panose="020B0604020202020204" pitchFamily="34" charset="0"/>
              </a:rPr>
              <a:t>Why did the uninsured rate </a:t>
            </a:r>
            <a:r>
              <a:rPr lang="en-US" sz="900" u="sng" dirty="0">
                <a:latin typeface="Arial" panose="020B0604020202020204" pitchFamily="34" charset="0"/>
                <a:cs typeface="Arial" panose="020B0604020202020204" pitchFamily="34" charset="0"/>
              </a:rPr>
              <a:t>not</a:t>
            </a:r>
            <a:r>
              <a:rPr lang="en-US" sz="900" dirty="0">
                <a:latin typeface="Arial" panose="020B0604020202020204" pitchFamily="34" charset="0"/>
                <a:cs typeface="Arial" panose="020B0604020202020204" pitchFamily="34" charset="0"/>
              </a:rPr>
              <a:t> increase among all income groups over &lt;139% FPL?</a:t>
            </a:r>
          </a:p>
          <a:p>
            <a:pPr marL="640594" lvl="1" indent="-174708" defTabSz="931774">
              <a:buFont typeface="Courier New" panose="02070309020205020404" pitchFamily="49" charset="0"/>
              <a:buChar char="o"/>
              <a:defRPr/>
            </a:pPr>
            <a:r>
              <a:rPr lang="en-US" sz="900" dirty="0">
                <a:latin typeface="Arial" panose="020B0604020202020204" pitchFamily="34" charset="0"/>
                <a:cs typeface="Arial" panose="020B0604020202020204" pitchFamily="34" charset="0"/>
              </a:rPr>
              <a:t>We cannot tell for certain based on the data that is available. We are unable to discern between those who are uninsured due to an inability to pay for the cost of coverage, versus those who are uninsured because they choose to be uninsured (e.g. because they perceive the cost to be too high, or they are unsatisfied with the quality, choice, and/or coverage that is provided by available plans)</a:t>
            </a:r>
          </a:p>
          <a:p>
            <a:pPr marL="640594" lvl="1" indent="-174708" defTabSz="931774">
              <a:buFont typeface="Courier New" panose="02070309020205020404" pitchFamily="49" charset="0"/>
              <a:buChar char="o"/>
              <a:defRPr/>
            </a:pPr>
            <a:r>
              <a:rPr lang="en-US" sz="900" dirty="0">
                <a:latin typeface="Arial" panose="020B0604020202020204" pitchFamily="34" charset="0"/>
                <a:cs typeface="Arial" panose="020B0604020202020204" pitchFamily="34" charset="0"/>
              </a:rPr>
              <a:t>What we do know is that the problem of uninsurance is impacting a greater percentage of those whose incomes exceed the Medicaid eligibility thresholds, than in most past years</a:t>
            </a:r>
          </a:p>
          <a:p>
            <a:pPr marL="174708" indent="-174708">
              <a:buFont typeface="Arial" panose="020B0604020202020204" pitchFamily="34" charset="0"/>
              <a:buChar char="•"/>
            </a:pPr>
            <a:r>
              <a:rPr lang="en-US" sz="900" dirty="0">
                <a:latin typeface="Arial" panose="020B0604020202020204" pitchFamily="34" charset="0"/>
                <a:cs typeface="Arial" panose="020B0604020202020204" pitchFamily="34" charset="0"/>
              </a:rPr>
              <a:t>Chart 1 (Top) denominator: all Rhode Island residents within each FPL group</a:t>
            </a:r>
          </a:p>
          <a:p>
            <a:pPr marL="174708" indent="-174708">
              <a:buFont typeface="Arial" panose="020B0604020202020204" pitchFamily="34" charset="0"/>
              <a:buChar char="•"/>
            </a:pPr>
            <a:r>
              <a:rPr lang="en-US" sz="900" dirty="0">
                <a:latin typeface="Arial" panose="020B0604020202020204" pitchFamily="34" charset="0"/>
                <a:cs typeface="Arial" panose="020B0604020202020204" pitchFamily="34" charset="0"/>
              </a:rPr>
              <a:t>Chart 2 (Bottom) denominator: all uninsured in Rhode Island</a:t>
            </a:r>
          </a:p>
        </p:txBody>
      </p:sp>
      <p:sp>
        <p:nvSpPr>
          <p:cNvPr id="4" name="Slide Number Placeholder 3"/>
          <p:cNvSpPr>
            <a:spLocks noGrp="1"/>
          </p:cNvSpPr>
          <p:nvPr>
            <p:ph type="sldNum" sz="quarter" idx="5"/>
          </p:nvPr>
        </p:nvSpPr>
        <p:spPr/>
        <p:txBody>
          <a:bodyPr/>
          <a:lstStyle/>
          <a:p>
            <a:fld id="{6A8B74EC-85FA-454E-8844-DBE17AD2D04F}" type="slidenum">
              <a:rPr lang="en-US" smtClean="0"/>
              <a:t>14</a:t>
            </a:fld>
            <a:endParaRPr lang="en-US"/>
          </a:p>
        </p:txBody>
      </p:sp>
    </p:spTree>
    <p:extLst>
      <p:ext uri="{BB962C8B-B14F-4D97-AF65-F5344CB8AC3E}">
        <p14:creationId xmlns:p14="http://schemas.microsoft.com/office/powerpoint/2010/main" val="3152022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000" b="1" dirty="0">
                <a:latin typeface="Arial" panose="020B0604020202020204" pitchFamily="34" charset="0"/>
                <a:cs typeface="Arial" panose="020B0604020202020204" pitchFamily="34" charset="0"/>
              </a:rPr>
              <a:t>Key Findings</a:t>
            </a:r>
            <a:r>
              <a:rPr lang="en-US" sz="1000" dirty="0">
                <a:latin typeface="Arial" panose="020B0604020202020204" pitchFamily="34" charset="0"/>
                <a:cs typeface="Arial" panose="020B0604020202020204" pitchFamily="34" charset="0"/>
              </a:rPr>
              <a:t>: </a:t>
            </a:r>
          </a:p>
          <a:p>
            <a:pPr marL="171450" indent="-171450" algn="l" defTabSz="914400" rtl="0" eaLnBrk="1" latinLnBrk="0" hangingPunct="1">
              <a:buSzPct val="130000"/>
              <a:buFont typeface="Arial" panose="020B0604020202020204" pitchFamily="34" charset="0"/>
              <a:buChar char="•"/>
            </a:pPr>
            <a:r>
              <a:rPr lang="en-US" sz="1200" kern="1200" dirty="0">
                <a:solidFill>
                  <a:schemeClr val="tx1"/>
                </a:solidFill>
                <a:latin typeface="Arial" panose="020B0604020202020204" pitchFamily="34" charset="0"/>
                <a:ea typeface="+mn-ea"/>
                <a:cs typeface="Arial" panose="020B0604020202020204" pitchFamily="34" charset="0"/>
              </a:rPr>
              <a:t>From 2018 to 2020, the number of RI residents who reported a coverage gap of a year or less continued to decline. </a:t>
            </a:r>
          </a:p>
          <a:p>
            <a:pPr marL="171450" indent="-171450" algn="l" defTabSz="914400" rtl="0" eaLnBrk="1" latinLnBrk="0" hangingPunct="1">
              <a:buSzPct val="130000"/>
              <a:buFont typeface="Arial" panose="020B0604020202020204" pitchFamily="34" charset="0"/>
              <a:buChar char="•"/>
            </a:pPr>
            <a:r>
              <a:rPr lang="en-US" sz="1200" kern="1200" dirty="0">
                <a:solidFill>
                  <a:schemeClr val="tx1"/>
                </a:solidFill>
                <a:latin typeface="Arial" panose="020B0604020202020204" pitchFamily="34" charset="0"/>
                <a:ea typeface="+mn-ea"/>
                <a:cs typeface="Arial" panose="020B0604020202020204" pitchFamily="34" charset="0"/>
              </a:rPr>
              <a:t>In 2020, nearly 67% of residents who had experienced an interruption in coverage were without coverage for up to 3 months, 14% were without coverage for 4 – 6 months, about 3% were without coverage for 7 – 12 months, and 14% were without coverage for over a year.</a:t>
            </a:r>
          </a:p>
          <a:p>
            <a:pPr marL="0" indent="0">
              <a:buSzPct val="130000"/>
              <a:buFont typeface="Arial" panose="020B0604020202020204" pitchFamily="34" charset="0"/>
              <a:buNone/>
            </a:pPr>
            <a:endParaRPr lang="en-US" dirty="0">
              <a:latin typeface="Arial" panose="020B0604020202020204" pitchFamily="34" charset="0"/>
              <a:cs typeface="Arial" panose="020B0604020202020204" pitchFamily="34" charset="0"/>
            </a:endParaRPr>
          </a:p>
          <a:p>
            <a:pPr marL="0" indent="0">
              <a:buSzPct val="130000"/>
              <a:buFont typeface="Arial" panose="020B0604020202020204" pitchFamily="34" charset="0"/>
              <a:buNone/>
            </a:pPr>
            <a:r>
              <a:rPr lang="en-US" b="1" dirty="0">
                <a:latin typeface="Arial" panose="020B0604020202020204" pitchFamily="34" charset="0"/>
                <a:cs typeface="Arial" panose="020B0604020202020204" pitchFamily="34" charset="0"/>
              </a:rPr>
              <a:t>General Notes: </a:t>
            </a:r>
          </a:p>
          <a:p>
            <a:pPr marL="171450" indent="-171450">
              <a:buSzPct val="130000"/>
              <a:buFont typeface="Arial" panose="020B0604020202020204" pitchFamily="34" charset="0"/>
              <a:buChar char="•"/>
            </a:pPr>
            <a:r>
              <a:rPr lang="en-US" dirty="0">
                <a:latin typeface="Arial" panose="020B0604020202020204" pitchFamily="34" charset="0"/>
                <a:cs typeface="Arial" panose="020B0604020202020204" pitchFamily="34" charset="0"/>
              </a:rPr>
              <a:t>Denominator: all Rhode Island residents who are currently insured, but had previously been without coverage for a period of time; this does not include residents </a:t>
            </a:r>
            <a:r>
              <a:rPr lang="en-US" sz="1200" dirty="0">
                <a:latin typeface="Arial" panose="020B0604020202020204" pitchFamily="34" charset="0"/>
                <a:cs typeface="Arial" panose="020B0604020202020204" pitchFamily="34" charset="0"/>
              </a:rPr>
              <a:t>who have never had insurance, residents who are uncertain if they’ve had a gap in coverage, or residents who did not report any interruptions to their coverage</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A8B74EC-85FA-454E-8844-DBE17AD2D04F}" type="slidenum">
              <a:rPr lang="en-US" smtClean="0"/>
              <a:t>15</a:t>
            </a:fld>
            <a:endParaRPr lang="en-US"/>
          </a:p>
        </p:txBody>
      </p:sp>
    </p:spTree>
    <p:extLst>
      <p:ext uri="{BB962C8B-B14F-4D97-AF65-F5344CB8AC3E}">
        <p14:creationId xmlns:p14="http://schemas.microsoft.com/office/powerpoint/2010/main" val="1821654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900" b="1" dirty="0">
                <a:latin typeface="Arial" panose="020B0604020202020204" pitchFamily="34" charset="0"/>
                <a:cs typeface="Arial" panose="020B0604020202020204" pitchFamily="34" charset="0"/>
              </a:rPr>
              <a:t>Key Findings</a:t>
            </a:r>
            <a:r>
              <a:rPr lang="en-US" sz="900" dirty="0">
                <a:latin typeface="Arial" panose="020B0604020202020204" pitchFamily="34" charset="0"/>
                <a:cs typeface="Arial" panose="020B0604020202020204" pitchFamily="34" charset="0"/>
              </a:rPr>
              <a:t>: </a:t>
            </a:r>
          </a:p>
          <a:p>
            <a:pPr marL="171450" indent="-171450" algn="l" defTabSz="914400" rtl="0" eaLnBrk="1" latinLnBrk="0" hangingPunct="1">
              <a:buSzPct val="130000"/>
              <a:buFont typeface="Arial" panose="020B0604020202020204" pitchFamily="34" charset="0"/>
              <a:buChar char="•"/>
            </a:pPr>
            <a:r>
              <a:rPr lang="en-US" sz="1200" kern="1200" dirty="0">
                <a:solidFill>
                  <a:schemeClr val="tx1"/>
                </a:solidFill>
                <a:latin typeface="Arial" panose="020B0604020202020204" pitchFamily="34" charset="0"/>
                <a:ea typeface="+mn-ea"/>
                <a:cs typeface="Arial" panose="020B0604020202020204" pitchFamily="34" charset="0"/>
              </a:rPr>
              <a:t>From 2018 to 2020, the number of RI residents who reported a coverage gap of a year or less continued to decline. </a:t>
            </a:r>
          </a:p>
          <a:p>
            <a:pPr marL="171450" indent="-171450" algn="l" defTabSz="914400" rtl="0" eaLnBrk="1" latinLnBrk="0" hangingPunct="1">
              <a:buSzPct val="130000"/>
              <a:buFont typeface="Arial" panose="020B0604020202020204" pitchFamily="34" charset="0"/>
              <a:buChar char="•"/>
            </a:pPr>
            <a:r>
              <a:rPr lang="en-US" sz="1200" kern="1200" dirty="0">
                <a:solidFill>
                  <a:schemeClr val="tx1"/>
                </a:solidFill>
                <a:latin typeface="Arial" panose="020B0604020202020204" pitchFamily="34" charset="0"/>
                <a:ea typeface="+mn-ea"/>
                <a:cs typeface="Arial" panose="020B0604020202020204" pitchFamily="34" charset="0"/>
              </a:rPr>
              <a:t>In 2020, nearly 67% of residents who had experienced an interruption in coverage were without coverage for up to 3 months, 14% were without coverage for 4 – 6 months, about 6% were without coverage for 6 – 12 months, and 14% were without coverage for over a year.</a:t>
            </a:r>
          </a:p>
          <a:p>
            <a:pPr marL="0" indent="0">
              <a:buSzPct val="130000"/>
              <a:buFont typeface="Arial" panose="020B0604020202020204" pitchFamily="34" charset="0"/>
              <a:buNone/>
            </a:pPr>
            <a:endParaRPr lang="en-US" sz="900" dirty="0">
              <a:latin typeface="Arial" panose="020B0604020202020204" pitchFamily="34" charset="0"/>
              <a:cs typeface="Arial" panose="020B0604020202020204" pitchFamily="34" charset="0"/>
            </a:endParaRPr>
          </a:p>
          <a:p>
            <a:pPr marL="0" indent="0">
              <a:buSzPct val="130000"/>
              <a:buFont typeface="Arial" panose="020B0604020202020204" pitchFamily="34" charset="0"/>
              <a:buNone/>
            </a:pPr>
            <a:r>
              <a:rPr lang="en-US" sz="900" b="1" dirty="0">
                <a:latin typeface="Arial" panose="020B0604020202020204" pitchFamily="34" charset="0"/>
                <a:cs typeface="Arial" panose="020B0604020202020204" pitchFamily="34" charset="0"/>
              </a:rPr>
              <a:t>General Notes: </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latin typeface="Arial" panose="020B0604020202020204" pitchFamily="34" charset="0"/>
                <a:cs typeface="Arial" panose="020B0604020202020204" pitchFamily="34" charset="0"/>
              </a:rPr>
              <a:t>New survey question added in 2020 </a:t>
            </a:r>
          </a:p>
          <a:p>
            <a:pPr marL="171450" indent="-171450" defTabSz="931774">
              <a:buFont typeface="Arial" panose="020B0604020202020204" pitchFamily="34" charset="0"/>
              <a:buChar char="•"/>
              <a:defRPr/>
            </a:pPr>
            <a:r>
              <a:rPr lang="en-US" sz="900" b="0" dirty="0">
                <a:latin typeface="Arial" panose="020B0604020202020204" pitchFamily="34" charset="0"/>
                <a:cs typeface="Arial" panose="020B0604020202020204" pitchFamily="34" charset="0"/>
              </a:rPr>
              <a:t>Gap in coverage: question was asked of all respondents </a:t>
            </a:r>
            <a:r>
              <a:rPr lang="en-US" sz="900" b="0" u="sng" dirty="0">
                <a:latin typeface="Arial" panose="020B0604020202020204" pitchFamily="34" charset="0"/>
                <a:cs typeface="Arial" panose="020B0604020202020204" pitchFamily="34" charset="0"/>
              </a:rPr>
              <a:t>currently with </a:t>
            </a:r>
            <a:r>
              <a:rPr lang="en-US" sz="900" b="0" u="none" dirty="0">
                <a:latin typeface="Arial" panose="020B0604020202020204" pitchFamily="34" charset="0"/>
                <a:cs typeface="Arial" panose="020B0604020202020204" pitchFamily="34" charset="0"/>
              </a:rPr>
              <a:t>coverage</a:t>
            </a:r>
            <a:r>
              <a:rPr lang="en-US" sz="900" b="0" dirty="0">
                <a:latin typeface="Arial" panose="020B0604020202020204" pitchFamily="34" charset="0"/>
                <a:cs typeface="Arial" panose="020B0604020202020204" pitchFamily="34" charset="0"/>
              </a:rPr>
              <a:t>, but without coverage at some time in the past 12 months for 2 months or less</a:t>
            </a:r>
          </a:p>
          <a:p>
            <a:pPr marL="171450" indent="-171450" defTabSz="931774">
              <a:buFont typeface="Arial" panose="020B0604020202020204" pitchFamily="34" charset="0"/>
              <a:buChar char="•"/>
              <a:defRPr/>
            </a:pPr>
            <a:r>
              <a:rPr lang="en-US" sz="900" b="0" dirty="0">
                <a:latin typeface="Arial" panose="020B0604020202020204" pitchFamily="34" charset="0"/>
                <a:cs typeface="Arial" panose="020B0604020202020204" pitchFamily="34" charset="0"/>
              </a:rPr>
              <a:t>Loss of coverage: question </a:t>
            </a:r>
            <a:r>
              <a:rPr lang="en-US" sz="900" dirty="0">
                <a:latin typeface="Arial" panose="020B0604020202020204" pitchFamily="34" charset="0"/>
                <a:cs typeface="Arial" panose="020B0604020202020204" pitchFamily="34" charset="0"/>
              </a:rPr>
              <a:t>was asked of all respondents who stated they were </a:t>
            </a:r>
            <a:r>
              <a:rPr lang="en-US" sz="900" u="sng" dirty="0">
                <a:latin typeface="Arial" panose="020B0604020202020204" pitchFamily="34" charset="0"/>
                <a:cs typeface="Arial" panose="020B0604020202020204" pitchFamily="34" charset="0"/>
              </a:rPr>
              <a:t>currently without </a:t>
            </a:r>
            <a:r>
              <a:rPr lang="en-US" sz="900" u="none" dirty="0">
                <a:latin typeface="Arial" panose="020B0604020202020204" pitchFamily="34" charset="0"/>
                <a:cs typeface="Arial" panose="020B0604020202020204" pitchFamily="34" charset="0"/>
              </a:rPr>
              <a:t>coverage </a:t>
            </a:r>
            <a:r>
              <a:rPr lang="en-US" sz="900" dirty="0">
                <a:latin typeface="Arial" panose="020B0604020202020204" pitchFamily="34" charset="0"/>
                <a:cs typeface="Arial" panose="020B0604020202020204" pitchFamily="34" charset="0"/>
              </a:rPr>
              <a:t>and had been uninsured for 2 months or less</a:t>
            </a:r>
          </a:p>
          <a:p>
            <a:pPr marL="171450" indent="-171450" defTabSz="931774">
              <a:buFont typeface="Arial" panose="020B0604020202020204" pitchFamily="34" charset="0"/>
              <a:buChar char="•"/>
              <a:defRPr/>
            </a:pPr>
            <a:r>
              <a:rPr lang="en-US" sz="900" dirty="0">
                <a:latin typeface="Arial" panose="020B0604020202020204" pitchFamily="34" charset="0"/>
                <a:cs typeface="Arial" panose="020B0604020202020204" pitchFamily="34" charset="0"/>
              </a:rPr>
              <a:t>Note, the gap in coverage population could include those who experienced a loss of insurance </a:t>
            </a:r>
            <a:r>
              <a:rPr lang="en-US" sz="900" u="sng" dirty="0">
                <a:latin typeface="Arial" panose="020B0604020202020204" pitchFamily="34" charset="0"/>
                <a:cs typeface="Arial" panose="020B0604020202020204" pitchFamily="34" charset="0"/>
              </a:rPr>
              <a:t>prior to</a:t>
            </a:r>
            <a:r>
              <a:rPr lang="en-US" sz="900" u="none" dirty="0">
                <a:latin typeface="Arial" panose="020B0604020202020204" pitchFamily="34" charset="0"/>
                <a:cs typeface="Arial" panose="020B0604020202020204" pitchFamily="34" charset="0"/>
              </a:rPr>
              <a:t> the COVID-19 pandemic</a:t>
            </a:r>
            <a:endParaRPr lang="en-US" sz="9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A8B74EC-85FA-454E-8844-DBE17AD2D04F}" type="slidenum">
              <a:rPr lang="en-US" smtClean="0"/>
              <a:t>16</a:t>
            </a:fld>
            <a:endParaRPr lang="en-US"/>
          </a:p>
        </p:txBody>
      </p:sp>
    </p:spTree>
    <p:extLst>
      <p:ext uri="{BB962C8B-B14F-4D97-AF65-F5344CB8AC3E}">
        <p14:creationId xmlns:p14="http://schemas.microsoft.com/office/powerpoint/2010/main" val="5322520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000" b="1" dirty="0">
                <a:latin typeface="Arial" panose="020B0604020202020204" pitchFamily="34" charset="0"/>
                <a:cs typeface="Arial" panose="020B0604020202020204" pitchFamily="34" charset="0"/>
              </a:rPr>
              <a:t>General Notes</a:t>
            </a:r>
            <a:r>
              <a:rPr lang="en-US" sz="1000" b="0" dirty="0">
                <a:latin typeface="Arial" panose="020B0604020202020204" pitchFamily="34" charset="0"/>
                <a:cs typeface="Arial" panose="020B0604020202020204" pitchFamily="34" charset="0"/>
              </a:rPr>
              <a:t>:</a:t>
            </a:r>
          </a:p>
          <a:p>
            <a:pPr marL="171450" indent="-171450" defTabSz="931774">
              <a:buFont typeface="Arial" panose="020B0604020202020204" pitchFamily="34" charset="0"/>
              <a:buChar char="•"/>
              <a:defRPr/>
            </a:pPr>
            <a:r>
              <a:rPr lang="en-US" sz="1000" b="0" dirty="0">
                <a:latin typeface="Arial" panose="020B0604020202020204" pitchFamily="34" charset="0"/>
                <a:cs typeface="Arial" panose="020B0604020202020204" pitchFamily="34" charset="0"/>
              </a:rPr>
              <a:t>Respondents were asked to respond YES/NO to a set list of reasons. Option for respondents to select more than one reason.</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Chart denominator: all uninsured Rhode Island residents</a:t>
            </a:r>
          </a:p>
        </p:txBody>
      </p:sp>
      <p:sp>
        <p:nvSpPr>
          <p:cNvPr id="4" name="Slide Number Placeholder 3"/>
          <p:cNvSpPr>
            <a:spLocks noGrp="1"/>
          </p:cNvSpPr>
          <p:nvPr>
            <p:ph type="sldNum" sz="quarter" idx="5"/>
          </p:nvPr>
        </p:nvSpPr>
        <p:spPr/>
        <p:txBody>
          <a:bodyPr/>
          <a:lstStyle/>
          <a:p>
            <a:fld id="{6A8B74EC-85FA-454E-8844-DBE17AD2D04F}" type="slidenum">
              <a:rPr lang="en-US" smtClean="0"/>
              <a:t>17</a:t>
            </a:fld>
            <a:endParaRPr lang="en-US"/>
          </a:p>
        </p:txBody>
      </p:sp>
    </p:spTree>
    <p:extLst>
      <p:ext uri="{BB962C8B-B14F-4D97-AF65-F5344CB8AC3E}">
        <p14:creationId xmlns:p14="http://schemas.microsoft.com/office/powerpoint/2010/main" val="1462667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800" b="1" dirty="0">
                <a:latin typeface="Arial" panose="020B0604020202020204" pitchFamily="34" charset="0"/>
                <a:cs typeface="Arial" panose="020B0604020202020204" pitchFamily="34" charset="0"/>
              </a:rPr>
              <a:t>Key Findings</a:t>
            </a:r>
            <a:r>
              <a:rPr lang="en-US" sz="800" dirty="0">
                <a:latin typeface="Arial" panose="020B0604020202020204" pitchFamily="34" charset="0"/>
                <a:cs typeface="Arial" panose="020B0604020202020204" pitchFamily="34" charset="0"/>
              </a:rPr>
              <a:t>: </a:t>
            </a:r>
          </a:p>
          <a:p>
            <a:pPr marL="174708" indent="-174708" defTabSz="931774">
              <a:buFont typeface="Arial" panose="020B0604020202020204" pitchFamily="34" charset="0"/>
              <a:buChar char="•"/>
              <a:defRPr/>
            </a:pPr>
            <a:r>
              <a:rPr lang="en-US" sz="800" dirty="0">
                <a:latin typeface="Arial" panose="020B0604020202020204" pitchFamily="34" charset="0"/>
                <a:cs typeface="Arial" panose="020B0604020202020204" pitchFamily="34" charset="0"/>
              </a:rPr>
              <a:t>What portion of the uninsured population is addressable by Medicaid and HSRI?</a:t>
            </a:r>
          </a:p>
          <a:p>
            <a:pPr marL="640594" lvl="1" indent="-174708" defTabSz="931774">
              <a:buFont typeface="Courier New" panose="02070309020205020404" pitchFamily="49" charset="0"/>
              <a:buChar char="o"/>
              <a:defRPr/>
            </a:pPr>
            <a:r>
              <a:rPr lang="en-US" sz="800" dirty="0">
                <a:latin typeface="Arial" panose="020B0604020202020204" pitchFamily="34" charset="0"/>
                <a:cs typeface="Arial" panose="020B0604020202020204" pitchFamily="34" charset="0"/>
              </a:rPr>
              <a:t>In 2020, of those who were uninsured, 33% were potentially eligible for Medicaid, 40% were potentially eligible for a subsidy on the Exchange, and 27% were not eligible for either.</a:t>
            </a:r>
          </a:p>
          <a:p>
            <a:pPr marL="640594" lvl="1" indent="-174708" defTabSz="931774">
              <a:buFont typeface="Courier New" panose="02070309020205020404" pitchFamily="49" charset="0"/>
              <a:buChar char="o"/>
              <a:defRPr/>
            </a:pPr>
            <a:r>
              <a:rPr lang="en-US" sz="800" dirty="0">
                <a:latin typeface="Arial" panose="020B0604020202020204" pitchFamily="34" charset="0"/>
                <a:cs typeface="Arial" panose="020B0604020202020204" pitchFamily="34" charset="0"/>
              </a:rPr>
              <a:t>Segmenting the uninsured non-elderly adult population, 37% of those aged 18-35 were eligible for Medicaid in comparison to 26% of those aged 36-64.</a:t>
            </a:r>
          </a:p>
          <a:p>
            <a:pPr marL="640594" lvl="1" indent="-174708" defTabSz="931774">
              <a:buFont typeface="Courier New" panose="02070309020205020404" pitchFamily="49" charset="0"/>
              <a:buChar char="o"/>
              <a:defRPr/>
            </a:pPr>
            <a:r>
              <a:rPr lang="en-US" sz="800" dirty="0">
                <a:latin typeface="Arial" panose="020B0604020202020204" pitchFamily="34" charset="0"/>
                <a:cs typeface="Arial" panose="020B0604020202020204" pitchFamily="34" charset="0"/>
              </a:rPr>
              <a:t>49% of those aged 18-35 were eligible for a subsidy on the Exchange in comparison to 38% of those aged 36-64.</a:t>
            </a:r>
          </a:p>
          <a:p>
            <a:pPr marL="640594" lvl="1" indent="-174708" defTabSz="931774">
              <a:buFont typeface="Courier New" panose="02070309020205020404" pitchFamily="49" charset="0"/>
              <a:buChar char="o"/>
              <a:defRPr/>
            </a:pPr>
            <a:r>
              <a:rPr lang="en-US" sz="800" dirty="0">
                <a:latin typeface="Arial" panose="020B0604020202020204" pitchFamily="34" charset="0"/>
                <a:cs typeface="Arial" panose="020B0604020202020204" pitchFamily="34" charset="0"/>
              </a:rPr>
              <a:t>Among the uninsured, Hispanic/Latinos were more likely to be eligible for Medicaid and less likely to be eligible for a subsidy than non-Hispanic/Latinos.</a:t>
            </a:r>
          </a:p>
          <a:p>
            <a:pPr marL="465886" lvl="1" indent="0" defTabSz="931774">
              <a:buFont typeface="Courier New" panose="02070309020205020404" pitchFamily="49" charset="0"/>
              <a:buNone/>
              <a:defRPr/>
            </a:pPr>
            <a:endParaRPr lang="en-US" sz="800" dirty="0">
              <a:latin typeface="Arial" panose="020B0604020202020204" pitchFamily="34" charset="0"/>
              <a:cs typeface="Arial" panose="020B0604020202020204" pitchFamily="34" charset="0"/>
            </a:endParaRPr>
          </a:p>
          <a:p>
            <a:pPr marL="8686" lvl="0" indent="0" defTabSz="931774">
              <a:buFont typeface="Courier New" panose="02070309020205020404" pitchFamily="49" charset="0"/>
              <a:buNone/>
              <a:defRPr/>
            </a:pPr>
            <a:r>
              <a:rPr lang="en-US" sz="800" b="1" dirty="0">
                <a:latin typeface="Arial" panose="020B0604020202020204" pitchFamily="34" charset="0"/>
                <a:cs typeface="Arial" panose="020B0604020202020204" pitchFamily="34" charset="0"/>
              </a:rPr>
              <a:t>General Notes</a:t>
            </a:r>
            <a:r>
              <a:rPr lang="en-US" sz="800" b="0" dirty="0">
                <a:latin typeface="Arial" panose="020B0604020202020204" pitchFamily="34" charset="0"/>
                <a:cs typeface="Arial" panose="020B0604020202020204" pitchFamily="34" charset="0"/>
              </a:rPr>
              <a:t>:</a:t>
            </a:r>
            <a:endParaRPr lang="en-US" sz="800" b="1" dirty="0">
              <a:latin typeface="Arial" panose="020B0604020202020204" pitchFamily="34" charset="0"/>
              <a:cs typeface="Arial" panose="020B0604020202020204" pitchFamily="34" charset="0"/>
            </a:endParaRPr>
          </a:p>
          <a:p>
            <a:pPr marL="174708" indent="-174708" defTabSz="931774">
              <a:buFont typeface="Arial" panose="020B0604020202020204" pitchFamily="34" charset="0"/>
              <a:buChar char="•"/>
              <a:defRPr/>
            </a:pPr>
            <a:r>
              <a:rPr lang="en-US" sz="800" dirty="0">
                <a:latin typeface="Arial" panose="020B0604020202020204" pitchFamily="34" charset="0"/>
                <a:cs typeface="Arial" panose="020B0604020202020204" pitchFamily="34" charset="0"/>
              </a:rPr>
              <a:t>Chart denominator: all uninsured Rhode Island residents; all insured Rhode Island residents within the designated ethnicity or age group</a:t>
            </a:r>
          </a:p>
          <a:p>
            <a:pPr marL="174708" marR="0" lvl="0" indent="-174708"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dirty="0">
                <a:latin typeface="Arial" panose="020B0604020202020204" pitchFamily="34" charset="0"/>
                <a:cs typeface="Arial" panose="020B0604020202020204" pitchFamily="34" charset="0"/>
              </a:rPr>
              <a:t>Those with household incomes &gt;400% FPL are eligible for a HSRI plan, but not an HSRI subsidy</a:t>
            </a:r>
          </a:p>
          <a:p>
            <a:pPr marL="174708" marR="0" lvl="0" indent="-174708"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b="0" dirty="0">
                <a:latin typeface="Arial" panose="020B0604020202020204" pitchFamily="34" charset="0"/>
                <a:cs typeface="Arial" panose="020B0604020202020204" pitchFamily="34" charset="0"/>
              </a:rPr>
              <a:t>Eligibility criteria for coverage assistance programs in RI: </a:t>
            </a:r>
          </a:p>
          <a:p>
            <a:pPr marL="631908" lvl="1" indent="-174708">
              <a:buFont typeface="Courier New" panose="02070309020205020404" pitchFamily="49" charset="0"/>
              <a:buChar char="o"/>
            </a:pPr>
            <a:r>
              <a:rPr lang="en-US" sz="800" u="sng" dirty="0">
                <a:latin typeface="Arial" panose="020B0604020202020204" pitchFamily="34" charset="0"/>
                <a:cs typeface="Arial" panose="020B0604020202020204" pitchFamily="34" charset="0"/>
              </a:rPr>
              <a:t>Medicaid</a:t>
            </a:r>
            <a:r>
              <a:rPr lang="en-US" sz="800" dirty="0">
                <a:latin typeface="Arial" panose="020B0604020202020204" pitchFamily="34" charset="0"/>
                <a:cs typeface="Arial" panose="020B0604020202020204" pitchFamily="34" charset="0"/>
              </a:rPr>
              <a:t>: Covers low-income adults, children, seniors, persons with disabilities, pregnant women, children in foster care and former foster youth up to age 26. Income thresholds: adults with incomes up to 133% FPL, pregnant women with household incomes up to 253% FPL, children with household incomes up to 261% FPL.</a:t>
            </a:r>
          </a:p>
          <a:p>
            <a:pPr marL="631908" lvl="1" indent="-174708">
              <a:buFont typeface="Courier New" panose="02070309020205020404" pitchFamily="49" charset="0"/>
              <a:buChar char="o"/>
            </a:pPr>
            <a:r>
              <a:rPr lang="en-US" sz="800" u="sng" dirty="0">
                <a:latin typeface="Arial" panose="020B0604020202020204" pitchFamily="34" charset="0"/>
                <a:cs typeface="Arial" panose="020B0604020202020204" pitchFamily="34" charset="0"/>
              </a:rPr>
              <a:t>Federal tax credit</a:t>
            </a:r>
            <a:r>
              <a:rPr lang="en-US" sz="800" dirty="0">
                <a:latin typeface="Arial" panose="020B0604020202020204" pitchFamily="34" charset="0"/>
                <a:cs typeface="Arial" panose="020B0604020202020204" pitchFamily="34" charset="0"/>
              </a:rPr>
              <a:t>: Assistance with monthly premium cost. Income threshold: families and individuals not eligible for Medicaid and have income below 400% FPL. </a:t>
            </a:r>
          </a:p>
          <a:p>
            <a:pPr marL="631908" lvl="1" indent="-174708">
              <a:buFont typeface="Courier New" panose="02070309020205020404" pitchFamily="49" charset="0"/>
              <a:buChar char="o"/>
            </a:pPr>
            <a:r>
              <a:rPr lang="en-US" sz="800" u="sng" dirty="0">
                <a:latin typeface="Arial" panose="020B0604020202020204" pitchFamily="34" charset="0"/>
                <a:cs typeface="Arial" panose="020B0604020202020204" pitchFamily="34" charset="0"/>
              </a:rPr>
              <a:t>Cost-sharing subsidy</a:t>
            </a:r>
            <a:r>
              <a:rPr lang="en-US" sz="800" dirty="0">
                <a:latin typeface="Arial" panose="020B0604020202020204" pitchFamily="34" charset="0"/>
                <a:cs typeface="Arial" panose="020B0604020202020204" pitchFamily="34" charset="0"/>
              </a:rPr>
              <a:t>: Assistance with copays, deductibles, and co-insurance. Income threshold: Individuals and families with income below 250% FPL.</a:t>
            </a:r>
          </a:p>
          <a:p>
            <a:pPr marL="631908" lvl="1" indent="-174708">
              <a:buFont typeface="Courier New" panose="02070309020205020404" pitchFamily="49" charset="0"/>
              <a:buChar char="o"/>
            </a:pPr>
            <a:r>
              <a:rPr lang="en-US" sz="800" u="sng" dirty="0" err="1">
                <a:latin typeface="Arial" panose="020B0604020202020204" pitchFamily="34" charset="0"/>
                <a:cs typeface="Arial" panose="020B0604020202020204" pitchFamily="34" charset="0"/>
              </a:rPr>
              <a:t>RIte</a:t>
            </a:r>
            <a:r>
              <a:rPr lang="en-US" sz="800" u="sng" dirty="0">
                <a:latin typeface="Arial" panose="020B0604020202020204" pitchFamily="34" charset="0"/>
                <a:cs typeface="Arial" panose="020B0604020202020204" pitchFamily="34" charset="0"/>
              </a:rPr>
              <a:t> Share</a:t>
            </a:r>
            <a:r>
              <a:rPr lang="en-US" sz="800" dirty="0">
                <a:latin typeface="Arial" panose="020B0604020202020204" pitchFamily="34" charset="0"/>
                <a:cs typeface="Arial" panose="020B0604020202020204" pitchFamily="34" charset="0"/>
              </a:rPr>
              <a:t>: Assistance with partial or full cost of employer-based insurance. Income threshold: Families with income up to 133% FPL, pregnant women with income up to 253% FPL, children up to age 19 with income up to 261% FPL. There is cost-sharing for families with income over 150% FPL.</a:t>
            </a:r>
          </a:p>
          <a:p>
            <a:pPr marL="631908" lvl="1" indent="-174708">
              <a:buFont typeface="Courier New" panose="02070309020205020404" pitchFamily="49" charset="0"/>
              <a:buChar char="o"/>
            </a:pPr>
            <a:r>
              <a:rPr lang="en-US" sz="800" b="0" dirty="0">
                <a:latin typeface="Arial" panose="020B0604020202020204" pitchFamily="34" charset="0"/>
                <a:cs typeface="Arial" panose="020B0604020202020204" pitchFamily="34" charset="0"/>
              </a:rPr>
              <a:t>Program Eligibility Source: </a:t>
            </a:r>
            <a:r>
              <a:rPr lang="en-US" sz="800" dirty="0">
                <a:latin typeface="Arial" panose="020B0604020202020204" pitchFamily="34" charset="0"/>
                <a:cs typeface="Arial" panose="020B0604020202020204" pitchFamily="34" charset="0"/>
              </a:rPr>
              <a:t>HSRI (</a:t>
            </a:r>
            <a:r>
              <a:rPr lang="en-US" sz="800" dirty="0">
                <a:latin typeface="Arial" panose="020B0604020202020204" pitchFamily="34" charset="0"/>
                <a:cs typeface="Arial" panose="020B0604020202020204" pitchFamily="34" charset="0"/>
                <a:hlinkClick r:id="rId3"/>
              </a:rPr>
              <a:t>https://healthyrhode.ri.gov/HIXWebI3/healthcare-faq</a:t>
            </a:r>
            <a:r>
              <a:rPr lang="en-US" sz="800" dirty="0">
                <a:latin typeface="Arial" panose="020B0604020202020204" pitchFamily="34" charset="0"/>
                <a:cs typeface="Arial" panose="020B0604020202020204" pitchFamily="34" charset="0"/>
              </a:rPr>
              <a:t>)</a:t>
            </a:r>
          </a:p>
          <a:p>
            <a:endParaRPr lang="en-US" u="sng" dirty="0"/>
          </a:p>
        </p:txBody>
      </p:sp>
      <p:sp>
        <p:nvSpPr>
          <p:cNvPr id="4" name="Slide Number Placeholder 3"/>
          <p:cNvSpPr>
            <a:spLocks noGrp="1"/>
          </p:cNvSpPr>
          <p:nvPr>
            <p:ph type="sldNum" sz="quarter" idx="5"/>
          </p:nvPr>
        </p:nvSpPr>
        <p:spPr/>
        <p:txBody>
          <a:bodyPr/>
          <a:lstStyle/>
          <a:p>
            <a:fld id="{6A8B74EC-85FA-454E-8844-DBE17AD2D04F}" type="slidenum">
              <a:rPr lang="en-US" smtClean="0"/>
              <a:t>18</a:t>
            </a:fld>
            <a:endParaRPr lang="en-US"/>
          </a:p>
        </p:txBody>
      </p:sp>
    </p:spTree>
    <p:extLst>
      <p:ext uri="{BB962C8B-B14F-4D97-AF65-F5344CB8AC3E}">
        <p14:creationId xmlns:p14="http://schemas.microsoft.com/office/powerpoint/2010/main" val="21373345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b="1" dirty="0">
                <a:latin typeface="Arial" panose="020B0604020202020204" pitchFamily="34" charset="0"/>
                <a:cs typeface="Arial" panose="020B0604020202020204" pitchFamily="34" charset="0"/>
              </a:rPr>
              <a:t>Key Findings</a:t>
            </a:r>
            <a:r>
              <a:rPr lang="en-US" sz="1000" dirty="0">
                <a:latin typeface="Arial" panose="020B0604020202020204" pitchFamily="34" charset="0"/>
                <a:cs typeface="Arial" panose="020B0604020202020204" pitchFamily="34" charset="0"/>
              </a:rPr>
              <a:t>: </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In 2020, concerns about ‘the cost of coverage’ persisted as the top reason why those who were uninsured and eligible for Medicaid or a subsidy on the Exchange, did not enroll.</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Among all uninsured who were potentially eligible for Medicaid or an HSRI subsidy, over half cited concerns about the ‘cost of coverage’ as the reason for non-enrollment. </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Shifts from 2018: </a:t>
            </a:r>
          </a:p>
          <a:p>
            <a:pPr marL="631908" lvl="1" indent="-174708">
              <a:buFont typeface="Courier New" panose="02070309020205020404" pitchFamily="49" charset="0"/>
              <a:buChar char="o"/>
            </a:pPr>
            <a:r>
              <a:rPr lang="en-US" sz="1000" dirty="0">
                <a:latin typeface="Arial" panose="020B0604020202020204" pitchFamily="34" charset="0"/>
                <a:cs typeface="Arial" panose="020B0604020202020204" pitchFamily="34" charset="0"/>
              </a:rPr>
              <a:t>Portion of individuals concerned about the quality of care rose by 29 points</a:t>
            </a:r>
          </a:p>
          <a:p>
            <a:pPr marL="631908" lvl="1" indent="-174708">
              <a:buFont typeface="Courier New" panose="02070309020205020404" pitchFamily="49" charset="0"/>
              <a:buChar char="o"/>
            </a:pPr>
            <a:r>
              <a:rPr lang="en-US" sz="1000" dirty="0">
                <a:latin typeface="Arial" panose="020B0604020202020204" pitchFamily="34" charset="0"/>
                <a:cs typeface="Arial" panose="020B0604020202020204" pitchFamily="34" charset="0"/>
              </a:rPr>
              <a:t>Portion of individuals concerned about employer’s offer of insurance rose by 7 points</a:t>
            </a:r>
          </a:p>
          <a:p>
            <a:pPr marL="631908" lvl="1" indent="-174708">
              <a:buFont typeface="Courier New" panose="02070309020205020404" pitchFamily="49" charset="0"/>
              <a:buChar char="o"/>
            </a:pPr>
            <a:r>
              <a:rPr lang="en-US" sz="1000" dirty="0">
                <a:latin typeface="Arial" panose="020B0604020202020204" pitchFamily="34" charset="0"/>
                <a:cs typeface="Arial" panose="020B0604020202020204" pitchFamily="34" charset="0"/>
              </a:rPr>
              <a:t>Portion of individuals who didn’t want to be on public assistance rose by 6 points</a:t>
            </a:r>
          </a:p>
          <a:p>
            <a:pPr marL="631908" marR="0" lvl="1" indent="-174708"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000" dirty="0">
                <a:latin typeface="Arial" panose="020B0604020202020204" pitchFamily="34" charset="0"/>
                <a:cs typeface="Arial" panose="020B0604020202020204" pitchFamily="34" charset="0"/>
              </a:rPr>
              <a:t>Portion of individuals concerned about a shift in provider treatment by 5 points</a:t>
            </a:r>
          </a:p>
          <a:p>
            <a:pPr marL="631908" marR="0" lvl="1" indent="-174708"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000" dirty="0">
                <a:latin typeface="Arial" panose="020B0604020202020204" pitchFamily="34" charset="0"/>
                <a:cs typeface="Arial" panose="020B0604020202020204" pitchFamily="34" charset="0"/>
              </a:rPr>
              <a:t>Portion of individuals who didn’t want insurance rose by 4 points</a:t>
            </a:r>
          </a:p>
          <a:p>
            <a:pPr marL="631908" marR="0" lvl="1" indent="-174708"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000" dirty="0">
                <a:latin typeface="Arial" panose="020B0604020202020204" pitchFamily="34" charset="0"/>
                <a:cs typeface="Arial" panose="020B0604020202020204" pitchFamily="34" charset="0"/>
              </a:rPr>
              <a:t>Portion of individuals concerned about their household making too much money rose by 3 points</a:t>
            </a:r>
          </a:p>
          <a:p>
            <a:pPr marL="631908" marR="0" lvl="1" indent="-174708"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000" dirty="0">
                <a:latin typeface="Arial" panose="020B0604020202020204" pitchFamily="34" charset="0"/>
                <a:cs typeface="Arial" panose="020B0604020202020204" pitchFamily="34" charset="0"/>
              </a:rPr>
              <a:t>Portion of individuals concerned about provider choice dropped by 3 points</a:t>
            </a:r>
          </a:p>
          <a:p>
            <a:pPr marL="631908" marR="0" lvl="1" indent="-174708"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000" dirty="0">
                <a:latin typeface="Arial" panose="020B0604020202020204" pitchFamily="34" charset="0"/>
                <a:cs typeface="Arial" panose="020B0604020202020204" pitchFamily="34" charset="0"/>
              </a:rPr>
              <a:t>**Note: exact magnitude of change may differ when the confidence intervals of each data point are taken into consideration</a:t>
            </a:r>
          </a:p>
          <a:p>
            <a:pPr marL="0" indent="0">
              <a:buFont typeface="Arial" panose="020B0604020202020204" pitchFamily="34" charset="0"/>
              <a:buNone/>
            </a:pPr>
            <a:endParaRPr lang="en-US" sz="1100" dirty="0">
              <a:latin typeface="Arial" panose="020B0604020202020204" pitchFamily="34" charset="0"/>
              <a:cs typeface="Arial" panose="020B0604020202020204" pitchFamily="34" charset="0"/>
            </a:endParaRPr>
          </a:p>
          <a:p>
            <a:r>
              <a:rPr lang="en-US" sz="1100" b="1" dirty="0">
                <a:latin typeface="Arial" panose="020B0604020202020204" pitchFamily="34" charset="0"/>
                <a:cs typeface="Arial" panose="020B0604020202020204" pitchFamily="34" charset="0"/>
              </a:rPr>
              <a:t>General Notes</a:t>
            </a:r>
            <a:r>
              <a:rPr lang="en-US" sz="1100" dirty="0">
                <a:latin typeface="Arial" panose="020B0604020202020204" pitchFamily="34" charset="0"/>
                <a:cs typeface="Arial" panose="020B0604020202020204" pitchFamily="34" charset="0"/>
              </a:rPr>
              <a:t>: </a:t>
            </a:r>
          </a:p>
          <a:p>
            <a:pPr marL="174708" marR="0" lvl="0" indent="-17470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dirty="0">
                <a:latin typeface="Arial" panose="020B0604020202020204" pitchFamily="34" charset="0"/>
                <a:cs typeface="Arial" panose="020B0604020202020204" pitchFamily="34" charset="0"/>
              </a:rPr>
              <a:t>Respondents were asked to respond YES/NO to a set list of reasons. Option for respondents to select more than one reason.</a:t>
            </a:r>
          </a:p>
          <a:p>
            <a:pPr marL="174708" indent="-174708">
              <a:buFont typeface="Arial" panose="020B0604020202020204" pitchFamily="34" charset="0"/>
              <a:buChar char="•"/>
            </a:pPr>
            <a:r>
              <a:rPr lang="en-US" sz="1100" dirty="0">
                <a:latin typeface="Arial" panose="020B0604020202020204" pitchFamily="34" charset="0"/>
                <a:cs typeface="Arial" panose="020B0604020202020204" pitchFamily="34" charset="0"/>
              </a:rPr>
              <a:t>Denominator: all uninsured Rhode Island residents who were eligible for Medicaid or an HSRI subsidy, but did not enroll; the uninsured with a household income &gt;400% FPL are excluded (these individuals would not be eligible for a HSRI subsidy)</a:t>
            </a:r>
            <a:endParaRPr lang="en-US" sz="1100" dirty="0">
              <a:solidFill>
                <a:srgbClr val="FF0000"/>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6A8B74EC-85FA-454E-8844-DBE17AD2D04F}" type="slidenum">
              <a:rPr lang="en-US" smtClean="0"/>
              <a:t>19</a:t>
            </a:fld>
            <a:endParaRPr lang="en-US"/>
          </a:p>
        </p:txBody>
      </p:sp>
    </p:spTree>
    <p:extLst>
      <p:ext uri="{BB962C8B-B14F-4D97-AF65-F5344CB8AC3E}">
        <p14:creationId xmlns:p14="http://schemas.microsoft.com/office/powerpoint/2010/main" val="1671374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8B74EC-85FA-454E-8844-DBE17AD2D04F}" type="slidenum">
              <a:rPr lang="en-US" smtClean="0"/>
              <a:t>2</a:t>
            </a:fld>
            <a:endParaRPr lang="en-US"/>
          </a:p>
        </p:txBody>
      </p:sp>
    </p:spTree>
    <p:extLst>
      <p:ext uri="{BB962C8B-B14F-4D97-AF65-F5344CB8AC3E}">
        <p14:creationId xmlns:p14="http://schemas.microsoft.com/office/powerpoint/2010/main" val="21764516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900" b="1" dirty="0">
                <a:latin typeface="Arial" panose="020B0604020202020204" pitchFamily="34" charset="0"/>
                <a:cs typeface="Arial" panose="020B0604020202020204" pitchFamily="34" charset="0"/>
              </a:rPr>
              <a:t>General Notes</a:t>
            </a:r>
            <a:r>
              <a:rPr lang="en-US" sz="900" dirty="0">
                <a:latin typeface="Arial" panose="020B0604020202020204" pitchFamily="34" charset="0"/>
                <a:cs typeface="Arial" panose="020B0604020202020204" pitchFamily="34" charset="0"/>
              </a:rPr>
              <a:t>: </a:t>
            </a:r>
          </a:p>
          <a:p>
            <a:pPr marL="171450" indent="-171450" defTabSz="931774">
              <a:buFont typeface="Arial" panose="020B0604020202020204" pitchFamily="34" charset="0"/>
              <a:buChar char="•"/>
              <a:defRPr/>
            </a:pPr>
            <a:r>
              <a:rPr lang="en-US" sz="900" dirty="0">
                <a:latin typeface="Arial" panose="020B0604020202020204" pitchFamily="34" charset="0"/>
                <a:cs typeface="Arial" panose="020B0604020202020204" pitchFamily="34" charset="0"/>
              </a:rPr>
              <a:t>New survey question added in 2020 </a:t>
            </a:r>
          </a:p>
          <a:p>
            <a:pPr marL="171450" indent="-171450" defTabSz="931774">
              <a:buFont typeface="Arial" panose="020B0604020202020204" pitchFamily="34" charset="0"/>
              <a:buChar char="•"/>
              <a:defRPr/>
            </a:pPr>
            <a:r>
              <a:rPr lang="en-US" sz="900" dirty="0">
                <a:latin typeface="Arial" panose="020B0604020202020204" pitchFamily="34" charset="0"/>
                <a:cs typeface="Arial" panose="020B0604020202020204" pitchFamily="34" charset="0"/>
              </a:rPr>
              <a:t>Denominator: all currently uninsured Rhode Islanders</a:t>
            </a:r>
          </a:p>
        </p:txBody>
      </p:sp>
      <p:sp>
        <p:nvSpPr>
          <p:cNvPr id="4" name="Slide Number Placeholder 3"/>
          <p:cNvSpPr>
            <a:spLocks noGrp="1"/>
          </p:cNvSpPr>
          <p:nvPr>
            <p:ph type="sldNum" sz="quarter" idx="5"/>
          </p:nvPr>
        </p:nvSpPr>
        <p:spPr/>
        <p:txBody>
          <a:bodyPr/>
          <a:lstStyle/>
          <a:p>
            <a:fld id="{6A8B74EC-85FA-454E-8844-DBE17AD2D04F}" type="slidenum">
              <a:rPr lang="en-US" smtClean="0"/>
              <a:t>20</a:t>
            </a:fld>
            <a:endParaRPr lang="en-US"/>
          </a:p>
        </p:txBody>
      </p:sp>
    </p:spTree>
    <p:extLst>
      <p:ext uri="{BB962C8B-B14F-4D97-AF65-F5344CB8AC3E}">
        <p14:creationId xmlns:p14="http://schemas.microsoft.com/office/powerpoint/2010/main" val="35304793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b="1" dirty="0">
                <a:latin typeface="Arial" panose="020B0604020202020204" pitchFamily="34" charset="0"/>
                <a:cs typeface="Arial" panose="020B0604020202020204" pitchFamily="34" charset="0"/>
              </a:rPr>
              <a:t>Definition of underinsured</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This term applies to an individual covered by insurance and fulfills one of the three criteria, as defined by the Commonwealth Fund: </a:t>
            </a:r>
          </a:p>
          <a:p>
            <a:pPr marL="640594" lvl="1" indent="-174708">
              <a:buFont typeface="Courier New" panose="02070309020205020404" pitchFamily="49" charset="0"/>
              <a:buChar char="o"/>
            </a:pPr>
            <a:r>
              <a:rPr lang="en-US" sz="1000" dirty="0">
                <a:latin typeface="Arial" panose="020B0604020202020204" pitchFamily="34" charset="0"/>
                <a:cs typeface="Arial" panose="020B0604020202020204" pitchFamily="34" charset="0"/>
              </a:rPr>
              <a:t>1) The out-of-pocket costs over the past 12 months, excluding premiums, for families with incomes of 200% FPL or greater, was equal to at least 10% of household income;</a:t>
            </a:r>
          </a:p>
          <a:p>
            <a:pPr marL="640594" lvl="1" indent="-174708">
              <a:buFont typeface="Courier New" panose="02070309020205020404" pitchFamily="49" charset="0"/>
              <a:buChar char="o"/>
            </a:pPr>
            <a:r>
              <a:rPr lang="en-US" sz="1000" dirty="0">
                <a:latin typeface="Arial" panose="020B0604020202020204" pitchFamily="34" charset="0"/>
                <a:cs typeface="Arial" panose="020B0604020202020204" pitchFamily="34" charset="0"/>
              </a:rPr>
              <a:t>2) The out-of-pocket costs over the past 12 months, excluding premiums, for families with incomes less than 200% FPL, was equal to at least 5% of household income; or </a:t>
            </a:r>
          </a:p>
          <a:p>
            <a:pPr marL="640594" lvl="1" indent="-174708">
              <a:buFont typeface="Courier New" panose="02070309020205020404" pitchFamily="49" charset="0"/>
              <a:buChar char="o"/>
            </a:pPr>
            <a:r>
              <a:rPr lang="en-US" sz="1000" dirty="0">
                <a:latin typeface="Arial" panose="020B0604020202020204" pitchFamily="34" charset="0"/>
                <a:cs typeface="Arial" panose="020B0604020202020204" pitchFamily="34" charset="0"/>
              </a:rPr>
              <a:t>3) The deductible was at least 5% of household income.</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This report does not include underinsurance data from 2012, as the criteria used in that year by Market Decisions to identify this population differed from the criteria used in 2015, 2016, and 2018.</a:t>
            </a:r>
          </a:p>
          <a:p>
            <a:pPr marL="174708" indent="-174708" defTabSz="931774">
              <a:buFont typeface="Arial" panose="020B0604020202020204" pitchFamily="34" charset="0"/>
              <a:buChar char="•"/>
              <a:defRPr/>
            </a:pPr>
            <a:r>
              <a:rPr lang="en-US" sz="1000" b="0" dirty="0">
                <a:latin typeface="Arial" panose="020B0604020202020204" pitchFamily="34" charset="0"/>
                <a:cs typeface="Arial" panose="020B0604020202020204" pitchFamily="34" charset="0"/>
              </a:rPr>
              <a:t>Source: </a:t>
            </a:r>
            <a:r>
              <a:rPr lang="en-US" sz="1000" dirty="0">
                <a:latin typeface="Arial" panose="020B0604020202020204" pitchFamily="34" charset="0"/>
                <a:cs typeface="Arial" panose="020B0604020202020204" pitchFamily="34" charset="0"/>
              </a:rPr>
              <a:t>US Department of Health and Human Services (</a:t>
            </a:r>
            <a:r>
              <a:rPr lang="en-US" sz="1000" dirty="0">
                <a:latin typeface="Arial" panose="020B0604020202020204" pitchFamily="34" charset="0"/>
                <a:cs typeface="Arial" panose="020B0604020202020204" pitchFamily="34" charset="0"/>
                <a:hlinkClick r:id="rId3"/>
              </a:rPr>
              <a:t>https://aspe.hhs.gov/poverty-guidelines</a:t>
            </a:r>
            <a:r>
              <a:rPr lang="en-US" sz="1000" dirty="0">
                <a:latin typeface="Arial" panose="020B0604020202020204" pitchFamily="34" charset="0"/>
                <a:cs typeface="Arial" panose="020B0604020202020204" pitchFamily="34" charset="0"/>
              </a:rPr>
              <a:t>)</a:t>
            </a:r>
            <a:endParaRPr lang="en-US" sz="10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A8B74EC-85FA-454E-8844-DBE17AD2D04F}" type="slidenum">
              <a:rPr lang="en-US" smtClean="0"/>
              <a:t>21</a:t>
            </a:fld>
            <a:endParaRPr lang="en-US"/>
          </a:p>
        </p:txBody>
      </p:sp>
    </p:spTree>
    <p:extLst>
      <p:ext uri="{BB962C8B-B14F-4D97-AF65-F5344CB8AC3E}">
        <p14:creationId xmlns:p14="http://schemas.microsoft.com/office/powerpoint/2010/main" val="25886743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000" b="1" dirty="0">
                <a:latin typeface="Arial" panose="020B0604020202020204" pitchFamily="34" charset="0"/>
                <a:cs typeface="Arial" panose="020B0604020202020204" pitchFamily="34" charset="0"/>
              </a:rPr>
              <a:t>Key Findings</a:t>
            </a:r>
            <a:r>
              <a:rPr lang="en-US" sz="1000" dirty="0">
                <a:latin typeface="Arial" panose="020B0604020202020204" pitchFamily="34" charset="0"/>
                <a:cs typeface="Arial" panose="020B0604020202020204" pitchFamily="34" charset="0"/>
              </a:rPr>
              <a:t>: </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From 2018 to 2020, the underinsurance rate fell by 5.3 points. </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Among all residents who had coverage in 2020, 25.1% were underinsured by the Commonwealth Fund definition.</a:t>
            </a:r>
          </a:p>
          <a:p>
            <a:pPr marL="174708" indent="-174708" defTabSz="931774">
              <a:buFont typeface="Arial" panose="020B0604020202020204" pitchFamily="34" charset="0"/>
              <a:buChar char="•"/>
              <a:defRPr/>
            </a:pPr>
            <a:endParaRPr lang="en-US" sz="1000" dirty="0">
              <a:latin typeface="Arial" panose="020B0604020202020204" pitchFamily="34" charset="0"/>
              <a:cs typeface="Arial" panose="020B0604020202020204" pitchFamily="34" charset="0"/>
            </a:endParaRPr>
          </a:p>
          <a:p>
            <a:pPr marL="0" indent="0" defTabSz="931774">
              <a:buFont typeface="Arial" panose="020B0604020202020204" pitchFamily="34" charset="0"/>
              <a:buNone/>
              <a:defRPr/>
            </a:pPr>
            <a:r>
              <a:rPr lang="en-US" sz="1000" b="1" dirty="0">
                <a:latin typeface="Arial" panose="020B0604020202020204" pitchFamily="34" charset="0"/>
                <a:cs typeface="Arial" panose="020B0604020202020204" pitchFamily="34" charset="0"/>
              </a:rPr>
              <a:t>General Notes</a:t>
            </a:r>
            <a:r>
              <a:rPr lang="en-US" sz="1000" dirty="0">
                <a:latin typeface="Arial" panose="020B0604020202020204" pitchFamily="34" charset="0"/>
                <a:cs typeface="Arial" panose="020B0604020202020204" pitchFamily="34" charset="0"/>
              </a:rPr>
              <a:t>: </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Chart denominator: all insured Rhode Island residents who were underinsured in accordance to the CW criteria; coverage types include Medicaid, Medicare, private insurance, and military insurance</a:t>
            </a:r>
          </a:p>
          <a:p>
            <a:endParaRPr lang="en-US" sz="11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A8B74EC-85FA-454E-8844-DBE17AD2D04F}" type="slidenum">
              <a:rPr lang="en-US" smtClean="0"/>
              <a:t>22</a:t>
            </a:fld>
            <a:endParaRPr lang="en-US"/>
          </a:p>
        </p:txBody>
      </p:sp>
    </p:spTree>
    <p:extLst>
      <p:ext uri="{BB962C8B-B14F-4D97-AF65-F5344CB8AC3E}">
        <p14:creationId xmlns:p14="http://schemas.microsoft.com/office/powerpoint/2010/main" val="27083747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b="1" dirty="0">
                <a:latin typeface="Arial" panose="020B0604020202020204" pitchFamily="34" charset="0"/>
                <a:cs typeface="Arial" panose="020B0604020202020204" pitchFamily="34" charset="0"/>
              </a:rPr>
              <a:t>Key Findings</a:t>
            </a:r>
            <a:r>
              <a:rPr lang="en-US" sz="1000" dirty="0">
                <a:latin typeface="Arial" panose="020B0604020202020204" pitchFamily="34" charset="0"/>
                <a:cs typeface="Arial" panose="020B0604020202020204" pitchFamily="34" charset="0"/>
              </a:rPr>
              <a:t>: </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Among adults (aged 19-64 years), the US and RI underinsured rate both increased by 1 point since 2016.</a:t>
            </a:r>
          </a:p>
          <a:p>
            <a:pPr marL="640594" lvl="1" indent="-174708">
              <a:buFont typeface="Courier New" panose="02070309020205020404" pitchFamily="49" charset="0"/>
              <a:buChar char="o"/>
            </a:pPr>
            <a:r>
              <a:rPr lang="en-US" sz="1000" dirty="0">
                <a:latin typeface="Arial" panose="020B0604020202020204" pitchFamily="34" charset="0"/>
                <a:cs typeface="Arial" panose="020B0604020202020204" pitchFamily="34" charset="0"/>
              </a:rPr>
              <a:t>The magnitude of change is amplified when the overall size of the US non-elderly adult population versus the overall RI non-elderly adult population are taken into account. </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In 2018, the national non-elderly adult uninsured rate was 21%, whereas RI’s rate was 35%. </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In 2020, the national non-elderly adult uninsured rate was unchanged at 21%, whereas RI’s rate dropped to 27%.</a:t>
            </a:r>
          </a:p>
          <a:p>
            <a:pPr marL="174708" indent="-174708" defTabSz="931774">
              <a:buFont typeface="Arial" panose="020B0604020202020204" pitchFamily="34" charset="0"/>
              <a:buChar char="•"/>
              <a:defRPr/>
            </a:pPr>
            <a:endParaRPr lang="en-US" sz="1000" dirty="0">
              <a:latin typeface="Arial" panose="020B0604020202020204" pitchFamily="34" charset="0"/>
              <a:cs typeface="Arial" panose="020B0604020202020204" pitchFamily="34" charset="0"/>
            </a:endParaRPr>
          </a:p>
          <a:p>
            <a:pPr marL="0" indent="0" defTabSz="931774">
              <a:buFont typeface="Arial" panose="020B0604020202020204" pitchFamily="34" charset="0"/>
              <a:buNone/>
              <a:defRPr/>
            </a:pPr>
            <a:r>
              <a:rPr lang="en-US" sz="1000" b="1" dirty="0">
                <a:latin typeface="Arial" panose="020B0604020202020204" pitchFamily="34" charset="0"/>
                <a:cs typeface="Arial" panose="020B0604020202020204" pitchFamily="34" charset="0"/>
              </a:rPr>
              <a:t>General Notes</a:t>
            </a:r>
            <a:r>
              <a:rPr lang="en-US" sz="1000" dirty="0">
                <a:latin typeface="Arial" panose="020B0604020202020204" pitchFamily="34" charset="0"/>
                <a:cs typeface="Arial" panose="020B0604020202020204" pitchFamily="34" charset="0"/>
              </a:rPr>
              <a:t>: </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The adult nonelderly population is of particular interest because the majority are ineligible for Medicare and Medicaid, and reliant on subsidies and private plans for coverage. This is the uninsured population that is most addressable by EOHHS and HSRI sponsored programs. </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Chart denominator: all US and Rhode Island residents, aged 19-64 years</a:t>
            </a:r>
          </a:p>
          <a:p>
            <a:pPr marL="174708" indent="-174708">
              <a:buFont typeface="Arial" panose="020B0604020202020204" pitchFamily="34" charset="0"/>
              <a:buChar char="•"/>
            </a:pPr>
            <a:r>
              <a:rPr lang="en-US" sz="1000" b="0" dirty="0">
                <a:latin typeface="Arial" panose="020B0604020202020204" pitchFamily="34" charset="0"/>
                <a:cs typeface="Arial" panose="020B0604020202020204" pitchFamily="34" charset="0"/>
              </a:rPr>
              <a:t>National Statistic Source: Commonwealth </a:t>
            </a:r>
            <a:r>
              <a:rPr lang="en-US" sz="1000" dirty="0">
                <a:latin typeface="Arial" panose="020B0604020202020204" pitchFamily="34" charset="0"/>
                <a:cs typeface="Arial" panose="020B0604020202020204" pitchFamily="34" charset="0"/>
              </a:rPr>
              <a:t>Fund Biennial Health Insurance Surveys, 2012, 2014, 2016, 2018, and 2020 (</a:t>
            </a:r>
            <a:r>
              <a:rPr lang="en-US" sz="1000" u="sng" dirty="0">
                <a:latin typeface="Arial" panose="020B0604020202020204" pitchFamily="34" charset="0"/>
                <a:cs typeface="Arial" panose="020B0604020202020204" pitchFamily="34" charset="0"/>
              </a:rPr>
              <a:t>https://www.commonwealthfund.org/publications/surveys/2020/aug/2020-biennial-health-insurance-survey)</a:t>
            </a:r>
          </a:p>
          <a:p>
            <a:endParaRPr lang="en-US" b="1"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A8B74EC-85FA-454E-8844-DBE17AD2D04F}" type="slidenum">
              <a:rPr lang="en-US" smtClean="0"/>
              <a:t>23</a:t>
            </a:fld>
            <a:endParaRPr lang="en-US"/>
          </a:p>
        </p:txBody>
      </p:sp>
    </p:spTree>
    <p:extLst>
      <p:ext uri="{BB962C8B-B14F-4D97-AF65-F5344CB8AC3E}">
        <p14:creationId xmlns:p14="http://schemas.microsoft.com/office/powerpoint/2010/main" val="38630454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000" b="1" dirty="0">
                <a:latin typeface="Arial" panose="020B0604020202020204" pitchFamily="34" charset="0"/>
                <a:cs typeface="Arial" panose="020B0604020202020204" pitchFamily="34" charset="0"/>
              </a:rPr>
              <a:t>Key Findings</a:t>
            </a:r>
            <a:r>
              <a:rPr lang="en-US" sz="1000" dirty="0">
                <a:latin typeface="Arial" panose="020B0604020202020204" pitchFamily="34" charset="0"/>
                <a:cs typeface="Arial" panose="020B0604020202020204" pitchFamily="34" charset="0"/>
              </a:rPr>
              <a:t>: </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From 2016 to 2018, RI’s underinsured rate among those with private insurance increased by 2.6 points, propelled by a rise in underinsurance among those with employer-related coverage.</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In comparison, from 2018 to 2020, that state’s underinsured rate among those with private insurance fell by nearly 7 points.</a:t>
            </a:r>
          </a:p>
          <a:p>
            <a:pPr marL="0" indent="0" defTabSz="931774">
              <a:buFont typeface="Arial" panose="020B0604020202020204" pitchFamily="34" charset="0"/>
              <a:buNone/>
              <a:defRPr/>
            </a:pPr>
            <a:endParaRPr lang="en-US" sz="1000" dirty="0">
              <a:latin typeface="Arial" panose="020B0604020202020204" pitchFamily="34" charset="0"/>
              <a:cs typeface="Arial" panose="020B0604020202020204" pitchFamily="34" charset="0"/>
            </a:endParaRPr>
          </a:p>
          <a:p>
            <a:pPr marL="0" indent="0" defTabSz="931774">
              <a:buFont typeface="Arial" panose="020B0604020202020204" pitchFamily="34" charset="0"/>
              <a:buNone/>
              <a:defRPr/>
            </a:pPr>
            <a:r>
              <a:rPr lang="en-US" sz="1000" b="1" dirty="0">
                <a:latin typeface="Arial" panose="020B0604020202020204" pitchFamily="34" charset="0"/>
                <a:cs typeface="Arial" panose="020B0604020202020204" pitchFamily="34" charset="0"/>
              </a:rPr>
              <a:t>General Notes</a:t>
            </a:r>
            <a:r>
              <a:rPr lang="en-US" sz="1000" dirty="0">
                <a:latin typeface="Arial" panose="020B0604020202020204" pitchFamily="34" charset="0"/>
                <a:cs typeface="Arial" panose="020B0604020202020204" pitchFamily="34" charset="0"/>
              </a:rPr>
              <a:t>: </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‘Other’ types of insurance include union-based plans, school sponsored plans, COBRA, etc.</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Chart denominator: all privately insured Rhode Island residents who were underinsured in accordance to the CW criteria</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National underinsured trends among the privately insured: Commonwealth Fund Biennial Affordability Report (https://www.commonwealthfund.org/sites/default/files/2020-08/PDF_Collins_looming_crisis_affordability_biennial_2020_exhibits.pdf)</a:t>
            </a:r>
          </a:p>
          <a:p>
            <a:pPr defTabSz="931774">
              <a:defRPr/>
            </a:pPr>
            <a:endParaRPr lang="en-US"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A8B74EC-85FA-454E-8844-DBE17AD2D04F}" type="slidenum">
              <a:rPr lang="en-US" smtClean="0"/>
              <a:t>24</a:t>
            </a:fld>
            <a:endParaRPr lang="en-US"/>
          </a:p>
        </p:txBody>
      </p:sp>
    </p:spTree>
    <p:extLst>
      <p:ext uri="{BB962C8B-B14F-4D97-AF65-F5344CB8AC3E}">
        <p14:creationId xmlns:p14="http://schemas.microsoft.com/office/powerpoint/2010/main" val="14356737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000" b="1" dirty="0">
                <a:latin typeface="Arial" panose="020B0604020202020204" pitchFamily="34" charset="0"/>
                <a:cs typeface="Arial" panose="020B0604020202020204" pitchFamily="34" charset="0"/>
              </a:rPr>
              <a:t>Key Findings</a:t>
            </a:r>
            <a:r>
              <a:rPr lang="en-US" sz="1000" dirty="0">
                <a:latin typeface="Arial" panose="020B0604020202020204" pitchFamily="34" charset="0"/>
                <a:cs typeface="Arial" panose="020B0604020202020204" pitchFamily="34" charset="0"/>
              </a:rPr>
              <a:t>:</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In comparison to 2018, nearly all income groups experienced a decreased rate of underinsurance in 2020. The exception was individuals with household incomes of &lt;139%FPL. </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Across all years, those with household incomes of &lt;139% FPL experienced the highest rates of underinsurance (over 50%). While the rate declined from 2015 to 2016, it increased from 2016 through 2020.</a:t>
            </a:r>
          </a:p>
          <a:p>
            <a:pPr marL="0" indent="0" defTabSz="931774">
              <a:buFont typeface="Arial" panose="020B0604020202020204" pitchFamily="34" charset="0"/>
              <a:buNone/>
              <a:defRPr/>
            </a:pPr>
            <a:endParaRPr lang="en-US" sz="1000" dirty="0">
              <a:latin typeface="Arial" panose="020B0604020202020204" pitchFamily="34" charset="0"/>
              <a:cs typeface="Arial" panose="020B0604020202020204" pitchFamily="34" charset="0"/>
            </a:endParaRPr>
          </a:p>
          <a:p>
            <a:pPr marL="0" indent="0" defTabSz="931774">
              <a:buFont typeface="Arial" panose="020B0604020202020204" pitchFamily="34" charset="0"/>
              <a:buNone/>
              <a:defRPr/>
            </a:pPr>
            <a:r>
              <a:rPr lang="en-US" sz="1000" b="1" dirty="0">
                <a:latin typeface="Arial" panose="020B0604020202020204" pitchFamily="34" charset="0"/>
                <a:cs typeface="Arial" panose="020B0604020202020204" pitchFamily="34" charset="0"/>
              </a:rPr>
              <a:t>General Notes</a:t>
            </a:r>
            <a:r>
              <a:rPr lang="en-US" sz="1000" dirty="0">
                <a:latin typeface="Arial" panose="020B0604020202020204" pitchFamily="34" charset="0"/>
                <a:cs typeface="Arial" panose="020B0604020202020204" pitchFamily="34" charset="0"/>
              </a:rPr>
              <a:t>: </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Chart 1 (Top) denominator: all insured Rhode Island residents; uninsured residents are excluded</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Chart 2 (Bottom) denominator: all underinsured Rhode Island residents</a:t>
            </a:r>
          </a:p>
          <a:p>
            <a:pPr defTabSz="931774">
              <a:defRPr/>
            </a:pPr>
            <a:endParaRPr lang="en-US" dirty="0"/>
          </a:p>
        </p:txBody>
      </p:sp>
      <p:sp>
        <p:nvSpPr>
          <p:cNvPr id="4" name="Slide Number Placeholder 3"/>
          <p:cNvSpPr>
            <a:spLocks noGrp="1"/>
          </p:cNvSpPr>
          <p:nvPr>
            <p:ph type="sldNum" sz="quarter" idx="5"/>
          </p:nvPr>
        </p:nvSpPr>
        <p:spPr/>
        <p:txBody>
          <a:bodyPr/>
          <a:lstStyle/>
          <a:p>
            <a:fld id="{6A8B74EC-85FA-454E-8844-DBE17AD2D04F}" type="slidenum">
              <a:rPr lang="en-US" smtClean="0"/>
              <a:t>25</a:t>
            </a:fld>
            <a:endParaRPr lang="en-US"/>
          </a:p>
        </p:txBody>
      </p:sp>
    </p:spTree>
    <p:extLst>
      <p:ext uri="{BB962C8B-B14F-4D97-AF65-F5344CB8AC3E}">
        <p14:creationId xmlns:p14="http://schemas.microsoft.com/office/powerpoint/2010/main" val="1286444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latin typeface="Arial" panose="020B0604020202020204" pitchFamily="34" charset="0"/>
                <a:cs typeface="Arial" panose="020B0604020202020204" pitchFamily="34" charset="0"/>
              </a:rPr>
              <a:t>General Notes:</a:t>
            </a:r>
            <a:endParaRPr lang="en-US" sz="1000" dirty="0">
              <a:latin typeface="Arial" panose="020B0604020202020204" pitchFamily="34" charset="0"/>
              <a:cs typeface="Arial" panose="020B0604020202020204" pitchFamily="34" charset="0"/>
            </a:endParaRPr>
          </a:p>
          <a:p>
            <a:pPr marL="174708" indent="-174708">
              <a:buFont typeface="Arial" panose="020B0604020202020204" pitchFamily="34" charset="0"/>
              <a:buChar char="•"/>
            </a:pPr>
            <a:r>
              <a:rPr lang="en-US" sz="1000" u="sng" dirty="0">
                <a:latin typeface="Arial" panose="020B0604020202020204" pitchFamily="34" charset="0"/>
                <a:cs typeface="Arial" panose="020B0604020202020204" pitchFamily="34" charset="0"/>
              </a:rPr>
              <a:t>Premium</a:t>
            </a:r>
            <a:r>
              <a:rPr lang="en-US" sz="1000" dirty="0">
                <a:latin typeface="Arial" panose="020B0604020202020204" pitchFamily="34" charset="0"/>
                <a:cs typeface="Arial" panose="020B0604020202020204" pitchFamily="34" charset="0"/>
              </a:rPr>
              <a:t>: the amount of money an individual pays every month for an insurance policy</a:t>
            </a:r>
          </a:p>
          <a:p>
            <a:pPr marL="174708" indent="-174708">
              <a:buFont typeface="Arial" panose="020B0604020202020204" pitchFamily="34" charset="0"/>
              <a:buChar char="•"/>
            </a:pPr>
            <a:r>
              <a:rPr lang="en-US" sz="1000" u="sng" dirty="0">
                <a:latin typeface="Arial" panose="020B0604020202020204" pitchFamily="34" charset="0"/>
                <a:cs typeface="Arial" panose="020B0604020202020204" pitchFamily="34" charset="0"/>
              </a:rPr>
              <a:t>Deductible</a:t>
            </a:r>
            <a:r>
              <a:rPr lang="en-US" sz="1000" dirty="0">
                <a:latin typeface="Arial" panose="020B0604020202020204" pitchFamily="34" charset="0"/>
                <a:cs typeface="Arial" panose="020B0604020202020204" pitchFamily="34" charset="0"/>
              </a:rPr>
              <a:t>: the amount of money an insured individual must pay out-of-pocket each year before an insurance provider will pay any expenses</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Chart denominators: all insured residents who reported paying a premium and deductible</a:t>
            </a:r>
          </a:p>
          <a:p>
            <a:pPr marL="0" indent="0">
              <a:buFont typeface="Arial" panose="020B0604020202020204" pitchFamily="34" charset="0"/>
              <a:buNone/>
            </a:pPr>
            <a:endParaRPr lang="en-US"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A8B74EC-85FA-454E-8844-DBE17AD2D04F}" type="slidenum">
              <a:rPr lang="en-US" smtClean="0"/>
              <a:t>26</a:t>
            </a:fld>
            <a:endParaRPr lang="en-US"/>
          </a:p>
        </p:txBody>
      </p:sp>
    </p:spTree>
    <p:extLst>
      <p:ext uri="{BB962C8B-B14F-4D97-AF65-F5344CB8AC3E}">
        <p14:creationId xmlns:p14="http://schemas.microsoft.com/office/powerpoint/2010/main" val="4141550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000" b="1" dirty="0">
                <a:latin typeface="Arial" panose="020B0604020202020204" pitchFamily="34" charset="0"/>
                <a:cs typeface="Arial" panose="020B0604020202020204" pitchFamily="34" charset="0"/>
              </a:rPr>
              <a:t>General Notes</a:t>
            </a:r>
            <a:r>
              <a:rPr lang="en-US" sz="1000" dirty="0">
                <a:latin typeface="Arial" panose="020B0604020202020204" pitchFamily="34" charset="0"/>
                <a:cs typeface="Arial" panose="020B0604020202020204" pitchFamily="34" charset="0"/>
              </a:rPr>
              <a:t>: </a:t>
            </a:r>
          </a:p>
          <a:p>
            <a:pPr marL="174708" indent="-174708" defTabSz="931774">
              <a:buFont typeface="Arial" panose="020B0604020202020204" pitchFamily="34" charset="0"/>
              <a:buChar char="•"/>
              <a:defRPr/>
            </a:pPr>
            <a:r>
              <a:rPr lang="en-US" sz="1000" u="none" dirty="0">
                <a:latin typeface="Arial" panose="020B0604020202020204" pitchFamily="34" charset="0"/>
                <a:cs typeface="Arial" panose="020B0604020202020204" pitchFamily="34" charset="0"/>
              </a:rPr>
              <a:t>HSA (health saving account): allows individuals to set aside pre-tax dollars to pay for qualified medical expenses; only individuals with an HDHP are eligible for an HSA</a:t>
            </a:r>
          </a:p>
          <a:p>
            <a:pPr marL="174708" indent="-174708">
              <a:buFont typeface="Arial" panose="020B0604020202020204" pitchFamily="34" charset="0"/>
              <a:buChar char="•"/>
            </a:pPr>
            <a:r>
              <a:rPr lang="en-US" sz="1000" u="none" dirty="0">
                <a:latin typeface="Arial" panose="020B0604020202020204" pitchFamily="34" charset="0"/>
                <a:cs typeface="Arial" panose="020B0604020202020204" pitchFamily="34" charset="0"/>
              </a:rPr>
              <a:t>HDHP (high deductible health plan): </a:t>
            </a:r>
            <a:r>
              <a:rPr lang="en-US" sz="1000" dirty="0">
                <a:latin typeface="Arial" panose="020B0604020202020204" pitchFamily="34" charset="0"/>
                <a:cs typeface="Arial" panose="020B0604020202020204" pitchFamily="34" charset="0"/>
              </a:rPr>
              <a:t>defined by the IRS as a plan with a deductible of at least $1,350 for an individual or $2,700 for a family (</a:t>
            </a:r>
            <a:r>
              <a:rPr lang="en-US" sz="1000" u="sng" dirty="0">
                <a:latin typeface="Arial" panose="020B0604020202020204" pitchFamily="34" charset="0"/>
                <a:cs typeface="Arial" panose="020B0604020202020204" pitchFamily="34" charset="0"/>
                <a:hlinkClick r:id="rId3"/>
              </a:rPr>
              <a:t>https://www.healthcare.gov/glossary/high-deductible-health-plan</a:t>
            </a:r>
            <a:r>
              <a:rPr lang="en-US" sz="1000" dirty="0">
                <a:latin typeface="Arial" panose="020B0604020202020204" pitchFamily="34" charset="0"/>
                <a:cs typeface="Arial" panose="020B0604020202020204" pitchFamily="34" charset="0"/>
              </a:rPr>
              <a:t>) </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Chart 1 (Top) denominator: all insured Rhode Island residents who reported having an HSA </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Charts 2 &amp; 3 (Bottom) denominators: all insured Rhode Island residents who reported having an HSA, provided information on their and/or their employer’s contributions, and knew how much was contributed </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National HSA trends: </a:t>
            </a:r>
          </a:p>
          <a:p>
            <a:pPr marL="631908" lvl="1" indent="-174708">
              <a:buFont typeface="Courier New" panose="02070309020205020404" pitchFamily="49" charset="0"/>
              <a:buChar char="o"/>
            </a:pPr>
            <a:r>
              <a:rPr lang="en-US" sz="1000" dirty="0">
                <a:latin typeface="Arial" panose="020B0604020202020204" pitchFamily="34" charset="0"/>
                <a:cs typeface="Arial" panose="020B0604020202020204" pitchFamily="34" charset="0"/>
              </a:rPr>
              <a:t>2020 mid-year statistics from </a:t>
            </a:r>
            <a:r>
              <a:rPr lang="en-US" sz="1000" dirty="0" err="1">
                <a:latin typeface="Arial" panose="020B0604020202020204" pitchFamily="34" charset="0"/>
                <a:cs typeface="Arial" panose="020B0604020202020204" pitchFamily="34" charset="0"/>
              </a:rPr>
              <a:t>Devenir</a:t>
            </a:r>
            <a:r>
              <a:rPr lang="en-US" sz="1000" dirty="0">
                <a:latin typeface="Arial" panose="020B0604020202020204" pitchFamily="34" charset="0"/>
                <a:cs typeface="Arial" panose="020B0604020202020204" pitchFamily="34" charset="0"/>
              </a:rPr>
              <a:t> (https://f.hubspotusercontent00.net/hubfs/392606/4563eh5r.pdf); </a:t>
            </a:r>
          </a:p>
          <a:p>
            <a:pPr marL="631908" lvl="1" indent="-174708">
              <a:buFont typeface="Courier New" panose="02070309020205020404" pitchFamily="49" charset="0"/>
              <a:buChar char="o"/>
            </a:pPr>
            <a:r>
              <a:rPr lang="en-US" sz="1000" dirty="0">
                <a:latin typeface="Arial" panose="020B0604020202020204" pitchFamily="34" charset="0"/>
                <a:cs typeface="Arial" panose="020B0604020202020204" pitchFamily="34" charset="0"/>
              </a:rPr>
              <a:t>2018 report from America’s Health Insurance Plans, AHIP (https://www.ahip.org/more-americans-choose-a-health-savings-account/)</a:t>
            </a:r>
          </a:p>
          <a:p>
            <a:pPr marL="0" indent="0">
              <a:buFont typeface="Arial" panose="020B0604020202020204" pitchFamily="34" charset="0"/>
              <a:buNone/>
            </a:pPr>
            <a:endParaRPr lang="en-US" sz="10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A8B74EC-85FA-454E-8844-DBE17AD2D04F}" type="slidenum">
              <a:rPr lang="en-US" smtClean="0"/>
              <a:t>27</a:t>
            </a:fld>
            <a:endParaRPr lang="en-US"/>
          </a:p>
        </p:txBody>
      </p:sp>
    </p:spTree>
    <p:extLst>
      <p:ext uri="{BB962C8B-B14F-4D97-AF65-F5344CB8AC3E}">
        <p14:creationId xmlns:p14="http://schemas.microsoft.com/office/powerpoint/2010/main" val="377076017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b="1" dirty="0">
                <a:latin typeface="Arial" panose="020B0604020202020204" pitchFamily="34" charset="0"/>
                <a:cs typeface="Arial" panose="020B0604020202020204" pitchFamily="34" charset="0"/>
              </a:rPr>
              <a:t>Key Findings</a:t>
            </a:r>
            <a:r>
              <a:rPr lang="en-US" sz="1000" dirty="0">
                <a:latin typeface="Arial" panose="020B0604020202020204" pitchFamily="34" charset="0"/>
                <a:cs typeface="Arial" panose="020B0604020202020204" pitchFamily="34" charset="0"/>
              </a:rPr>
              <a:t>: </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From 2012 to 2018, Rhode Island residents have had to spend an increasing amount out-of-pocket for medical expenses. In 2020, we see a shift in this trend.</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In 2020, Rhode Island residents spent an average of $2,124 out-of-pocket for all medical expenses. Outside of general medical expenses, residents spent the most out-of-pocket for dental and vision care (an average of $684), followed by prescriptions (an average of $508), and mental health care (an average of $131).</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After consistently increasing across past years, the average out-of-pocket cost for dental and vision care dropped from $723 in 2018 to $684 in 2020.</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From 2018 to 2020, the average out-of-pocket cost for prescriptions fell from $588 to $508, while the average out-of-pocket cost for mental health services fell from $217 to $131.</a:t>
            </a:r>
          </a:p>
          <a:p>
            <a:pPr marL="174708" indent="-174708">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sz="1000" b="1" dirty="0">
                <a:latin typeface="Arial" panose="020B0604020202020204" pitchFamily="34" charset="0"/>
                <a:cs typeface="Arial" panose="020B0604020202020204" pitchFamily="34" charset="0"/>
              </a:rPr>
              <a:t>General Notes</a:t>
            </a:r>
            <a:r>
              <a:rPr lang="en-US" sz="1000" dirty="0">
                <a:latin typeface="Arial" panose="020B0604020202020204" pitchFamily="34" charset="0"/>
                <a:cs typeface="Arial" panose="020B0604020202020204" pitchFamily="34" charset="0"/>
              </a:rPr>
              <a:t>: </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Chart denominator: all Rhode Island residents, insured and uninsured</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National shifts in health spending and utilization during the COVID-19 pandemic: Peterson-KFF Health System Tracker Report (https://www.healthsystemtracker.org/chart-collection/how-have-healthcare-utilization-and-spending-changed-so-far-during-the-coronavirus-pandemic/#item-start) </a:t>
            </a:r>
          </a:p>
          <a:p>
            <a:pPr marL="174708" indent="-174708">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A8B74EC-85FA-454E-8844-DBE17AD2D04F}" type="slidenum">
              <a:rPr lang="en-US" smtClean="0"/>
              <a:t>28</a:t>
            </a:fld>
            <a:endParaRPr lang="en-US"/>
          </a:p>
        </p:txBody>
      </p:sp>
    </p:spTree>
    <p:extLst>
      <p:ext uri="{BB962C8B-B14F-4D97-AF65-F5344CB8AC3E}">
        <p14:creationId xmlns:p14="http://schemas.microsoft.com/office/powerpoint/2010/main" val="7622456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b="1" dirty="0">
                <a:latin typeface="Arial" panose="020B0604020202020204" pitchFamily="34" charset="0"/>
                <a:cs typeface="Arial" panose="020B0604020202020204" pitchFamily="34" charset="0"/>
              </a:rPr>
              <a:t>Key Findings</a:t>
            </a:r>
            <a:r>
              <a:rPr lang="en-US" sz="1000" dirty="0">
                <a:latin typeface="Arial" panose="020B0604020202020204" pitchFamily="34" charset="0"/>
                <a:cs typeface="Arial" panose="020B0604020202020204" pitchFamily="34" charset="0"/>
              </a:rPr>
              <a:t>: </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In 2020, slightly over 11% of residents reported receiving a medical bill greater than $500 in the past year. This represented a modest decline since 2018.</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From 2018 to 2020, the proportion of residents who reported difficulty paying a medical bill dropped by 1.7 points to under 14% in 2020.</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Possible mitigating factors for difficulty paying medical bills: </a:t>
            </a:r>
          </a:p>
          <a:p>
            <a:pPr marL="640594" lvl="1" indent="-174708">
              <a:buFont typeface="Courier New" panose="02070309020205020404" pitchFamily="49" charset="0"/>
              <a:buChar char="o"/>
            </a:pPr>
            <a:r>
              <a:rPr lang="en-US" sz="1000" dirty="0">
                <a:latin typeface="Arial" panose="020B0604020202020204" pitchFamily="34" charset="0"/>
                <a:cs typeface="Arial" panose="020B0604020202020204" pitchFamily="34" charset="0"/>
              </a:rPr>
              <a:t>Rise in average household income over the years</a:t>
            </a:r>
          </a:p>
          <a:p>
            <a:pPr marL="640594" lvl="1" indent="-174708">
              <a:buFont typeface="Courier New" panose="02070309020205020404" pitchFamily="49" charset="0"/>
              <a:buChar char="o"/>
            </a:pPr>
            <a:r>
              <a:rPr lang="en-US" sz="1000" dirty="0">
                <a:latin typeface="Arial" panose="020B0604020202020204" pitchFamily="34" charset="0"/>
                <a:cs typeface="Arial" panose="020B0604020202020204" pitchFamily="34" charset="0"/>
              </a:rPr>
              <a:t>People are now acclimated to high bills and have budgeted better in preparation for them?</a:t>
            </a:r>
          </a:p>
          <a:p>
            <a:pPr marL="640594" lvl="1" indent="-174708">
              <a:buFont typeface="Courier New" panose="02070309020205020404" pitchFamily="49" charset="0"/>
              <a:buChar char="o"/>
            </a:pPr>
            <a:endParaRPr lang="en-US" sz="1000" b="0" dirty="0">
              <a:latin typeface="Arial" panose="020B0604020202020204" pitchFamily="34" charset="0"/>
              <a:cs typeface="Arial" panose="020B0604020202020204" pitchFamily="34" charset="0"/>
            </a:endParaRPr>
          </a:p>
          <a:p>
            <a:pPr marL="8686" lvl="0" indent="0">
              <a:buFont typeface="Courier New" panose="02070309020205020404" pitchFamily="49" charset="0"/>
              <a:buNone/>
            </a:pPr>
            <a:r>
              <a:rPr lang="en-US" sz="1000" b="1" dirty="0">
                <a:latin typeface="Arial" panose="020B0604020202020204" pitchFamily="34" charset="0"/>
                <a:cs typeface="Arial" panose="020B0604020202020204" pitchFamily="34" charset="0"/>
              </a:rPr>
              <a:t>General Notes</a:t>
            </a:r>
            <a:r>
              <a:rPr lang="en-US" sz="1000" dirty="0">
                <a:latin typeface="Arial" panose="020B0604020202020204" pitchFamily="34" charset="0"/>
                <a:cs typeface="Arial" panose="020B0604020202020204" pitchFamily="34" charset="0"/>
              </a:rPr>
              <a:t>:</a:t>
            </a:r>
          </a:p>
          <a:p>
            <a:pPr marL="174708" indent="-174708">
              <a:buFont typeface="Arial" panose="020B0604020202020204" pitchFamily="34" charset="0"/>
              <a:buChar char="•"/>
            </a:pPr>
            <a:r>
              <a:rPr lang="en-US" sz="1000" dirty="0">
                <a:latin typeface="Arial" panose="020B0604020202020204" pitchFamily="34" charset="0"/>
                <a:cs typeface="Arial" panose="020B0604020202020204" pitchFamily="34" charset="0"/>
              </a:rPr>
              <a:t>Chart denominator: all Rhode Island residents</a:t>
            </a:r>
          </a:p>
        </p:txBody>
      </p:sp>
      <p:sp>
        <p:nvSpPr>
          <p:cNvPr id="4" name="Slide Number Placeholder 3"/>
          <p:cNvSpPr>
            <a:spLocks noGrp="1"/>
          </p:cNvSpPr>
          <p:nvPr>
            <p:ph type="sldNum" sz="quarter" idx="5"/>
          </p:nvPr>
        </p:nvSpPr>
        <p:spPr/>
        <p:txBody>
          <a:bodyPr/>
          <a:lstStyle/>
          <a:p>
            <a:fld id="{6A8B74EC-85FA-454E-8844-DBE17AD2D04F}" type="slidenum">
              <a:rPr lang="en-US" smtClean="0"/>
              <a:t>29</a:t>
            </a:fld>
            <a:endParaRPr lang="en-US"/>
          </a:p>
        </p:txBody>
      </p:sp>
    </p:spTree>
    <p:extLst>
      <p:ext uri="{BB962C8B-B14F-4D97-AF65-F5344CB8AC3E}">
        <p14:creationId xmlns:p14="http://schemas.microsoft.com/office/powerpoint/2010/main" val="1946156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SzPct val="120000"/>
            </a:pPr>
            <a:r>
              <a:rPr lang="en-US" sz="1200" b="1" dirty="0">
                <a:latin typeface="Arial" panose="020B0604020202020204" pitchFamily="34" charset="0"/>
                <a:cs typeface="Arial" panose="020B0604020202020204" pitchFamily="34" charset="0"/>
              </a:rPr>
              <a:t>General Notes</a:t>
            </a:r>
            <a:r>
              <a:rPr lang="en-US" sz="1200" dirty="0">
                <a:latin typeface="Arial" panose="020B0604020202020204" pitchFamily="34" charset="0"/>
                <a:cs typeface="Arial" panose="020B0604020202020204" pitchFamily="34" charset="0"/>
              </a:rPr>
              <a:t>: </a:t>
            </a:r>
          </a:p>
          <a:p>
            <a:pPr marL="171450" indent="-171450">
              <a:buSzPct val="120000"/>
              <a:buFont typeface="Arial" panose="020B0604020202020204" pitchFamily="34" charset="0"/>
              <a:buChar char="•"/>
            </a:pPr>
            <a:r>
              <a:rPr lang="en-US" sz="1200" dirty="0">
                <a:latin typeface="Arial" panose="020B0604020202020204" pitchFamily="34" charset="0"/>
                <a:cs typeface="Arial" panose="020B0604020202020204" pitchFamily="34" charset="0"/>
              </a:rPr>
              <a:t>The sample size and sampling methodology employed in 2020 yields a dataset that is comparable to prior years’ surveys in terms of population size, confidence intervals, comparisons of significance, and analytic power.</a:t>
            </a:r>
          </a:p>
          <a:p>
            <a:pPr marL="171450" indent="-171450">
              <a:buSzPct val="120000"/>
              <a:buFont typeface="Arial" panose="020B0604020202020204" pitchFamily="34" charset="0"/>
              <a:buChar char="•"/>
            </a:pPr>
            <a:r>
              <a:rPr lang="en-US" sz="1200" dirty="0">
                <a:latin typeface="Arial" panose="020B0604020202020204" pitchFamily="34" charset="0"/>
                <a:cs typeface="Arial" panose="020B0604020202020204" pitchFamily="34" charset="0"/>
              </a:rPr>
              <a:t>Important to contextualize any shifts in trends from 2018 to 2020 with the COVID-19 pandemic in mind…</a:t>
            </a:r>
          </a:p>
          <a:p>
            <a:pPr marL="628650" lvl="1" indent="-171450">
              <a:buSzPct val="120000"/>
              <a:buFont typeface="Courier New" panose="02070309020205020404" pitchFamily="49" charset="0"/>
              <a:buChar char="o"/>
            </a:pPr>
            <a:r>
              <a:rPr lang="en-US" sz="1200" dirty="0">
                <a:latin typeface="Arial" panose="020B0604020202020204" pitchFamily="34" charset="0"/>
                <a:cs typeface="Arial" panose="020B0604020202020204" pitchFamily="34" charset="0"/>
              </a:rPr>
              <a:t>The pandemic first hit the U.S. in March 2020</a:t>
            </a:r>
          </a:p>
          <a:p>
            <a:pPr marL="628650" lvl="1" indent="-171450">
              <a:buSzPct val="120000"/>
              <a:buFont typeface="Courier New" panose="02070309020205020404" pitchFamily="49" charset="0"/>
              <a:buChar char="o"/>
            </a:pPr>
            <a:r>
              <a:rPr lang="en-US" sz="1200" dirty="0">
                <a:latin typeface="Arial" panose="020B0604020202020204" pitchFamily="34" charset="0"/>
                <a:cs typeface="Arial" panose="020B0604020202020204" pitchFamily="34" charset="0"/>
              </a:rPr>
              <a:t>The survey was conducted in April through September 2020</a:t>
            </a:r>
          </a:p>
          <a:p>
            <a:pPr marL="628650" lvl="1" indent="-171450">
              <a:buSzPct val="120000"/>
              <a:buFont typeface="Courier New" panose="02070309020205020404" pitchFamily="49" charset="0"/>
              <a:buChar char="o"/>
            </a:pPr>
            <a:r>
              <a:rPr lang="en-US" sz="1200" dirty="0">
                <a:latin typeface="Arial" panose="020B0604020202020204" pitchFamily="34" charset="0"/>
                <a:cs typeface="Arial" panose="020B0604020202020204" pitchFamily="34" charset="0"/>
              </a:rPr>
              <a:t>As such, the 2020 data likely captures and reflects some of the broader impacts of COVID (e.g. potential loss of employment which an individual’s and their household’s coverage may be tied to, perceptions of the importance of coverage, and healthcare access and utilization trends). At this time, the full and longer-term impacts of the pandemic are not yet known. </a:t>
            </a:r>
          </a:p>
          <a:p>
            <a:pPr marL="628650" marR="0" lvl="1" indent="-171450" algn="l" defTabSz="914400" rtl="0" eaLnBrk="1" fontAlgn="auto" latinLnBrk="0" hangingPunct="1">
              <a:lnSpc>
                <a:spcPct val="100000"/>
              </a:lnSpc>
              <a:spcBef>
                <a:spcPts val="0"/>
              </a:spcBef>
              <a:spcAft>
                <a:spcPts val="0"/>
              </a:spcAft>
              <a:buClrTx/>
              <a:buSzPct val="120000"/>
              <a:buFont typeface="Courier New" panose="02070309020205020404" pitchFamily="49" charset="0"/>
              <a:buChar char="o"/>
              <a:tabLst/>
              <a:defRPr/>
            </a:pPr>
            <a:r>
              <a:rPr lang="en-US" sz="1200" dirty="0">
                <a:latin typeface="Arial" panose="020B0604020202020204" pitchFamily="34" charset="0"/>
                <a:cs typeface="Arial" panose="020B0604020202020204" pitchFamily="34" charset="0"/>
              </a:rPr>
              <a:t>A few new questions were added to the survey this year to gauge the preliminary impact of the pandemic on coverage. The findings are included in this report.</a:t>
            </a:r>
          </a:p>
          <a:p>
            <a:pPr marL="628650" lvl="1" indent="-171450">
              <a:buSzPct val="120000"/>
              <a:buFont typeface="Courier New" panose="02070309020205020404" pitchFamily="49" charset="0"/>
              <a:buChar char="o"/>
            </a:pPr>
            <a:r>
              <a:rPr lang="en-US" sz="1200" dirty="0">
                <a:latin typeface="Arial" panose="020B0604020202020204" pitchFamily="34" charset="0"/>
                <a:cs typeface="Arial" panose="020B0604020202020204" pitchFamily="34" charset="0"/>
              </a:rPr>
              <a:t>For specific questions (e.g. those related to healthcare access, cost, and utilization), respondents were explicitly asked to answer based upon their experiences over the past 12 months, not just during the pandemic. This is in alignment with how the questions were framed in prior years. Despite these instructions, it is important to note that some responses may be unconsciously biased by the pandemic which has had a profound impact on most.</a:t>
            </a:r>
          </a:p>
          <a:p>
            <a:pPr marL="171450" indent="-171450">
              <a:buSzPct val="120000"/>
              <a:buFont typeface="Arial" panose="020B0604020202020204" pitchFamily="34" charset="0"/>
              <a:buChar char="•"/>
            </a:pPr>
            <a:r>
              <a:rPr lang="en-US" sz="800" dirty="0">
                <a:latin typeface="Arial" panose="020B0604020202020204" pitchFamily="34" charset="0"/>
                <a:cs typeface="Arial" panose="020B0604020202020204" pitchFamily="34" charset="0"/>
              </a:rPr>
              <a:t> It is important to note that sample sizes are reduced when we slice the data by additional variables, e.g. year and age group. This widens the margin of error and </a:t>
            </a:r>
          </a:p>
          <a:p>
            <a:pPr>
              <a:buSzPct val="120000"/>
            </a:pPr>
            <a:r>
              <a:rPr lang="en-US" sz="800" dirty="0">
                <a:latin typeface="Arial" panose="020B0604020202020204" pitchFamily="34" charset="0"/>
                <a:cs typeface="Arial" panose="020B0604020202020204" pitchFamily="34" charset="0"/>
              </a:rPr>
              <a:t>  not all observed changes are necessarily statistically significant. We present this data to show directional trends; it should not be over-interpreted.</a:t>
            </a:r>
          </a:p>
          <a:p>
            <a:pPr marL="628650" lvl="1" indent="-171450">
              <a:buSzPct val="120000"/>
              <a:buFont typeface="Courier New" panose="02070309020205020404" pitchFamily="49" charset="0"/>
              <a:buChar char="o"/>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A8B74EC-85FA-454E-8844-DBE17AD2D04F}" type="slidenum">
              <a:rPr lang="en-US" smtClean="0"/>
              <a:t>3</a:t>
            </a:fld>
            <a:endParaRPr lang="en-US"/>
          </a:p>
        </p:txBody>
      </p:sp>
    </p:spTree>
    <p:extLst>
      <p:ext uri="{BB962C8B-B14F-4D97-AF65-F5344CB8AC3E}">
        <p14:creationId xmlns:p14="http://schemas.microsoft.com/office/powerpoint/2010/main" val="21989098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1774">
              <a:buFont typeface="Arial" panose="020B0604020202020204" pitchFamily="34" charset="0"/>
              <a:buNone/>
              <a:defRPr/>
            </a:pPr>
            <a:r>
              <a:rPr lang="en-US" sz="900" b="1" dirty="0">
                <a:latin typeface="Arial" panose="020B0604020202020204" pitchFamily="34" charset="0"/>
                <a:cs typeface="Arial" panose="020B0604020202020204" pitchFamily="34" charset="0"/>
              </a:rPr>
              <a:t>Key Findings: </a:t>
            </a:r>
          </a:p>
          <a:p>
            <a:pPr marL="171450" indent="-171450" defTabSz="931774">
              <a:buFont typeface="Arial" panose="020B0604020202020204" pitchFamily="34" charset="0"/>
              <a:buChar char="•"/>
              <a:defRPr/>
            </a:pPr>
            <a:r>
              <a:rPr lang="en-US" sz="900" b="0" dirty="0">
                <a:latin typeface="Arial" panose="020B0604020202020204" pitchFamily="34" charset="0"/>
                <a:cs typeface="Arial" panose="020B0604020202020204" pitchFamily="34" charset="0"/>
              </a:rPr>
              <a:t>While the overall percentage of residents facing catastrophic medical bills is relatively low and falling, each individual experiencing these immense difficulties matters and continued efforts are required to further lower current rates.</a:t>
            </a:r>
          </a:p>
          <a:p>
            <a:pPr marL="0" indent="0" defTabSz="931774">
              <a:buFont typeface="Arial" panose="020B0604020202020204" pitchFamily="34" charset="0"/>
              <a:buNone/>
              <a:defRPr/>
            </a:pPr>
            <a:endParaRPr lang="en-US" sz="900" b="1" dirty="0">
              <a:latin typeface="Arial" panose="020B0604020202020204" pitchFamily="34" charset="0"/>
              <a:cs typeface="Arial" panose="020B0604020202020204" pitchFamily="34" charset="0"/>
            </a:endParaRPr>
          </a:p>
          <a:p>
            <a:pPr marL="0" indent="0" defTabSz="931774">
              <a:buFont typeface="Arial" panose="020B0604020202020204" pitchFamily="34" charset="0"/>
              <a:buNone/>
              <a:defRPr/>
            </a:pPr>
            <a:r>
              <a:rPr lang="en-US" sz="900" b="1" dirty="0">
                <a:latin typeface="Arial" panose="020B0604020202020204" pitchFamily="34" charset="0"/>
                <a:cs typeface="Arial" panose="020B0604020202020204" pitchFamily="34" charset="0"/>
              </a:rPr>
              <a:t>General Notes</a:t>
            </a:r>
            <a:r>
              <a:rPr lang="en-US" sz="900" dirty="0">
                <a:latin typeface="Arial" panose="020B0604020202020204" pitchFamily="34" charset="0"/>
                <a:cs typeface="Arial" panose="020B0604020202020204" pitchFamily="34" charset="0"/>
              </a:rPr>
              <a:t>: </a:t>
            </a:r>
          </a:p>
          <a:p>
            <a:pPr marL="171450" indent="-171450" defTabSz="931774">
              <a:buFont typeface="Arial" panose="020B0604020202020204" pitchFamily="34" charset="0"/>
              <a:buChar char="•"/>
              <a:defRPr/>
            </a:pPr>
            <a:r>
              <a:rPr lang="en-US" sz="900" dirty="0">
                <a:latin typeface="Arial" panose="020B0604020202020204" pitchFamily="34" charset="0"/>
                <a:cs typeface="Arial" panose="020B0604020202020204" pitchFamily="34" charset="0"/>
              </a:rPr>
              <a:t>New question added in 2018.</a:t>
            </a:r>
          </a:p>
          <a:p>
            <a:pPr marL="171450" indent="-171450" defTabSz="931774">
              <a:buFont typeface="Arial" panose="020B0604020202020204" pitchFamily="34" charset="0"/>
              <a:buChar char="•"/>
              <a:defRPr/>
            </a:pPr>
            <a:r>
              <a:rPr lang="en-US" sz="900" dirty="0">
                <a:latin typeface="Arial" panose="020B0604020202020204" pitchFamily="34" charset="0"/>
                <a:cs typeface="Arial" panose="020B0604020202020204" pitchFamily="34" charset="0"/>
              </a:rPr>
              <a:t>Chart denominator: all Rhode Island residents per year</a:t>
            </a:r>
          </a:p>
        </p:txBody>
      </p:sp>
      <p:sp>
        <p:nvSpPr>
          <p:cNvPr id="4" name="Slide Number Placeholder 3"/>
          <p:cNvSpPr>
            <a:spLocks noGrp="1"/>
          </p:cNvSpPr>
          <p:nvPr>
            <p:ph type="sldNum" sz="quarter" idx="5"/>
          </p:nvPr>
        </p:nvSpPr>
        <p:spPr/>
        <p:txBody>
          <a:bodyPr/>
          <a:lstStyle/>
          <a:p>
            <a:fld id="{6A8B74EC-85FA-454E-8844-DBE17AD2D04F}" type="slidenum">
              <a:rPr lang="en-US" smtClean="0"/>
              <a:t>30</a:t>
            </a:fld>
            <a:endParaRPr lang="en-US"/>
          </a:p>
        </p:txBody>
      </p:sp>
    </p:spTree>
    <p:extLst>
      <p:ext uri="{BB962C8B-B14F-4D97-AF65-F5344CB8AC3E}">
        <p14:creationId xmlns:p14="http://schemas.microsoft.com/office/powerpoint/2010/main" val="42420474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b="1" dirty="0">
                <a:solidFill>
                  <a:schemeClr val="tx1"/>
                </a:solidFill>
                <a:latin typeface="Arial" panose="020B0604020202020204" pitchFamily="34" charset="0"/>
                <a:cs typeface="Arial" panose="020B0604020202020204" pitchFamily="34" charset="0"/>
              </a:rPr>
              <a:t>Key Findings:</a:t>
            </a:r>
          </a:p>
          <a:p>
            <a:pPr marL="174708" indent="-174708" defTabSz="931774">
              <a:buFont typeface="Arial" panose="020B0604020202020204" pitchFamily="34" charset="0"/>
              <a:buChar char="•"/>
              <a:defRPr/>
            </a:pPr>
            <a:r>
              <a:rPr lang="en-US" sz="1000" dirty="0">
                <a:solidFill>
                  <a:schemeClr val="tx1"/>
                </a:solidFill>
                <a:latin typeface="Arial" panose="020B0604020202020204" pitchFamily="34" charset="0"/>
                <a:cs typeface="Arial" panose="020B0604020202020204" pitchFamily="34" charset="0"/>
              </a:rPr>
              <a:t>The proportion of residents who reported foregoing care because they could not afford dropped from 2018 to 2020, across most care types. This could be attributed to a reduction in the fairly steady coverage rates and reduction in underinsured rates. </a:t>
            </a:r>
          </a:p>
          <a:p>
            <a:pPr marL="174708" indent="-174708" defTabSz="931774">
              <a:buFont typeface="Arial" panose="020B0604020202020204" pitchFamily="34" charset="0"/>
              <a:buChar char="•"/>
              <a:defRPr/>
            </a:pPr>
            <a:r>
              <a:rPr lang="en-US" sz="1000" dirty="0">
                <a:solidFill>
                  <a:schemeClr val="tx1"/>
                </a:solidFill>
                <a:latin typeface="Arial" panose="020B0604020202020204" pitchFamily="34" charset="0"/>
                <a:cs typeface="Arial" panose="020B0604020202020204" pitchFamily="34" charset="0"/>
              </a:rPr>
              <a:t>Overall, only a small proportion of residents reporting foregoing any type of care due to expense in 2020, ranging from 1.6% for mental health care to 5.6% for dental care.</a:t>
            </a:r>
          </a:p>
          <a:p>
            <a:pPr marL="174708" indent="-174708" defTabSz="931774">
              <a:buFont typeface="Arial" panose="020B0604020202020204" pitchFamily="34" charset="0"/>
              <a:buChar char="•"/>
              <a:defRPr/>
            </a:pPr>
            <a:r>
              <a:rPr lang="en-US" sz="1000" dirty="0">
                <a:solidFill>
                  <a:schemeClr val="tx1"/>
                </a:solidFill>
                <a:latin typeface="Arial" panose="020B0604020202020204" pitchFamily="34" charset="0"/>
                <a:cs typeface="Arial" panose="020B0604020202020204" pitchFamily="34" charset="0"/>
              </a:rPr>
              <a:t>Across all years, residents were the most likely to forgo dental care and the least likely to forego mental health care due to expense.</a:t>
            </a:r>
          </a:p>
          <a:p>
            <a:pPr marL="174708" indent="-174708" defTabSz="931774">
              <a:buFont typeface="Arial" panose="020B0604020202020204" pitchFamily="34" charset="0"/>
              <a:buChar char="•"/>
              <a:defRPr/>
            </a:pPr>
            <a:endParaRPr lang="en-US" sz="1000" dirty="0">
              <a:solidFill>
                <a:schemeClr val="tx1"/>
              </a:solidFill>
              <a:latin typeface="Arial" panose="020B0604020202020204" pitchFamily="34" charset="0"/>
              <a:cs typeface="Arial" panose="020B0604020202020204" pitchFamily="34" charset="0"/>
            </a:endParaRPr>
          </a:p>
          <a:p>
            <a:pPr marL="0" indent="0" defTabSz="931774">
              <a:buFont typeface="Arial" panose="020B0604020202020204" pitchFamily="34" charset="0"/>
              <a:buNone/>
              <a:defRPr/>
            </a:pPr>
            <a:r>
              <a:rPr lang="en-US" sz="1000" b="1" dirty="0">
                <a:solidFill>
                  <a:schemeClr val="tx1"/>
                </a:solidFill>
                <a:latin typeface="Arial" panose="020B0604020202020204" pitchFamily="34" charset="0"/>
                <a:cs typeface="Arial" panose="020B0604020202020204" pitchFamily="34" charset="0"/>
              </a:rPr>
              <a:t>General Notes</a:t>
            </a:r>
            <a:r>
              <a:rPr lang="en-US" sz="1000" dirty="0">
                <a:solidFill>
                  <a:schemeClr val="tx1"/>
                </a:solidFill>
                <a:latin typeface="Arial" panose="020B0604020202020204" pitchFamily="34" charset="0"/>
                <a:cs typeface="Arial" panose="020B0604020202020204" pitchFamily="34" charset="0"/>
              </a:rPr>
              <a:t>:</a:t>
            </a:r>
          </a:p>
          <a:p>
            <a:pPr marL="174708" indent="-174708">
              <a:buFont typeface="Arial" panose="020B0604020202020204" pitchFamily="34" charset="0"/>
              <a:buChar char="•"/>
            </a:pPr>
            <a:r>
              <a:rPr lang="en-US" sz="1000" dirty="0">
                <a:solidFill>
                  <a:schemeClr val="tx1"/>
                </a:solidFill>
                <a:latin typeface="Arial" panose="020B0604020202020204" pitchFamily="34" charset="0"/>
                <a:cs typeface="Arial" panose="020B0604020202020204" pitchFamily="34" charset="0"/>
              </a:rPr>
              <a:t>Chart denominator: all Rhode Island residents</a:t>
            </a:r>
          </a:p>
          <a:p>
            <a:endParaRPr lang="en-US" dirty="0"/>
          </a:p>
        </p:txBody>
      </p:sp>
      <p:sp>
        <p:nvSpPr>
          <p:cNvPr id="4" name="Slide Number Placeholder 3"/>
          <p:cNvSpPr>
            <a:spLocks noGrp="1"/>
          </p:cNvSpPr>
          <p:nvPr>
            <p:ph type="sldNum" sz="quarter" idx="5"/>
          </p:nvPr>
        </p:nvSpPr>
        <p:spPr/>
        <p:txBody>
          <a:bodyPr/>
          <a:lstStyle/>
          <a:p>
            <a:fld id="{6A8B74EC-85FA-454E-8844-DBE17AD2D04F}" type="slidenum">
              <a:rPr lang="en-US" smtClean="0"/>
              <a:t>31</a:t>
            </a:fld>
            <a:endParaRPr lang="en-US"/>
          </a:p>
        </p:txBody>
      </p:sp>
    </p:spTree>
    <p:extLst>
      <p:ext uri="{BB962C8B-B14F-4D97-AF65-F5344CB8AC3E}">
        <p14:creationId xmlns:p14="http://schemas.microsoft.com/office/powerpoint/2010/main" val="42236835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8B74EC-85FA-454E-8844-DBE17AD2D04F}" type="slidenum">
              <a:rPr lang="en-US" smtClean="0"/>
              <a:t>32</a:t>
            </a:fld>
            <a:endParaRPr lang="en-US"/>
          </a:p>
        </p:txBody>
      </p:sp>
    </p:spTree>
    <p:extLst>
      <p:ext uri="{BB962C8B-B14F-4D97-AF65-F5344CB8AC3E}">
        <p14:creationId xmlns:p14="http://schemas.microsoft.com/office/powerpoint/2010/main" val="19258933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5"/>
          </p:nvPr>
        </p:nvSpPr>
        <p:spPr/>
        <p:txBody>
          <a:bodyPr/>
          <a:lstStyle/>
          <a:p>
            <a:fld id="{6A8B74EC-85FA-454E-8844-DBE17AD2D04F}" type="slidenum">
              <a:rPr lang="en-US" smtClean="0"/>
              <a:t>33</a:t>
            </a:fld>
            <a:endParaRPr lang="en-US"/>
          </a:p>
        </p:txBody>
      </p:sp>
    </p:spTree>
    <p:extLst>
      <p:ext uri="{BB962C8B-B14F-4D97-AF65-F5344CB8AC3E}">
        <p14:creationId xmlns:p14="http://schemas.microsoft.com/office/powerpoint/2010/main" val="343419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8B74EC-85FA-454E-8844-DBE17AD2D04F}" type="slidenum">
              <a:rPr lang="en-US" smtClean="0"/>
              <a:t>4</a:t>
            </a:fld>
            <a:endParaRPr lang="en-US"/>
          </a:p>
        </p:txBody>
      </p:sp>
    </p:spTree>
    <p:extLst>
      <p:ext uri="{BB962C8B-B14F-4D97-AF65-F5344CB8AC3E}">
        <p14:creationId xmlns:p14="http://schemas.microsoft.com/office/powerpoint/2010/main" val="3265816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000" b="1" dirty="0">
                <a:latin typeface="Arial" panose="020B0604020202020204" pitchFamily="34" charset="0"/>
                <a:cs typeface="Arial" panose="020B0604020202020204" pitchFamily="34" charset="0"/>
              </a:rPr>
              <a:t>Key Findings</a:t>
            </a:r>
            <a:r>
              <a:rPr lang="en-US" sz="1000" dirty="0">
                <a:latin typeface="Arial" panose="020B0604020202020204" pitchFamily="34" charset="0"/>
                <a:cs typeface="Arial" panose="020B0604020202020204" pitchFamily="34" charset="0"/>
              </a:rPr>
              <a:t>: </a:t>
            </a:r>
          </a:p>
          <a:p>
            <a:pPr marL="174708" lvl="0"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General trends across the U.S. from 2018 to 2019: </a:t>
            </a:r>
          </a:p>
          <a:p>
            <a:pPr marL="631908" lvl="1" indent="-174708" defTabSz="931774">
              <a:buFont typeface="Courier New" panose="02070309020205020404" pitchFamily="49" charset="0"/>
              <a:buChar char="o"/>
              <a:defRPr/>
            </a:pPr>
            <a:r>
              <a:rPr lang="en-US" sz="1000" dirty="0">
                <a:latin typeface="Arial" panose="020B0604020202020204" pitchFamily="34" charset="0"/>
                <a:cs typeface="Arial" panose="020B0604020202020204" pitchFamily="34" charset="0"/>
              </a:rPr>
              <a:t>Average age is up, median household income is up, poverty rate is down</a:t>
            </a:r>
          </a:p>
          <a:p>
            <a:pPr marL="631908" lvl="1" indent="-174708" defTabSz="931774">
              <a:buFont typeface="Courier New" panose="02070309020205020404" pitchFamily="49" charset="0"/>
              <a:buChar char="o"/>
              <a:defRPr/>
            </a:pPr>
            <a:r>
              <a:rPr lang="en-US" sz="1000" dirty="0">
                <a:latin typeface="Arial" panose="020B0604020202020204" pitchFamily="34" charset="0"/>
                <a:cs typeface="Arial" panose="020B0604020202020204" pitchFamily="34" charset="0"/>
              </a:rPr>
              <a:t>We see similar trends locally in RI</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As in past years – in comparison to the US population – the RI population has: </a:t>
            </a:r>
          </a:p>
          <a:p>
            <a:pPr marL="631908" marR="0" lvl="1" indent="-174708"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000" dirty="0">
                <a:latin typeface="Arial" panose="020B0604020202020204" pitchFamily="34" charset="0"/>
                <a:cs typeface="Arial" panose="020B0604020202020204" pitchFamily="34" charset="0"/>
              </a:rPr>
              <a:t>A higher average age; the percent of adults age 65 or older rose from 16.8% in 2018 to 17.7% in 2019,</a:t>
            </a:r>
          </a:p>
          <a:p>
            <a:pPr marL="631908" lvl="1" indent="-174708" defTabSz="931774">
              <a:buFont typeface="Courier New" panose="02070309020205020404" pitchFamily="49" charset="0"/>
              <a:buChar char="o"/>
              <a:defRPr/>
            </a:pPr>
            <a:r>
              <a:rPr lang="en-US" sz="1000" dirty="0">
                <a:latin typeface="Arial" panose="020B0604020202020204" pitchFamily="34" charset="0"/>
                <a:cs typeface="Arial" panose="020B0604020202020204" pitchFamily="34" charset="0"/>
              </a:rPr>
              <a:t>With a smaller proportion of Hispanic/Latinos and a higher percentage of non-Hispanic White residents, and</a:t>
            </a:r>
          </a:p>
          <a:p>
            <a:pPr marL="631908" lvl="1" indent="-174708" defTabSz="931774">
              <a:buFont typeface="Courier New" panose="02070309020205020404" pitchFamily="49" charset="0"/>
              <a:buChar char="o"/>
              <a:defRPr/>
            </a:pPr>
            <a:r>
              <a:rPr lang="en-US" sz="1000" dirty="0">
                <a:latin typeface="Arial" panose="020B0604020202020204" pitchFamily="34" charset="0"/>
                <a:cs typeface="Arial" panose="020B0604020202020204" pitchFamily="34" charset="0"/>
              </a:rPr>
              <a:t>A higher median household income </a:t>
            </a:r>
          </a:p>
          <a:p>
            <a:pPr marL="457200" lvl="1" indent="0" defTabSz="931774">
              <a:buFont typeface="Courier New" panose="02070309020205020404" pitchFamily="49" charset="0"/>
              <a:buNone/>
              <a:defRPr/>
            </a:pPr>
            <a:endParaRPr lang="en-US" sz="1000" dirty="0">
              <a:latin typeface="Arial" panose="020B0604020202020204" pitchFamily="34" charset="0"/>
              <a:cs typeface="Arial" panose="020B0604020202020204" pitchFamily="34" charset="0"/>
            </a:endParaRPr>
          </a:p>
          <a:p>
            <a:pPr defTabSz="931774">
              <a:defRPr/>
            </a:pPr>
            <a:r>
              <a:rPr lang="en-US" sz="1000" b="1" dirty="0">
                <a:latin typeface="Arial" panose="020B0604020202020204" pitchFamily="34" charset="0"/>
                <a:cs typeface="Arial" panose="020B0604020202020204" pitchFamily="34" charset="0"/>
              </a:rPr>
              <a:t>General Notes</a:t>
            </a:r>
            <a:r>
              <a:rPr lang="en-US" sz="1000" dirty="0">
                <a:latin typeface="Arial" panose="020B0604020202020204" pitchFamily="34" charset="0"/>
                <a:cs typeface="Arial" panose="020B0604020202020204" pitchFamily="34" charset="0"/>
              </a:rPr>
              <a:t>: </a:t>
            </a:r>
          </a:p>
          <a:p>
            <a:pPr marL="171450" indent="-171450"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Additional races in RI not listed above: Native Hawaiian/Pacific Islander = 0.3%, Other (non-specific) = 6.9%</a:t>
            </a:r>
          </a:p>
          <a:p>
            <a:pPr marL="171450" indent="-171450" defTabSz="931774">
              <a:buFont typeface="Arial" panose="020B0604020202020204" pitchFamily="34" charset="0"/>
              <a:buChar char="•"/>
              <a:defRPr/>
            </a:pPr>
            <a:r>
              <a:rPr lang="en-US" sz="1000" b="0" dirty="0">
                <a:latin typeface="Arial" panose="020B0604020202020204" pitchFamily="34" charset="0"/>
                <a:cs typeface="Arial" panose="020B0604020202020204" pitchFamily="34" charset="0"/>
              </a:rPr>
              <a:t>Source of national and state statistics: </a:t>
            </a:r>
            <a:r>
              <a:rPr lang="en-US" sz="1000" dirty="0">
                <a:latin typeface="Arial" panose="020B0604020202020204" pitchFamily="34" charset="0"/>
                <a:cs typeface="Arial" panose="020B0604020202020204" pitchFamily="34" charset="0"/>
              </a:rPr>
              <a:t>US Census Bureau (</a:t>
            </a:r>
            <a:r>
              <a:rPr lang="en-US" sz="1000" u="sng" dirty="0">
                <a:solidFill>
                  <a:srgbClr val="0033CC"/>
                </a:solidFill>
                <a:latin typeface="Arial" panose="020B0604020202020204" pitchFamily="34" charset="0"/>
                <a:cs typeface="Arial" panose="020B0604020202020204" pitchFamily="34" charset="0"/>
              </a:rPr>
              <a:t>https://data.census.gov/cedsci/?q=United%20States</a:t>
            </a:r>
            <a:r>
              <a:rPr lang="en-US" sz="1000" dirty="0">
                <a:latin typeface="Arial" panose="020B0604020202020204" pitchFamily="34" charset="0"/>
                <a:cs typeface="Arial" panose="020B0604020202020204" pitchFamily="34" charset="0"/>
              </a:rPr>
              <a:t>)</a:t>
            </a:r>
          </a:p>
          <a:p>
            <a:pPr marL="0" indent="0" defTabSz="931774">
              <a:buFont typeface="Arial" panose="020B0604020202020204" pitchFamily="34" charset="0"/>
              <a:buNone/>
              <a:defRPr/>
            </a:pPr>
            <a:endParaRPr lang="en-US"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A8B74EC-85FA-454E-8844-DBE17AD2D04F}" type="slidenum">
              <a:rPr lang="en-US" smtClean="0"/>
              <a:t>5</a:t>
            </a:fld>
            <a:endParaRPr lang="en-US"/>
          </a:p>
        </p:txBody>
      </p:sp>
    </p:spTree>
    <p:extLst>
      <p:ext uri="{BB962C8B-B14F-4D97-AF65-F5344CB8AC3E}">
        <p14:creationId xmlns:p14="http://schemas.microsoft.com/office/powerpoint/2010/main" val="2289688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1000" b="1" dirty="0">
                <a:latin typeface="Arial" panose="020B0604020202020204" pitchFamily="34" charset="0"/>
                <a:cs typeface="Arial" panose="020B0604020202020204" pitchFamily="34" charset="0"/>
              </a:rPr>
              <a:t>Key Findings</a:t>
            </a:r>
            <a:r>
              <a:rPr lang="en-US" sz="1000" dirty="0">
                <a:latin typeface="Arial" panose="020B0604020202020204" pitchFamily="34" charset="0"/>
                <a:cs typeface="Arial" panose="020B0604020202020204" pitchFamily="34" charset="0"/>
              </a:rPr>
              <a:t>: </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From 2012 through 2018, RI’s uninsured rate continued to decline with increasing reliance on public payers for coverage. Medicare and Medicaid coverage rates steadily increased, as the rate of private insurance has decreased.</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In 2020 we see a very slight shift in trends across the board, which we hypothesize are linked to the COVID-19 pandemic to some extent. </a:t>
            </a:r>
          </a:p>
          <a:p>
            <a:pPr marL="631908" lvl="1" indent="-174708" defTabSz="931774">
              <a:buFont typeface="Courier New" panose="02070309020205020404" pitchFamily="49" charset="0"/>
              <a:buChar char="o"/>
              <a:defRPr/>
            </a:pPr>
            <a:r>
              <a:rPr lang="en-US" sz="1000" dirty="0">
                <a:latin typeface="Arial" panose="020B0604020202020204" pitchFamily="34" charset="0"/>
                <a:cs typeface="Arial" panose="020B0604020202020204" pitchFamily="34" charset="0"/>
              </a:rPr>
              <a:t>Given the confidence intervals, current shifts are not all statistically significant.</a:t>
            </a:r>
          </a:p>
          <a:p>
            <a:pPr marL="631908" marR="0" lvl="1" indent="-174708"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1000" dirty="0">
                <a:latin typeface="Arial" panose="020B0604020202020204" pitchFamily="34" charset="0"/>
                <a:cs typeface="Arial" panose="020B0604020202020204" pitchFamily="34" charset="0"/>
              </a:rPr>
              <a:t>These changes while small at this juncture may be indicative of larger unfolding changes over the months to come. We advise keeping an eye on these shifts via other, more timely datasets available to the State.</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Potential reason for slight drop in Medicare and Military coverage rates: An aging population and increase in elderly mortality rates due to COVID. Significant portion of those covered by Military insurance are older veterans.</a:t>
            </a:r>
          </a:p>
          <a:p>
            <a:pPr marL="631908" lvl="1"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‘Military’ insurance is defined as military, Veterans, or TRICARE (formally known as CHAMPUS) insurance.</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Potential reason for slight rise in uninsured rate: Loss of employment due to COVID and employer-sponsored insurance (ESI). Data suggests a portion of those who lost ESI may have been able to re-secure coverage through Medicaid or the state health exchange. Plans purchased through HSRI are categorized as ‘private’ insurance.</a:t>
            </a:r>
          </a:p>
          <a:p>
            <a:pPr marL="0" indent="0" defTabSz="931774">
              <a:buFont typeface="Arial" panose="020B0604020202020204" pitchFamily="34" charset="0"/>
              <a:buNone/>
              <a:defRPr/>
            </a:pPr>
            <a:endParaRPr lang="en-US" sz="1000" dirty="0">
              <a:latin typeface="Arial" panose="020B0604020202020204" pitchFamily="34" charset="0"/>
              <a:cs typeface="Arial" panose="020B0604020202020204" pitchFamily="34" charset="0"/>
            </a:endParaRPr>
          </a:p>
          <a:p>
            <a:pPr marL="0" indent="0" defTabSz="931774">
              <a:buFont typeface="Arial" panose="020B0604020202020204" pitchFamily="34" charset="0"/>
              <a:buNone/>
              <a:defRPr/>
            </a:pPr>
            <a:r>
              <a:rPr lang="en-US" sz="1000" b="1" dirty="0">
                <a:latin typeface="Arial" panose="020B0604020202020204" pitchFamily="34" charset="0"/>
                <a:cs typeface="Arial" panose="020B0604020202020204" pitchFamily="34" charset="0"/>
              </a:rPr>
              <a:t>General Notes</a:t>
            </a:r>
            <a:r>
              <a:rPr lang="en-US" sz="1000" dirty="0">
                <a:latin typeface="Arial" panose="020B0604020202020204" pitchFamily="34" charset="0"/>
                <a:cs typeface="Arial" panose="020B0604020202020204" pitchFamily="34" charset="0"/>
              </a:rPr>
              <a:t>:  </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Chart denominator: all Rhode Island residents</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Beginning in 2014, the ACA expanded coverage to millions of previously uninsured people through the expansion of Medicaid and the establishment of State Health Insurance Exchanges, i.e. HSRI. The 2012 data provides a snapshot of coverage trends in RI before Medicaid expansion.</a:t>
            </a:r>
          </a:p>
          <a:p>
            <a:pPr marL="174708" indent="-174708" defTabSz="931774">
              <a:buFont typeface="Arial" panose="020B0604020202020204" pitchFamily="34" charset="0"/>
              <a:buChar char="•"/>
              <a:defRPr/>
            </a:pPr>
            <a:r>
              <a:rPr lang="en-US" sz="1000" b="0" dirty="0">
                <a:latin typeface="Arial" panose="020B0604020202020204" pitchFamily="34" charset="0"/>
                <a:cs typeface="Arial" panose="020B0604020202020204" pitchFamily="34" charset="0"/>
              </a:rPr>
              <a:t>Projections from </a:t>
            </a:r>
            <a:r>
              <a:rPr lang="en-US" sz="1200" kern="1200" dirty="0">
                <a:solidFill>
                  <a:schemeClr val="tx1"/>
                </a:solidFill>
                <a:effectLst/>
                <a:latin typeface="+mn-lt"/>
                <a:ea typeface="+mn-ea"/>
                <a:cs typeface="+mn-cs"/>
              </a:rPr>
              <a:t>Robert Wood Johnson (RWJ) published in May 2020 on COVID, rising rates of unemployment, and impact on health insurance coverage across the nation: https://www.rwjf.org/en/library/research/2020/05/how-the-covid-19-recession-could-affect-health-insurance-coverage.html </a:t>
            </a:r>
            <a:endParaRPr lang="en-US" sz="1000"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6A8B74EC-85FA-454E-8844-DBE17AD2D04F}" type="slidenum">
              <a:rPr lang="en-US" smtClean="0"/>
              <a:t>6</a:t>
            </a:fld>
            <a:endParaRPr lang="en-US"/>
          </a:p>
        </p:txBody>
      </p:sp>
    </p:spTree>
    <p:extLst>
      <p:ext uri="{BB962C8B-B14F-4D97-AF65-F5344CB8AC3E}">
        <p14:creationId xmlns:p14="http://schemas.microsoft.com/office/powerpoint/2010/main" val="2494351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b="1" dirty="0">
                <a:latin typeface="Arial" panose="020B0604020202020204" pitchFamily="34" charset="0"/>
                <a:cs typeface="Arial" panose="020B0604020202020204" pitchFamily="34" charset="0"/>
              </a:rPr>
              <a:t>Key Findings</a:t>
            </a:r>
            <a:r>
              <a:rPr lang="en-US" sz="1000" dirty="0">
                <a:latin typeface="Arial" panose="020B0604020202020204" pitchFamily="34" charset="0"/>
                <a:cs typeface="Arial" panose="020B0604020202020204" pitchFamily="34" charset="0"/>
              </a:rPr>
              <a:t>: </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Despite the recent rise in RI’s uninsured rate, it is still trending to be well below the national rate</a:t>
            </a:r>
          </a:p>
          <a:p>
            <a:pPr marL="174708" indent="-174708" defTabSz="931774">
              <a:buFont typeface="Arial" panose="020B0604020202020204" pitchFamily="34" charset="0"/>
              <a:buChar char="•"/>
              <a:defRPr/>
            </a:pPr>
            <a:r>
              <a:rPr lang="en-US" sz="1000" dirty="0">
                <a:latin typeface="Arial" panose="020B0604020202020204" pitchFamily="34" charset="0"/>
                <a:cs typeface="Arial" panose="020B0604020202020204" pitchFamily="34" charset="0"/>
              </a:rPr>
              <a:t>From 2018 to 2020, the RI uninsured rate rose by 0.3 points, the same increase that was seen nationally from 2018 to 2019 alone (pre-COVID)</a:t>
            </a:r>
          </a:p>
          <a:p>
            <a:endParaRPr lang="en-US" sz="1000" dirty="0">
              <a:latin typeface="Arial" panose="020B0604020202020204" pitchFamily="34" charset="0"/>
              <a:cs typeface="Arial" panose="020B0604020202020204" pitchFamily="34" charset="0"/>
            </a:endParaRPr>
          </a:p>
          <a:p>
            <a:pPr marL="0" marR="0" lvl="0" indent="0" algn="l" defTabSz="931774" rtl="0" eaLnBrk="1" fontAlgn="auto" latinLnBrk="0" hangingPunct="1">
              <a:lnSpc>
                <a:spcPct val="100000"/>
              </a:lnSpc>
              <a:spcBef>
                <a:spcPts val="0"/>
              </a:spcBef>
              <a:spcAft>
                <a:spcPts val="0"/>
              </a:spcAft>
              <a:buClrTx/>
              <a:buSzTx/>
              <a:buFontTx/>
              <a:buNone/>
              <a:tabLst/>
              <a:defRPr/>
            </a:pPr>
            <a:r>
              <a:rPr lang="en-US" sz="1000" b="1" dirty="0">
                <a:latin typeface="Arial" panose="020B0604020202020204" pitchFamily="34" charset="0"/>
                <a:cs typeface="Arial" panose="020B0604020202020204" pitchFamily="34" charset="0"/>
              </a:rPr>
              <a:t>General Notes</a:t>
            </a:r>
            <a:r>
              <a:rPr lang="en-US" sz="1000" dirty="0">
                <a:latin typeface="Arial" panose="020B0604020202020204" pitchFamily="34" charset="0"/>
                <a:cs typeface="Arial" panose="020B0604020202020204" pitchFamily="34" charset="0"/>
              </a:rPr>
              <a:t>: </a:t>
            </a:r>
          </a:p>
          <a:p>
            <a:pPr marL="171450" marR="0" lvl="0" indent="-171450"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latin typeface="Arial" panose="020B0604020202020204" pitchFamily="34" charset="0"/>
                <a:cs typeface="Arial" panose="020B0604020202020204" pitchFamily="34" charset="0"/>
              </a:rPr>
              <a:t>Chart denominator: all Rhode Island residents</a:t>
            </a:r>
          </a:p>
          <a:p>
            <a:pPr marL="171450" indent="-171450" defTabSz="931774">
              <a:buFont typeface="Arial" panose="020B0604020202020204" pitchFamily="34" charset="0"/>
              <a:buChar char="•"/>
              <a:defRPr/>
            </a:pPr>
            <a:r>
              <a:rPr lang="en-US" sz="1000" b="0" dirty="0">
                <a:latin typeface="Arial" panose="020B0604020202020204" pitchFamily="34" charset="0"/>
                <a:cs typeface="Arial" panose="020B0604020202020204" pitchFamily="34" charset="0"/>
              </a:rPr>
              <a:t>Source of national uninsured rates: Center on Budget and Policy Priorities and the US Census Bureau (https://www.cbpp.org/research/health/uninsured-rate-rose-again-in-2019-further-eroding-earlier-progress)</a:t>
            </a:r>
          </a:p>
        </p:txBody>
      </p:sp>
      <p:sp>
        <p:nvSpPr>
          <p:cNvPr id="4" name="Slide Number Placeholder 3"/>
          <p:cNvSpPr>
            <a:spLocks noGrp="1"/>
          </p:cNvSpPr>
          <p:nvPr>
            <p:ph type="sldNum" sz="quarter" idx="5"/>
          </p:nvPr>
        </p:nvSpPr>
        <p:spPr/>
        <p:txBody>
          <a:bodyPr/>
          <a:lstStyle/>
          <a:p>
            <a:fld id="{6A8B74EC-85FA-454E-8844-DBE17AD2D04F}" type="slidenum">
              <a:rPr lang="en-US" smtClean="0"/>
              <a:t>7</a:t>
            </a:fld>
            <a:endParaRPr lang="en-US"/>
          </a:p>
        </p:txBody>
      </p:sp>
    </p:spTree>
    <p:extLst>
      <p:ext uri="{BB962C8B-B14F-4D97-AF65-F5344CB8AC3E}">
        <p14:creationId xmlns:p14="http://schemas.microsoft.com/office/powerpoint/2010/main" val="3549925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sz="900" b="1" dirty="0">
                <a:latin typeface="Arial" panose="020B0604020202020204" pitchFamily="34" charset="0"/>
                <a:cs typeface="Arial" panose="020B0604020202020204" pitchFamily="34" charset="0"/>
              </a:rPr>
              <a:t>Key Findings</a:t>
            </a:r>
            <a:r>
              <a:rPr lang="en-US" sz="900" dirty="0">
                <a:latin typeface="Arial" panose="020B0604020202020204" pitchFamily="34" charset="0"/>
                <a:cs typeface="Arial" panose="020B0604020202020204" pitchFamily="34" charset="0"/>
              </a:rPr>
              <a:t>: </a:t>
            </a:r>
          </a:p>
          <a:p>
            <a:pPr marL="174708" indent="-174708" defTabSz="931774">
              <a:buFont typeface="Arial" panose="020B0604020202020204" pitchFamily="34" charset="0"/>
              <a:buChar char="•"/>
              <a:defRPr/>
            </a:pPr>
            <a:r>
              <a:rPr lang="en-US" sz="900" dirty="0">
                <a:latin typeface="Arial" panose="020B0604020202020204" pitchFamily="34" charset="0"/>
                <a:cs typeface="Arial" panose="020B0604020202020204" pitchFamily="34" charset="0"/>
              </a:rPr>
              <a:t>As in 2018, the majority of the uninsured population in RI were male, lived in Providence County, were childless adults, of good to excellent health, had a high school, college, or graduate degree, and were employed part or full time. </a:t>
            </a:r>
          </a:p>
          <a:p>
            <a:pPr marL="174708" indent="-174708" defTabSz="931774">
              <a:buFont typeface="Arial" panose="020B0604020202020204" pitchFamily="34" charset="0"/>
              <a:buChar char="•"/>
              <a:defRPr/>
            </a:pPr>
            <a:r>
              <a:rPr lang="en-US" sz="900" dirty="0">
                <a:latin typeface="Arial" panose="020B0604020202020204" pitchFamily="34" charset="0"/>
                <a:cs typeface="Arial" panose="020B0604020202020204" pitchFamily="34" charset="0"/>
              </a:rPr>
              <a:t>Over-represented groups. In 2020…</a:t>
            </a:r>
          </a:p>
          <a:p>
            <a:pPr marL="631908" marR="0" lvl="1" indent="-174708"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900" dirty="0">
                <a:latin typeface="Arial" panose="020B0604020202020204" pitchFamily="34" charset="0"/>
                <a:cs typeface="Arial" panose="020B0604020202020204" pitchFamily="34" charset="0"/>
              </a:rPr>
              <a:t>~59% of the uninsured pop is male, whereas only ~49% of all Rhode Islanders identified as male</a:t>
            </a:r>
          </a:p>
          <a:p>
            <a:pPr marL="631908" marR="0" lvl="1" indent="-174708"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900" dirty="0">
                <a:latin typeface="Arial" panose="020B0604020202020204" pitchFamily="34" charset="0"/>
                <a:cs typeface="Arial" panose="020B0604020202020204" pitchFamily="34" charset="0"/>
              </a:rPr>
              <a:t>~54% of the uninsured pop are childless adults, whereas only ~40% of Rhode Islanders are childless adults</a:t>
            </a:r>
          </a:p>
          <a:p>
            <a:pPr marL="631908" marR="0" lvl="1" indent="-174708"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900" dirty="0">
                <a:latin typeface="Arial" panose="020B0604020202020204" pitchFamily="34" charset="0"/>
                <a:cs typeface="Arial" panose="020B0604020202020204" pitchFamily="34" charset="0"/>
              </a:rPr>
              <a:t>~33% of the uninsured pop are parents, whereas only ~22% of Rhode Islanders are parents</a:t>
            </a:r>
          </a:p>
          <a:p>
            <a:pPr marL="174708" marR="0" lvl="0" indent="-174708"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900" dirty="0">
                <a:latin typeface="Arial" panose="020B0604020202020204" pitchFamily="34" charset="0"/>
                <a:cs typeface="Arial" panose="020B0604020202020204" pitchFamily="34" charset="0"/>
              </a:rPr>
              <a:t>In comparison to 2018, the percent of uninsured who were…</a:t>
            </a:r>
          </a:p>
          <a:p>
            <a:pPr marL="640594" marR="0" lvl="1" indent="-174708" algn="l" defTabSz="931774"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en-US" sz="900" dirty="0">
                <a:latin typeface="Arial" panose="020B0604020202020204" pitchFamily="34" charset="0"/>
                <a:cs typeface="Arial" panose="020B0604020202020204" pitchFamily="34" charset="0"/>
              </a:rPr>
              <a:t>Parents increased by 13.2 points – perhaps due to loss of job and ESI related to COVID pandemic?</a:t>
            </a:r>
          </a:p>
          <a:p>
            <a:pPr marL="640594" lvl="1" indent="-174708" defTabSz="931774">
              <a:buFont typeface="Courier New" panose="02070309020205020404" pitchFamily="49" charset="0"/>
              <a:buChar char="o"/>
              <a:defRPr/>
            </a:pPr>
            <a:r>
              <a:rPr lang="en-US" sz="900" dirty="0">
                <a:latin typeface="Arial" panose="020B0604020202020204" pitchFamily="34" charset="0"/>
                <a:cs typeface="Arial" panose="020B0604020202020204" pitchFamily="34" charset="0"/>
              </a:rPr>
              <a:t>Female increased by 4.2 points</a:t>
            </a:r>
          </a:p>
          <a:p>
            <a:pPr marL="640594" lvl="1" indent="-174708" defTabSz="931774">
              <a:buFont typeface="Courier New" panose="02070309020205020404" pitchFamily="49" charset="0"/>
              <a:buChar char="o"/>
              <a:defRPr/>
            </a:pPr>
            <a:r>
              <a:rPr lang="en-US" sz="900" dirty="0">
                <a:latin typeface="Arial" panose="020B0604020202020204" pitchFamily="34" charset="0"/>
                <a:cs typeface="Arial" panose="020B0604020202020204" pitchFamily="34" charset="0"/>
              </a:rPr>
              <a:t>Living in Providence County rose by 2.5 points, and living in Kent county increased by 3 points</a:t>
            </a:r>
          </a:p>
          <a:p>
            <a:pPr marL="640594" lvl="1" indent="-174708" defTabSz="931774">
              <a:buFont typeface="Courier New" panose="02070309020205020404" pitchFamily="49" charset="0"/>
              <a:buChar char="o"/>
              <a:defRPr/>
            </a:pPr>
            <a:r>
              <a:rPr lang="en-US" sz="900" dirty="0">
                <a:latin typeface="Arial" panose="020B0604020202020204" pitchFamily="34" charset="0"/>
                <a:cs typeface="Arial" panose="020B0604020202020204" pitchFamily="34" charset="0"/>
                <a:sym typeface="Wingdings" panose="05000000000000000000" pitchFamily="2" charset="2"/>
              </a:rPr>
              <a:t>Not working increased by 3.8 points</a:t>
            </a:r>
          </a:p>
          <a:p>
            <a:pPr marL="0" indent="0" defTabSz="931774">
              <a:buFont typeface="Arial" panose="020B0604020202020204" pitchFamily="34" charset="0"/>
              <a:buNone/>
              <a:defRPr/>
            </a:pPr>
            <a:endParaRPr lang="en-US" sz="900" dirty="0">
              <a:latin typeface="Arial" panose="020B0604020202020204" pitchFamily="34" charset="0"/>
              <a:cs typeface="Arial" panose="020B0604020202020204" pitchFamily="34" charset="0"/>
            </a:endParaRPr>
          </a:p>
          <a:p>
            <a:pPr marL="0" indent="0" defTabSz="931774">
              <a:buFont typeface="Arial" panose="020B0604020202020204" pitchFamily="34" charset="0"/>
              <a:buNone/>
              <a:defRPr/>
            </a:pPr>
            <a:r>
              <a:rPr lang="en-US" sz="900" b="1" dirty="0">
                <a:latin typeface="Arial" panose="020B0604020202020204" pitchFamily="34" charset="0"/>
                <a:cs typeface="Arial" panose="020B0604020202020204" pitchFamily="34" charset="0"/>
              </a:rPr>
              <a:t>General Notes</a:t>
            </a:r>
            <a:r>
              <a:rPr lang="en-US" sz="900" b="0" dirty="0">
                <a:latin typeface="Arial" panose="020B0604020202020204" pitchFamily="34" charset="0"/>
                <a:cs typeface="Arial" panose="020B0604020202020204" pitchFamily="34" charset="0"/>
              </a:rPr>
              <a:t>:</a:t>
            </a:r>
          </a:p>
          <a:p>
            <a:pPr marL="174708" indent="-174708" defTabSz="931774">
              <a:buFont typeface="Arial" panose="020B0604020202020204" pitchFamily="34" charset="0"/>
              <a:buChar char="•"/>
              <a:defRPr/>
            </a:pPr>
            <a:r>
              <a:rPr lang="en-US" sz="900" dirty="0">
                <a:latin typeface="Arial" panose="020B0604020202020204" pitchFamily="34" charset="0"/>
                <a:cs typeface="Arial" panose="020B0604020202020204" pitchFamily="34" charset="0"/>
              </a:rPr>
              <a:t>Chart denominator: all uninsured in Rhode Island</a:t>
            </a:r>
          </a:p>
          <a:p>
            <a:pPr marL="174708" indent="-174708" defTabSz="931774">
              <a:buFont typeface="Arial" panose="020B0604020202020204" pitchFamily="34" charset="0"/>
              <a:buChar char="•"/>
              <a:defRPr/>
            </a:pPr>
            <a:r>
              <a:rPr lang="en-US" sz="900" dirty="0">
                <a:latin typeface="Arial" panose="020B0604020202020204" pitchFamily="34" charset="0"/>
                <a:cs typeface="Arial" panose="020B0604020202020204" pitchFamily="34" charset="0"/>
              </a:rPr>
              <a:t>2012, 2015, 2016, and 2018 statistics are not shown on this slide, but are available in the interactive dashboards</a:t>
            </a:r>
          </a:p>
          <a:p>
            <a:pPr marL="174708" marR="0" lvl="0" indent="-174708" algn="l" defTabSz="931774"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kern="1200" dirty="0">
                <a:solidFill>
                  <a:schemeClr val="tx1"/>
                </a:solidFill>
                <a:latin typeface="+mn-lt"/>
                <a:ea typeface="+mn-ea"/>
                <a:cs typeface="+mn-cs"/>
              </a:rPr>
              <a:t>Subsequent slides provide a deeper dive into the uninsured rate among different age, race, ethnicity, and place of birth groups, allowing for an analysis of year-over-year trends among these specific demographic groups</a:t>
            </a:r>
            <a:endParaRPr lang="en-US" sz="900" b="1" kern="1200" dirty="0">
              <a:solidFill>
                <a:schemeClr val="tx1"/>
              </a:solidFill>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5"/>
          </p:nvPr>
        </p:nvSpPr>
        <p:spPr/>
        <p:txBody>
          <a:bodyPr/>
          <a:lstStyle/>
          <a:p>
            <a:fld id="{6A8B74EC-85FA-454E-8844-DBE17AD2D04F}" type="slidenum">
              <a:rPr lang="en-US" smtClean="0"/>
              <a:t>8</a:t>
            </a:fld>
            <a:endParaRPr lang="en-US"/>
          </a:p>
        </p:txBody>
      </p:sp>
    </p:spTree>
    <p:extLst>
      <p:ext uri="{BB962C8B-B14F-4D97-AF65-F5344CB8AC3E}">
        <p14:creationId xmlns:p14="http://schemas.microsoft.com/office/powerpoint/2010/main" val="2835673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000" b="1" dirty="0">
                <a:latin typeface="Arial" panose="020B0604020202020204" pitchFamily="34" charset="0"/>
                <a:cs typeface="Arial" panose="020B0604020202020204" pitchFamily="34" charset="0"/>
              </a:rPr>
              <a:t>Key Findings</a:t>
            </a:r>
            <a:r>
              <a:rPr lang="en-US" sz="1000" dirty="0">
                <a:latin typeface="Arial" panose="020B0604020202020204" pitchFamily="34" charset="0"/>
                <a:cs typeface="Arial" panose="020B0604020202020204" pitchFamily="34" charset="0"/>
              </a:rPr>
              <a:t>: </a:t>
            </a:r>
          </a:p>
          <a:p>
            <a:pPr marL="171450" lvl="0" indent="-171450">
              <a:buFont typeface="Arial" panose="020B0604020202020204" pitchFamily="34" charset="0"/>
              <a:buChar char="•"/>
            </a:pPr>
            <a:r>
              <a:rPr lang="en-US" sz="1000" b="0" dirty="0">
                <a:latin typeface="Arial" panose="020B0604020202020204" pitchFamily="34" charset="0"/>
                <a:cs typeface="Arial" panose="020B0604020202020204" pitchFamily="34" charset="0"/>
              </a:rPr>
              <a:t>Potential reason why adults aged 26-35 </a:t>
            </a:r>
            <a:r>
              <a:rPr lang="en-US" sz="1000" b="0" dirty="0" err="1">
                <a:latin typeface="Arial" panose="020B0604020202020204" pitchFamily="34" charset="0"/>
                <a:cs typeface="Arial" panose="020B0604020202020204" pitchFamily="34" charset="0"/>
              </a:rPr>
              <a:t>yrs</a:t>
            </a:r>
            <a:r>
              <a:rPr lang="en-US" sz="1000" b="0" dirty="0">
                <a:latin typeface="Arial" panose="020B0604020202020204" pitchFamily="34" charset="0"/>
                <a:cs typeface="Arial" panose="020B0604020202020204" pitchFamily="34" charset="0"/>
              </a:rPr>
              <a:t> and 36-44 </a:t>
            </a:r>
            <a:r>
              <a:rPr lang="en-US" sz="1000" b="0" dirty="0" err="1">
                <a:latin typeface="Arial" panose="020B0604020202020204" pitchFamily="34" charset="0"/>
                <a:cs typeface="Arial" panose="020B0604020202020204" pitchFamily="34" charset="0"/>
              </a:rPr>
              <a:t>yrs</a:t>
            </a:r>
            <a:r>
              <a:rPr lang="en-US" sz="1000" b="0" dirty="0">
                <a:latin typeface="Arial" panose="020B0604020202020204" pitchFamily="34" charset="0"/>
                <a:cs typeface="Arial" panose="020B0604020202020204" pitchFamily="34" charset="0"/>
              </a:rPr>
              <a:t> were most impacted: </a:t>
            </a:r>
          </a:p>
          <a:p>
            <a:pPr marL="628650" lvl="1" indent="-171450">
              <a:buFont typeface="Courier New" panose="02070309020205020404" pitchFamily="49" charset="0"/>
              <a:buChar char="o"/>
            </a:pPr>
            <a:r>
              <a:rPr lang="en-US" sz="1000" b="0" dirty="0">
                <a:latin typeface="Arial" panose="020B0604020202020204" pitchFamily="34" charset="0"/>
                <a:cs typeface="Arial" panose="020B0604020202020204" pitchFamily="34" charset="0"/>
              </a:rPr>
              <a:t>Loss of job and ESI due to COVID</a:t>
            </a:r>
          </a:p>
          <a:p>
            <a:pPr marL="628650" lvl="1" indent="-171450">
              <a:buFont typeface="Courier New" panose="02070309020205020404" pitchFamily="49" charset="0"/>
              <a:buChar char="o"/>
            </a:pPr>
            <a:r>
              <a:rPr lang="en-US" sz="1000" b="0" dirty="0">
                <a:latin typeface="Arial" panose="020B0604020202020204" pitchFamily="34" charset="0"/>
                <a:cs typeface="Arial" panose="020B0604020202020204" pitchFamily="34" charset="0"/>
              </a:rPr>
              <a:t>Ineligible for coverage through parents or Medicare</a:t>
            </a:r>
          </a:p>
          <a:p>
            <a:pPr marL="628650" lvl="1" indent="-171450">
              <a:buFont typeface="Courier New" panose="02070309020205020404" pitchFamily="49" charset="0"/>
              <a:buChar char="o"/>
            </a:pPr>
            <a:r>
              <a:rPr lang="en-US" sz="1000" b="0" dirty="0">
                <a:latin typeface="Arial" panose="020B0604020202020204" pitchFamily="34" charset="0"/>
                <a:cs typeface="Arial" panose="020B0604020202020204" pitchFamily="34" charset="0"/>
              </a:rPr>
              <a:t>Not yet applied for Medicaid?</a:t>
            </a:r>
          </a:p>
          <a:p>
            <a:pPr lvl="0"/>
            <a:endParaRPr lang="en-US" sz="1000" b="1" dirty="0">
              <a:latin typeface="Arial" panose="020B0604020202020204" pitchFamily="34" charset="0"/>
              <a:cs typeface="Arial" panose="020B0604020202020204" pitchFamily="34" charset="0"/>
            </a:endParaRPr>
          </a:p>
          <a:p>
            <a:pPr lvl="0"/>
            <a:r>
              <a:rPr lang="en-US" sz="1000" b="1" dirty="0">
                <a:latin typeface="Arial" panose="020B0604020202020204" pitchFamily="34" charset="0"/>
                <a:cs typeface="Arial" panose="020B0604020202020204" pitchFamily="34" charset="0"/>
              </a:rPr>
              <a:t>General Notes</a:t>
            </a:r>
            <a:r>
              <a:rPr lang="en-US" sz="1000" dirty="0">
                <a:latin typeface="Arial" panose="020B0604020202020204" pitchFamily="34" charset="0"/>
                <a:cs typeface="Arial" panose="020B0604020202020204" pitchFamily="34" charset="0"/>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a:latin typeface="Arial" panose="020B0604020202020204" pitchFamily="34" charset="0"/>
                <a:cs typeface="Arial" panose="020B0604020202020204" pitchFamily="34" charset="0"/>
              </a:rPr>
              <a:t>Chart denominator: all uninsured Rhode Island residents</a:t>
            </a:r>
          </a:p>
          <a:p>
            <a:pPr marL="171450" lvl="0"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The adult nonelderly population is of interest because the majority are ineligible for Medicare and Medicaid, and reliant on subsidies and private plans for coverage. This is the uninsured population that is most addressable by EOHHS and HSRI. </a:t>
            </a:r>
          </a:p>
          <a:p>
            <a:pPr marL="171450" lvl="0" indent="-171450">
              <a:buFont typeface="Arial" panose="020B0604020202020204" pitchFamily="34" charset="0"/>
              <a:buChar char="•"/>
            </a:pPr>
            <a:r>
              <a:rPr lang="en-US" sz="1000" dirty="0">
                <a:latin typeface="Arial" panose="020B0604020202020204" pitchFamily="34" charset="0"/>
                <a:cs typeface="Arial" panose="020B0604020202020204" pitchFamily="34" charset="0"/>
              </a:rPr>
              <a:t>It is important to note that the sample size is reduced as we slice the data by year and age group. This widens the confidence intervals and not all observed changes are necessarily statistically significant. We present this data to show directional trends; it should not be overinterpreted.</a:t>
            </a:r>
            <a:endParaRPr lang="en-US" dirty="0"/>
          </a:p>
        </p:txBody>
      </p:sp>
      <p:sp>
        <p:nvSpPr>
          <p:cNvPr id="4" name="Slide Number Placeholder 3"/>
          <p:cNvSpPr>
            <a:spLocks noGrp="1"/>
          </p:cNvSpPr>
          <p:nvPr>
            <p:ph type="sldNum" sz="quarter" idx="5"/>
          </p:nvPr>
        </p:nvSpPr>
        <p:spPr/>
        <p:txBody>
          <a:bodyPr/>
          <a:lstStyle/>
          <a:p>
            <a:fld id="{6A8B74EC-85FA-454E-8844-DBE17AD2D04F}" type="slidenum">
              <a:rPr lang="en-US" smtClean="0"/>
              <a:t>9</a:t>
            </a:fld>
            <a:endParaRPr lang="en-US"/>
          </a:p>
        </p:txBody>
      </p:sp>
    </p:spTree>
    <p:extLst>
      <p:ext uri="{BB962C8B-B14F-4D97-AF65-F5344CB8AC3E}">
        <p14:creationId xmlns:p14="http://schemas.microsoft.com/office/powerpoint/2010/main" val="2539065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FBEBB1-17ED-4647-BD01-48DCA39877D9}" type="datetime1">
              <a:rPr lang="en-US" smtClean="0"/>
              <a:t>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E68A7-F9FF-498C-9BFF-EE8D8632D880}" type="slidenum">
              <a:rPr lang="en-US" smtClean="0"/>
              <a:t>‹#›</a:t>
            </a:fld>
            <a:endParaRPr lang="en-US"/>
          </a:p>
        </p:txBody>
      </p:sp>
    </p:spTree>
    <p:extLst>
      <p:ext uri="{BB962C8B-B14F-4D97-AF65-F5344CB8AC3E}">
        <p14:creationId xmlns:p14="http://schemas.microsoft.com/office/powerpoint/2010/main" val="1122070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28C2DE-E373-47EA-AC45-E4181DD23C49}" type="datetime1">
              <a:rPr lang="en-US" smtClean="0"/>
              <a:t>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E68A7-F9FF-498C-9BFF-EE8D8632D880}" type="slidenum">
              <a:rPr lang="en-US" smtClean="0"/>
              <a:t>‹#›</a:t>
            </a:fld>
            <a:endParaRPr lang="en-US"/>
          </a:p>
        </p:txBody>
      </p:sp>
    </p:spTree>
    <p:extLst>
      <p:ext uri="{BB962C8B-B14F-4D97-AF65-F5344CB8AC3E}">
        <p14:creationId xmlns:p14="http://schemas.microsoft.com/office/powerpoint/2010/main" val="87290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930F546-4D4F-40E3-8868-EADC2C6A7993}" type="datetime1">
              <a:rPr lang="en-US" smtClean="0"/>
              <a:t>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E68A7-F9FF-498C-9BFF-EE8D8632D880}" type="slidenum">
              <a:rPr lang="en-US" smtClean="0"/>
              <a:t>‹#›</a:t>
            </a:fld>
            <a:endParaRPr lang="en-US"/>
          </a:p>
        </p:txBody>
      </p:sp>
    </p:spTree>
    <p:extLst>
      <p:ext uri="{BB962C8B-B14F-4D97-AF65-F5344CB8AC3E}">
        <p14:creationId xmlns:p14="http://schemas.microsoft.com/office/powerpoint/2010/main" val="897666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DA4799-A10C-4494-B178-966AD9DBB84B}" type="datetime1">
              <a:rPr lang="en-US" smtClean="0"/>
              <a:t>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E68A7-F9FF-498C-9BFF-EE8D8632D880}" type="slidenum">
              <a:rPr lang="en-US" smtClean="0"/>
              <a:t>‹#›</a:t>
            </a:fld>
            <a:endParaRPr lang="en-US"/>
          </a:p>
        </p:txBody>
      </p:sp>
    </p:spTree>
    <p:extLst>
      <p:ext uri="{BB962C8B-B14F-4D97-AF65-F5344CB8AC3E}">
        <p14:creationId xmlns:p14="http://schemas.microsoft.com/office/powerpoint/2010/main" val="3975514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CF40F4-097D-41AD-A294-EE410312F3FF}" type="datetime1">
              <a:rPr lang="en-US" smtClean="0"/>
              <a:t>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E68A7-F9FF-498C-9BFF-EE8D8632D880}" type="slidenum">
              <a:rPr lang="en-US" smtClean="0"/>
              <a:t>‹#›</a:t>
            </a:fld>
            <a:endParaRPr lang="en-US"/>
          </a:p>
        </p:txBody>
      </p:sp>
    </p:spTree>
    <p:extLst>
      <p:ext uri="{BB962C8B-B14F-4D97-AF65-F5344CB8AC3E}">
        <p14:creationId xmlns:p14="http://schemas.microsoft.com/office/powerpoint/2010/main" val="173128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5CF0EA-A50D-466B-9607-C024407A3C04}" type="datetime1">
              <a:rPr lang="en-US" smtClean="0"/>
              <a:t>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E68A7-F9FF-498C-9BFF-EE8D8632D880}" type="slidenum">
              <a:rPr lang="en-US" smtClean="0"/>
              <a:t>‹#›</a:t>
            </a:fld>
            <a:endParaRPr lang="en-US"/>
          </a:p>
        </p:txBody>
      </p:sp>
    </p:spTree>
    <p:extLst>
      <p:ext uri="{BB962C8B-B14F-4D97-AF65-F5344CB8AC3E}">
        <p14:creationId xmlns:p14="http://schemas.microsoft.com/office/powerpoint/2010/main" val="1472425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7B1ED0-1606-4A8B-AD24-E6554BB75BC9}" type="datetime1">
              <a:rPr lang="en-US" smtClean="0"/>
              <a:t>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FE68A7-F9FF-498C-9BFF-EE8D8632D880}" type="slidenum">
              <a:rPr lang="en-US" smtClean="0"/>
              <a:t>‹#›</a:t>
            </a:fld>
            <a:endParaRPr lang="en-US"/>
          </a:p>
        </p:txBody>
      </p:sp>
    </p:spTree>
    <p:extLst>
      <p:ext uri="{BB962C8B-B14F-4D97-AF65-F5344CB8AC3E}">
        <p14:creationId xmlns:p14="http://schemas.microsoft.com/office/powerpoint/2010/main" val="1988879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5934B2-FD3D-461D-9456-DF3DA49561EF}" type="datetime1">
              <a:rPr lang="en-US" smtClean="0"/>
              <a:t>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FE68A7-F9FF-498C-9BFF-EE8D8632D880}" type="slidenum">
              <a:rPr lang="en-US" smtClean="0"/>
              <a:t>‹#›</a:t>
            </a:fld>
            <a:endParaRPr lang="en-US"/>
          </a:p>
        </p:txBody>
      </p:sp>
    </p:spTree>
    <p:extLst>
      <p:ext uri="{BB962C8B-B14F-4D97-AF65-F5344CB8AC3E}">
        <p14:creationId xmlns:p14="http://schemas.microsoft.com/office/powerpoint/2010/main" val="3584480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F02C53-440A-40A4-B7FE-9C8B7078ECC1}" type="datetime1">
              <a:rPr lang="en-US" smtClean="0"/>
              <a:t>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FE68A7-F9FF-498C-9BFF-EE8D8632D880}" type="slidenum">
              <a:rPr lang="en-US" smtClean="0"/>
              <a:t>‹#›</a:t>
            </a:fld>
            <a:endParaRPr lang="en-US"/>
          </a:p>
        </p:txBody>
      </p:sp>
    </p:spTree>
    <p:extLst>
      <p:ext uri="{BB962C8B-B14F-4D97-AF65-F5344CB8AC3E}">
        <p14:creationId xmlns:p14="http://schemas.microsoft.com/office/powerpoint/2010/main" val="121193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B35540-90CC-4D14-A4B7-DF9C1CA0E338}" type="datetime1">
              <a:rPr lang="en-US" smtClean="0"/>
              <a:t>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E68A7-F9FF-498C-9BFF-EE8D8632D880}" type="slidenum">
              <a:rPr lang="en-US" smtClean="0"/>
              <a:t>‹#›</a:t>
            </a:fld>
            <a:endParaRPr lang="en-US"/>
          </a:p>
        </p:txBody>
      </p:sp>
    </p:spTree>
    <p:extLst>
      <p:ext uri="{BB962C8B-B14F-4D97-AF65-F5344CB8AC3E}">
        <p14:creationId xmlns:p14="http://schemas.microsoft.com/office/powerpoint/2010/main" val="333482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C7F513C-839F-48AE-A3BC-0AA73BF73A74}" type="datetime1">
              <a:rPr lang="en-US" smtClean="0"/>
              <a:t>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E68A7-F9FF-498C-9BFF-EE8D8632D880}" type="slidenum">
              <a:rPr lang="en-US" smtClean="0"/>
              <a:t>‹#›</a:t>
            </a:fld>
            <a:endParaRPr lang="en-US"/>
          </a:p>
        </p:txBody>
      </p:sp>
    </p:spTree>
    <p:extLst>
      <p:ext uri="{BB962C8B-B14F-4D97-AF65-F5344CB8AC3E}">
        <p14:creationId xmlns:p14="http://schemas.microsoft.com/office/powerpoint/2010/main" val="4267710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F09978-7FFD-4A74-AA95-528855AD2C56}" type="datetime1">
              <a:rPr lang="en-US" smtClean="0"/>
              <a:t>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FE68A7-F9FF-498C-9BFF-EE8D8632D880}" type="slidenum">
              <a:rPr lang="en-US" smtClean="0"/>
              <a:t>‹#›</a:t>
            </a:fld>
            <a:endParaRPr lang="en-US"/>
          </a:p>
        </p:txBody>
      </p:sp>
    </p:spTree>
    <p:extLst>
      <p:ext uri="{BB962C8B-B14F-4D97-AF65-F5344CB8AC3E}">
        <p14:creationId xmlns:p14="http://schemas.microsoft.com/office/powerpoint/2010/main" val="345844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3.png"/><Relationship Id="rId7"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3.jpg"/><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3.jpg"/></Relationships>
</file>

<file path=ppt/slides/_rels/slide12.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jpg"/><Relationship Id="rId7"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9.pn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22.png"/><Relationship Id="rId7" Type="http://schemas.openxmlformats.org/officeDocument/2006/relationships/image" Target="../media/image23.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3.jpg"/><Relationship Id="rId4" Type="http://schemas.openxmlformats.org/officeDocument/2006/relationships/image" Target="../media/image2.jpg"/><Relationship Id="rId9" Type="http://schemas.openxmlformats.org/officeDocument/2006/relationships/image" Target="../media/image24.png"/></Relationships>
</file>

<file path=ppt/slides/_rels/slide14.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jpg"/><Relationship Id="rId7"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3.jpg"/><Relationship Id="rId9" Type="http://schemas.openxmlformats.org/officeDocument/2006/relationships/image" Target="../media/image28.pn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33.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jpg"/></Relationships>
</file>

<file path=ppt/slides/_rels/slide17.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jpg"/><Relationship Id="rId4" Type="http://schemas.openxmlformats.org/officeDocument/2006/relationships/image" Target="../media/image2.jpg"/></Relationships>
</file>

<file path=ppt/slides/_rels/slide1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jpg"/><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8" Type="http://schemas.openxmlformats.org/officeDocument/2006/relationships/slide" Target="slide20.xml"/><Relationship Id="rId13" Type="http://schemas.openxmlformats.org/officeDocument/2006/relationships/slide" Target="slide33.xml"/><Relationship Id="rId3" Type="http://schemas.openxmlformats.org/officeDocument/2006/relationships/slide" Target="slide3.xml"/><Relationship Id="rId7" Type="http://schemas.openxmlformats.org/officeDocument/2006/relationships/slide" Target="slide7.xml"/><Relationship Id="rId12" Type="http://schemas.openxmlformats.org/officeDocument/2006/relationships/slide" Target="slide3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slide" Target="slide6.xml"/><Relationship Id="rId11" Type="http://schemas.openxmlformats.org/officeDocument/2006/relationships/slide" Target="slide31.xml"/><Relationship Id="rId5" Type="http://schemas.openxmlformats.org/officeDocument/2006/relationships/slide" Target="slide5.xml"/><Relationship Id="rId15" Type="http://schemas.openxmlformats.org/officeDocument/2006/relationships/image" Target="../media/image3.jpg"/><Relationship Id="rId10" Type="http://schemas.openxmlformats.org/officeDocument/2006/relationships/slide" Target="slide26.xml"/><Relationship Id="rId4" Type="http://schemas.openxmlformats.org/officeDocument/2006/relationships/slide" Target="slide4.xml"/><Relationship Id="rId9" Type="http://schemas.openxmlformats.org/officeDocument/2006/relationships/slide" Target="slide21.xml"/><Relationship Id="rId14" Type="http://schemas.openxmlformats.org/officeDocument/2006/relationships/image" Target="../media/image2.jpg"/></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38.png"/><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hyperlink" Target="https://www.commonwealthfund.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image" Target="../media/image3.jpg"/><Relationship Id="rId4" Type="http://schemas.openxmlformats.org/officeDocument/2006/relationships/image" Target="../media/image2.jp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3.jpg"/><Relationship Id="rId4" Type="http://schemas.openxmlformats.org/officeDocument/2006/relationships/image" Target="../media/image2.jpg"/></Relationships>
</file>

<file path=ppt/slides/_rels/slide24.xml.rels><?xml version="1.0" encoding="UTF-8" standalone="yes"?>
<Relationships xmlns="http://schemas.openxmlformats.org/package/2006/relationships"><Relationship Id="rId3" Type="http://schemas.openxmlformats.org/officeDocument/2006/relationships/image" Target="../media/image42.png"/><Relationship Id="rId7" Type="http://schemas.openxmlformats.org/officeDocument/2006/relationships/image" Target="../media/image44.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43.png"/><Relationship Id="rId5" Type="http://schemas.openxmlformats.org/officeDocument/2006/relationships/image" Target="../media/image3.jpg"/><Relationship Id="rId4" Type="http://schemas.openxmlformats.org/officeDocument/2006/relationships/image" Target="../media/image2.jpg"/></Relationships>
</file>

<file path=ppt/slides/_rels/slide25.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45.png"/><Relationship Id="rId7" Type="http://schemas.openxmlformats.org/officeDocument/2006/relationships/image" Target="../media/image47.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46.png"/><Relationship Id="rId5" Type="http://schemas.openxmlformats.org/officeDocument/2006/relationships/image" Target="../media/image3.jpg"/><Relationship Id="rId4" Type="http://schemas.openxmlformats.org/officeDocument/2006/relationships/image" Target="../media/image2.jpg"/></Relationships>
</file>

<file path=ppt/slides/_rels/slide26.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49.png"/><Relationship Id="rId7" Type="http://schemas.openxmlformats.org/officeDocument/2006/relationships/image" Target="../media/image51.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media/image50.png"/></Relationships>
</file>

<file path=ppt/slides/_rels/slide27.xml.rels><?xml version="1.0" encoding="UTF-8" standalone="yes"?>
<Relationships xmlns="http://schemas.openxmlformats.org/package/2006/relationships"><Relationship Id="rId8" Type="http://schemas.openxmlformats.org/officeDocument/2006/relationships/image" Target="../media/image56.png"/><Relationship Id="rId3" Type="http://schemas.openxmlformats.org/officeDocument/2006/relationships/image" Target="../media/image53.png"/><Relationship Id="rId7" Type="http://schemas.openxmlformats.org/officeDocument/2006/relationships/image" Target="../media/image3.jp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2.jpg"/><Relationship Id="rId5" Type="http://schemas.openxmlformats.org/officeDocument/2006/relationships/image" Target="../media/image55.png"/><Relationship Id="rId4" Type="http://schemas.openxmlformats.org/officeDocument/2006/relationships/image" Target="../media/image54.png"/><Relationship Id="rId9" Type="http://schemas.openxmlformats.org/officeDocument/2006/relationships/image" Target="../media/image57.png"/></Relationships>
</file>

<file path=ppt/slides/_rels/slide28.xml.rels><?xml version="1.0" encoding="UTF-8" standalone="yes"?>
<Relationships xmlns="http://schemas.openxmlformats.org/package/2006/relationships"><Relationship Id="rId3" Type="http://schemas.openxmlformats.org/officeDocument/2006/relationships/image" Target="../media/image58.png"/><Relationship Id="rId7" Type="http://schemas.openxmlformats.org/officeDocument/2006/relationships/image" Target="../media/image60.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59.png"/><Relationship Id="rId5" Type="http://schemas.openxmlformats.org/officeDocument/2006/relationships/image" Target="../media/image3.jpg"/><Relationship Id="rId4" Type="http://schemas.openxmlformats.org/officeDocument/2006/relationships/image" Target="../media/image2.jpg"/></Relationships>
</file>

<file path=ppt/slides/_rels/slide29.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media/image62.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image" Target="../media/image63.png"/><Relationship Id="rId4" Type="http://schemas.openxmlformats.org/officeDocument/2006/relationships/image" Target="../media/image3.jpg"/></Relationships>
</file>

<file path=ppt/slides/_rels/slide31.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jpg"/><Relationship Id="rId4" Type="http://schemas.openxmlformats.org/officeDocument/2006/relationships/image" Target="../media/image2.jpg"/></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3.xml.rels><?xml version="1.0" encoding="UTF-8" standalone="yes"?>
<Relationships xmlns="http://schemas.openxmlformats.org/package/2006/relationships"><Relationship Id="rId3" Type="http://schemas.openxmlformats.org/officeDocument/2006/relationships/hyperlink" Target="https://healthsourceri.com/surveys-and-reports/"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jp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jpg"/><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jpg"/><Relationship Id="rId5" Type="http://schemas.openxmlformats.org/officeDocument/2006/relationships/image" Target="../media/image2.jp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A060A92-C534-424E-A1B9-8C08E02148DD}"/>
              </a:ext>
            </a:extLst>
          </p:cNvPr>
          <p:cNvSpPr>
            <a:spLocks noGrp="1"/>
          </p:cNvSpPr>
          <p:nvPr>
            <p:ph type="subTitle" idx="1"/>
          </p:nvPr>
        </p:nvSpPr>
        <p:spPr>
          <a:xfrm>
            <a:off x="0" y="3024964"/>
            <a:ext cx="9144000" cy="2026233"/>
          </a:xfrm>
        </p:spPr>
        <p:txBody>
          <a:bodyPr>
            <a:normAutofit/>
          </a:bodyPr>
          <a:lstStyle/>
          <a:p>
            <a:r>
              <a:rPr lang="en-US" sz="3000" b="1" dirty="0">
                <a:solidFill>
                  <a:srgbClr val="001F5C"/>
                </a:solidFill>
                <a:latin typeface="Arial" panose="020B0604020202020204" pitchFamily="34" charset="0"/>
                <a:cs typeface="Arial" panose="020B0604020202020204" pitchFamily="34" charset="0"/>
              </a:rPr>
              <a:t>Rhode Island Health Insurance Survey (HIS): </a:t>
            </a:r>
          </a:p>
          <a:p>
            <a:r>
              <a:rPr lang="en-US" sz="3000" b="1" dirty="0">
                <a:solidFill>
                  <a:srgbClr val="001F5C"/>
                </a:solidFill>
                <a:latin typeface="Arial" panose="020B0604020202020204" pitchFamily="34" charset="0"/>
                <a:cs typeface="Arial" panose="020B0604020202020204" pitchFamily="34" charset="0"/>
              </a:rPr>
              <a:t>2020 Executive Summary Report</a:t>
            </a:r>
          </a:p>
        </p:txBody>
      </p:sp>
      <p:pic>
        <p:nvPicPr>
          <p:cNvPr id="9" name="Picture 8">
            <a:extLst>
              <a:ext uri="{FF2B5EF4-FFF2-40B4-BE49-F238E27FC236}">
                <a16:creationId xmlns:a16="http://schemas.microsoft.com/office/drawing/2014/main" id="{6B441CC2-05DE-4E6E-BE54-B0B4C960508B}"/>
              </a:ext>
            </a:extLst>
          </p:cNvPr>
          <p:cNvPicPr>
            <a:picLocks noChangeAspect="1"/>
          </p:cNvPicPr>
          <p:nvPr/>
        </p:nvPicPr>
        <p:blipFill>
          <a:blip r:embed="rId3"/>
          <a:stretch>
            <a:fillRect/>
          </a:stretch>
        </p:blipFill>
        <p:spPr>
          <a:xfrm>
            <a:off x="1579394" y="777301"/>
            <a:ext cx="5985211" cy="1625658"/>
          </a:xfrm>
          <a:prstGeom prst="rect">
            <a:avLst/>
          </a:prstGeom>
        </p:spPr>
      </p:pic>
      <p:sp>
        <p:nvSpPr>
          <p:cNvPr id="10" name="TextBox 9">
            <a:extLst>
              <a:ext uri="{FF2B5EF4-FFF2-40B4-BE49-F238E27FC236}">
                <a16:creationId xmlns:a16="http://schemas.microsoft.com/office/drawing/2014/main" id="{2FEDBB55-BA7B-4AB0-B82F-43DE33124D3D}"/>
              </a:ext>
            </a:extLst>
          </p:cNvPr>
          <p:cNvSpPr txBox="1"/>
          <p:nvPr/>
        </p:nvSpPr>
        <p:spPr>
          <a:xfrm>
            <a:off x="2163724" y="5051197"/>
            <a:ext cx="4816549" cy="830997"/>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Freedman HealthCare</a:t>
            </a:r>
          </a:p>
          <a:p>
            <a:pPr algn="ctr"/>
            <a:r>
              <a:rPr lang="en-US" sz="2400">
                <a:latin typeface="Arial" panose="020B0604020202020204" pitchFamily="34" charset="0"/>
                <a:cs typeface="Arial" panose="020B0604020202020204" pitchFamily="34" charset="0"/>
              </a:rPr>
              <a:t>January 14, 2021</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6617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4" name="Picture 143">
            <a:extLst>
              <a:ext uri="{FF2B5EF4-FFF2-40B4-BE49-F238E27FC236}">
                <a16:creationId xmlns:a16="http://schemas.microsoft.com/office/drawing/2014/main" id="{35E50E9A-1425-4FFA-AB86-592CFF69A74D}"/>
              </a:ext>
            </a:extLst>
          </p:cNvPr>
          <p:cNvPicPr>
            <a:picLocks noChangeAspect="1"/>
          </p:cNvPicPr>
          <p:nvPr/>
        </p:nvPicPr>
        <p:blipFill>
          <a:blip r:embed="rId3"/>
          <a:stretch>
            <a:fillRect/>
          </a:stretch>
        </p:blipFill>
        <p:spPr>
          <a:xfrm>
            <a:off x="1931760" y="6061021"/>
            <a:ext cx="4712492" cy="769995"/>
          </a:xfrm>
          <a:prstGeom prst="rect">
            <a:avLst/>
          </a:prstGeom>
        </p:spPr>
      </p:pic>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Uninsured Rate By Race</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Footer Placeholder 11">
            <a:extLst>
              <a:ext uri="{FF2B5EF4-FFF2-40B4-BE49-F238E27FC236}">
                <a16:creationId xmlns:a16="http://schemas.microsoft.com/office/drawing/2014/main" id="{78DDA67E-FBDF-4318-B22B-8256C8D8136E}"/>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8</a:t>
            </a:r>
          </a:p>
        </p:txBody>
      </p:sp>
      <p:grpSp>
        <p:nvGrpSpPr>
          <p:cNvPr id="43" name="Group 42">
            <a:extLst>
              <a:ext uri="{FF2B5EF4-FFF2-40B4-BE49-F238E27FC236}">
                <a16:creationId xmlns:a16="http://schemas.microsoft.com/office/drawing/2014/main" id="{7183423D-34A2-47B7-82F0-5105FBFE3FF2}"/>
              </a:ext>
            </a:extLst>
          </p:cNvPr>
          <p:cNvGrpSpPr/>
          <p:nvPr/>
        </p:nvGrpSpPr>
        <p:grpSpPr>
          <a:xfrm>
            <a:off x="8134276" y="6315741"/>
            <a:ext cx="800247" cy="392514"/>
            <a:chOff x="7466680" y="6240981"/>
            <a:chExt cx="912981" cy="469877"/>
          </a:xfrm>
        </p:grpSpPr>
        <p:pic>
          <p:nvPicPr>
            <p:cNvPr id="44" name="Content Placeholder 18">
              <a:extLst>
                <a:ext uri="{FF2B5EF4-FFF2-40B4-BE49-F238E27FC236}">
                  <a16:creationId xmlns:a16="http://schemas.microsoft.com/office/drawing/2014/main" id="{8A516E05-EE08-45D1-B279-A9759B63BA7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45" name="Picture 44">
              <a:extLst>
                <a:ext uri="{FF2B5EF4-FFF2-40B4-BE49-F238E27FC236}">
                  <a16:creationId xmlns:a16="http://schemas.microsoft.com/office/drawing/2014/main" id="{CAFDE60D-8A02-43A8-A7B9-E1A1CD81DF9F}"/>
                </a:ext>
              </a:extLst>
            </p:cNvPr>
            <p:cNvPicPr>
              <a:picLocks noChangeAspect="1"/>
            </p:cNvPicPr>
            <p:nvPr/>
          </p:nvPicPr>
          <p:blipFill rotWithShape="1">
            <a:blip r:embed="rId5">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sp>
        <p:nvSpPr>
          <p:cNvPr id="9" name="TextBox 8">
            <a:extLst>
              <a:ext uri="{FF2B5EF4-FFF2-40B4-BE49-F238E27FC236}">
                <a16:creationId xmlns:a16="http://schemas.microsoft.com/office/drawing/2014/main" id="{C1F88869-C686-4265-B2E5-98CDC9E08AA2}"/>
              </a:ext>
            </a:extLst>
          </p:cNvPr>
          <p:cNvSpPr txBox="1"/>
          <p:nvPr/>
        </p:nvSpPr>
        <p:spPr>
          <a:xfrm>
            <a:off x="545552" y="847565"/>
            <a:ext cx="8052895" cy="1061829"/>
          </a:xfrm>
          <a:prstGeom prst="rect">
            <a:avLst/>
          </a:prstGeom>
          <a:noFill/>
        </p:spPr>
        <p:txBody>
          <a:bodyPr wrap="square" rtlCol="0">
            <a:spAutoFit/>
          </a:bodyPr>
          <a:lstStyle/>
          <a:p>
            <a:pPr lvl="0" algn="ctr"/>
            <a:r>
              <a:rPr lang="en-US" sz="1400" b="1" dirty="0">
                <a:latin typeface="Arial" panose="020B0604020202020204" pitchFamily="34" charset="0"/>
                <a:cs typeface="Arial" panose="020B0604020202020204" pitchFamily="34" charset="0"/>
              </a:rPr>
              <a:t>Across all years, racial minorities have been disproportionately impacted by uninsurance</a:t>
            </a:r>
          </a:p>
          <a:p>
            <a:pPr algn="ctr"/>
            <a:endParaRPr lang="en-US" sz="1000" dirty="0">
              <a:latin typeface="Arial" panose="020B0604020202020204" pitchFamily="34" charset="0"/>
              <a:cs typeface="Arial" panose="020B0604020202020204" pitchFamily="34" charset="0"/>
            </a:endParaRP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The gap widens further in 2020, with a 1-point increase in the uninsured rate among Black/African Americans and a 7-point increase in the uninsured rate among American Indian/Alaska Natives.</a:t>
            </a:r>
          </a:p>
          <a:p>
            <a:pPr>
              <a:buSzPct val="130000"/>
            </a:pPr>
            <a:endParaRPr lang="en-US" sz="13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40A8A04F-8B3F-4FD6-B6E2-5EAAA2760049}"/>
              </a:ext>
            </a:extLst>
          </p:cNvPr>
          <p:cNvSpPr txBox="1"/>
          <p:nvPr/>
        </p:nvSpPr>
        <p:spPr>
          <a:xfrm>
            <a:off x="6463336" y="2364834"/>
            <a:ext cx="2583889" cy="276999"/>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150" dirty="0"/>
              <a:t>Uninsured by Race (count)</a:t>
            </a:r>
          </a:p>
        </p:txBody>
      </p:sp>
      <p:grpSp>
        <p:nvGrpSpPr>
          <p:cNvPr id="151" name="Group 150">
            <a:extLst>
              <a:ext uri="{FF2B5EF4-FFF2-40B4-BE49-F238E27FC236}">
                <a16:creationId xmlns:a16="http://schemas.microsoft.com/office/drawing/2014/main" id="{0E21AE49-9245-43B4-9124-72DA63ACE116}"/>
              </a:ext>
            </a:extLst>
          </p:cNvPr>
          <p:cNvGrpSpPr/>
          <p:nvPr/>
        </p:nvGrpSpPr>
        <p:grpSpPr>
          <a:xfrm>
            <a:off x="419826" y="2020718"/>
            <a:ext cx="7896858" cy="3588153"/>
            <a:chOff x="445953" y="2020718"/>
            <a:chExt cx="7896858" cy="3588153"/>
          </a:xfrm>
        </p:grpSpPr>
        <p:pic>
          <p:nvPicPr>
            <p:cNvPr id="143" name="Picture 142">
              <a:extLst>
                <a:ext uri="{FF2B5EF4-FFF2-40B4-BE49-F238E27FC236}">
                  <a16:creationId xmlns:a16="http://schemas.microsoft.com/office/drawing/2014/main" id="{50DD9057-AA62-4821-84EF-77C184E2B628}"/>
                </a:ext>
              </a:extLst>
            </p:cNvPr>
            <p:cNvPicPr>
              <a:picLocks noChangeAspect="1"/>
            </p:cNvPicPr>
            <p:nvPr/>
          </p:nvPicPr>
          <p:blipFill rotWithShape="1">
            <a:blip r:embed="rId6"/>
            <a:srcRect l="1254" t="1994"/>
            <a:stretch/>
          </p:blipFill>
          <p:spPr>
            <a:xfrm>
              <a:off x="990525" y="3384095"/>
              <a:ext cx="7141786" cy="2010764"/>
            </a:xfrm>
            <a:prstGeom prst="rect">
              <a:avLst/>
            </a:prstGeom>
          </p:spPr>
        </p:pic>
        <p:grpSp>
          <p:nvGrpSpPr>
            <p:cNvPr id="83" name="Group 82">
              <a:extLst>
                <a:ext uri="{FF2B5EF4-FFF2-40B4-BE49-F238E27FC236}">
                  <a16:creationId xmlns:a16="http://schemas.microsoft.com/office/drawing/2014/main" id="{D635816F-8CF9-4EDF-8AEF-5246B0952B3C}"/>
                </a:ext>
              </a:extLst>
            </p:cNvPr>
            <p:cNvGrpSpPr/>
            <p:nvPr/>
          </p:nvGrpSpPr>
          <p:grpSpPr>
            <a:xfrm>
              <a:off x="445953" y="2020718"/>
              <a:ext cx="7896858" cy="3588153"/>
              <a:chOff x="633612" y="2192348"/>
              <a:chExt cx="7896858" cy="3588153"/>
            </a:xfrm>
          </p:grpSpPr>
          <p:grpSp>
            <p:nvGrpSpPr>
              <p:cNvPr id="84" name="Group 83">
                <a:extLst>
                  <a:ext uri="{FF2B5EF4-FFF2-40B4-BE49-F238E27FC236}">
                    <a16:creationId xmlns:a16="http://schemas.microsoft.com/office/drawing/2014/main" id="{D94A5F43-9F10-483F-B044-3BF9C68985E7}"/>
                  </a:ext>
                </a:extLst>
              </p:cNvPr>
              <p:cNvGrpSpPr/>
              <p:nvPr/>
            </p:nvGrpSpPr>
            <p:grpSpPr>
              <a:xfrm>
                <a:off x="1147669" y="2192348"/>
                <a:ext cx="7382801" cy="3588153"/>
                <a:chOff x="1147669" y="2192348"/>
                <a:chExt cx="7382801" cy="3588153"/>
              </a:xfrm>
            </p:grpSpPr>
            <p:grpSp>
              <p:nvGrpSpPr>
                <p:cNvPr id="86" name="Group 85">
                  <a:extLst>
                    <a:ext uri="{FF2B5EF4-FFF2-40B4-BE49-F238E27FC236}">
                      <a16:creationId xmlns:a16="http://schemas.microsoft.com/office/drawing/2014/main" id="{2CBF7113-17D7-4716-A80C-150318FD2A26}"/>
                    </a:ext>
                  </a:extLst>
                </p:cNvPr>
                <p:cNvGrpSpPr/>
                <p:nvPr/>
              </p:nvGrpSpPr>
              <p:grpSpPr>
                <a:xfrm>
                  <a:off x="1147669" y="2192348"/>
                  <a:ext cx="7382801" cy="3588153"/>
                  <a:chOff x="532575" y="2295373"/>
                  <a:chExt cx="7382801" cy="3588153"/>
                </a:xfrm>
              </p:grpSpPr>
              <p:grpSp>
                <p:nvGrpSpPr>
                  <p:cNvPr id="88" name="Group 87">
                    <a:extLst>
                      <a:ext uri="{FF2B5EF4-FFF2-40B4-BE49-F238E27FC236}">
                        <a16:creationId xmlns:a16="http://schemas.microsoft.com/office/drawing/2014/main" id="{2E0E3B24-CF11-435B-AFDD-45CC6E95E7F1}"/>
                      </a:ext>
                    </a:extLst>
                  </p:cNvPr>
                  <p:cNvGrpSpPr/>
                  <p:nvPr/>
                </p:nvGrpSpPr>
                <p:grpSpPr>
                  <a:xfrm>
                    <a:off x="532575" y="2295373"/>
                    <a:ext cx="7382801" cy="3588153"/>
                    <a:chOff x="870445" y="2457364"/>
                    <a:chExt cx="7382801" cy="3588153"/>
                  </a:xfrm>
                </p:grpSpPr>
                <p:sp>
                  <p:nvSpPr>
                    <p:cNvPr id="92" name="TextBox 91">
                      <a:extLst>
                        <a:ext uri="{FF2B5EF4-FFF2-40B4-BE49-F238E27FC236}">
                          <a16:creationId xmlns:a16="http://schemas.microsoft.com/office/drawing/2014/main" id="{191A28C9-AA38-438B-B86D-5E1DF23CD731}"/>
                        </a:ext>
                      </a:extLst>
                    </p:cNvPr>
                    <p:cNvSpPr txBox="1"/>
                    <p:nvPr/>
                  </p:nvSpPr>
                  <p:spPr>
                    <a:xfrm>
                      <a:off x="870445" y="3641749"/>
                      <a:ext cx="479205" cy="21349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17.7%</a:t>
                      </a:r>
                    </a:p>
                  </p:txBody>
                </p:sp>
                <p:grpSp>
                  <p:nvGrpSpPr>
                    <p:cNvPr id="93" name="Group 92">
                      <a:extLst>
                        <a:ext uri="{FF2B5EF4-FFF2-40B4-BE49-F238E27FC236}">
                          <a16:creationId xmlns:a16="http://schemas.microsoft.com/office/drawing/2014/main" id="{9C2EFE3E-8242-4019-A2FF-322E65A54AA3}"/>
                        </a:ext>
                      </a:extLst>
                    </p:cNvPr>
                    <p:cNvGrpSpPr/>
                    <p:nvPr/>
                  </p:nvGrpSpPr>
                  <p:grpSpPr>
                    <a:xfrm>
                      <a:off x="954865" y="2457364"/>
                      <a:ext cx="7000417" cy="3588153"/>
                      <a:chOff x="227285" y="2467256"/>
                      <a:chExt cx="7214911" cy="3620920"/>
                    </a:xfrm>
                  </p:grpSpPr>
                  <p:sp>
                    <p:nvSpPr>
                      <p:cNvPr id="99" name="TextBox 98">
                        <a:extLst>
                          <a:ext uri="{FF2B5EF4-FFF2-40B4-BE49-F238E27FC236}">
                            <a16:creationId xmlns:a16="http://schemas.microsoft.com/office/drawing/2014/main" id="{63169748-ADCB-4EB1-8733-26220C23991E}"/>
                          </a:ext>
                        </a:extLst>
                      </p:cNvPr>
                      <p:cNvSpPr txBox="1"/>
                      <p:nvPr/>
                    </p:nvSpPr>
                    <p:spPr>
                      <a:xfrm>
                        <a:off x="1392609" y="2467256"/>
                        <a:ext cx="4225310" cy="276999"/>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Uninsured Rate Across Race Groups</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00" name="TextBox 99">
                        <a:extLst>
                          <a:ext uri="{FF2B5EF4-FFF2-40B4-BE49-F238E27FC236}">
                            <a16:creationId xmlns:a16="http://schemas.microsoft.com/office/drawing/2014/main" id="{3F0CBEB1-BB88-4ABC-A721-9F0E2127B79F}"/>
                          </a:ext>
                        </a:extLst>
                      </p:cNvPr>
                      <p:cNvSpPr txBox="1"/>
                      <p:nvPr/>
                    </p:nvSpPr>
                    <p:spPr>
                      <a:xfrm>
                        <a:off x="227285" y="5839706"/>
                        <a:ext cx="7195315" cy="248470"/>
                      </a:xfrm>
                      <a:prstGeom prst="rect">
                        <a:avLst/>
                      </a:prstGeom>
                      <a:noFill/>
                    </p:spPr>
                    <p:txBody>
                      <a:bodyPr wrap="square" rtlCol="0">
                        <a:spAutoFit/>
                      </a:bodyPr>
                      <a:lstStyle/>
                      <a:p>
                        <a:r>
                          <a:rPr lang="en-US" sz="1000" dirty="0">
                            <a:solidFill>
                              <a:schemeClr val="tx1">
                                <a:lumMod val="75000"/>
                                <a:lumOff val="25000"/>
                              </a:schemeClr>
                            </a:solidFill>
                            <a:latin typeface="Arial" panose="020B0604020202020204" pitchFamily="34" charset="0"/>
                            <a:cs typeface="Arial" panose="020B0604020202020204" pitchFamily="34" charset="0"/>
                          </a:rPr>
                          <a:t>            AIAN		              Asian                                 Black                            Other                                      White</a:t>
                        </a:r>
                      </a:p>
                    </p:txBody>
                  </p:sp>
                  <p:sp>
                    <p:nvSpPr>
                      <p:cNvPr id="102" name="TextBox 101">
                        <a:extLst>
                          <a:ext uri="{FF2B5EF4-FFF2-40B4-BE49-F238E27FC236}">
                            <a16:creationId xmlns:a16="http://schemas.microsoft.com/office/drawing/2014/main" id="{3C7C40A4-E949-47DC-9D0D-E55BCDAAB67B}"/>
                          </a:ext>
                        </a:extLst>
                      </p:cNvPr>
                      <p:cNvSpPr txBox="1"/>
                      <p:nvPr/>
                    </p:nvSpPr>
                    <p:spPr>
                      <a:xfrm>
                        <a:off x="371855" y="4817621"/>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7.2%</a:t>
                        </a:r>
                      </a:p>
                    </p:txBody>
                  </p:sp>
                  <p:sp>
                    <p:nvSpPr>
                      <p:cNvPr id="103" name="TextBox 102">
                        <a:extLst>
                          <a:ext uri="{FF2B5EF4-FFF2-40B4-BE49-F238E27FC236}">
                            <a16:creationId xmlns:a16="http://schemas.microsoft.com/office/drawing/2014/main" id="{C7513EC8-1238-499D-8ACF-336EBD6285D0}"/>
                          </a:ext>
                        </a:extLst>
                      </p:cNvPr>
                      <p:cNvSpPr txBox="1"/>
                      <p:nvPr/>
                    </p:nvSpPr>
                    <p:spPr>
                      <a:xfrm>
                        <a:off x="619544" y="4582520"/>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9.6%</a:t>
                        </a:r>
                      </a:p>
                    </p:txBody>
                  </p:sp>
                  <p:sp>
                    <p:nvSpPr>
                      <p:cNvPr id="104" name="TextBox 103">
                        <a:extLst>
                          <a:ext uri="{FF2B5EF4-FFF2-40B4-BE49-F238E27FC236}">
                            <a16:creationId xmlns:a16="http://schemas.microsoft.com/office/drawing/2014/main" id="{0AEECDCC-8E0C-4309-BD30-67D2B1669473}"/>
                          </a:ext>
                        </a:extLst>
                      </p:cNvPr>
                      <p:cNvSpPr txBox="1"/>
                      <p:nvPr/>
                    </p:nvSpPr>
                    <p:spPr>
                      <a:xfrm>
                        <a:off x="855641" y="4849421"/>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7.2%</a:t>
                        </a:r>
                      </a:p>
                    </p:txBody>
                  </p:sp>
                  <p:sp>
                    <p:nvSpPr>
                      <p:cNvPr id="105" name="TextBox 104">
                        <a:extLst>
                          <a:ext uri="{FF2B5EF4-FFF2-40B4-BE49-F238E27FC236}">
                            <a16:creationId xmlns:a16="http://schemas.microsoft.com/office/drawing/2014/main" id="{47B464CB-8A10-48FE-81D9-5FB5735CF8C4}"/>
                          </a:ext>
                        </a:extLst>
                      </p:cNvPr>
                      <p:cNvSpPr txBox="1"/>
                      <p:nvPr/>
                    </p:nvSpPr>
                    <p:spPr>
                      <a:xfrm>
                        <a:off x="1650817" y="4542817"/>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9.6%</a:t>
                        </a:r>
                      </a:p>
                    </p:txBody>
                  </p:sp>
                  <p:sp>
                    <p:nvSpPr>
                      <p:cNvPr id="106" name="TextBox 105">
                        <a:extLst>
                          <a:ext uri="{FF2B5EF4-FFF2-40B4-BE49-F238E27FC236}">
                            <a16:creationId xmlns:a16="http://schemas.microsoft.com/office/drawing/2014/main" id="{BEA7FD01-0ADC-43AF-B479-3387A672CC99}"/>
                          </a:ext>
                        </a:extLst>
                      </p:cNvPr>
                      <p:cNvSpPr txBox="1"/>
                      <p:nvPr/>
                    </p:nvSpPr>
                    <p:spPr>
                      <a:xfrm>
                        <a:off x="3137435" y="3805237"/>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16.4%</a:t>
                        </a:r>
                      </a:p>
                    </p:txBody>
                  </p:sp>
                  <p:sp>
                    <p:nvSpPr>
                      <p:cNvPr id="107" name="TextBox 106">
                        <a:extLst>
                          <a:ext uri="{FF2B5EF4-FFF2-40B4-BE49-F238E27FC236}">
                            <a16:creationId xmlns:a16="http://schemas.microsoft.com/office/drawing/2014/main" id="{02E3D2CD-7CB9-4817-8EC7-83BFEDB49B96}"/>
                          </a:ext>
                        </a:extLst>
                      </p:cNvPr>
                      <p:cNvSpPr txBox="1"/>
                      <p:nvPr/>
                    </p:nvSpPr>
                    <p:spPr>
                      <a:xfrm>
                        <a:off x="5411385" y="5548710"/>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0%</a:t>
                        </a:r>
                      </a:p>
                    </p:txBody>
                  </p:sp>
                  <p:sp>
                    <p:nvSpPr>
                      <p:cNvPr id="108" name="TextBox 107">
                        <a:extLst>
                          <a:ext uri="{FF2B5EF4-FFF2-40B4-BE49-F238E27FC236}">
                            <a16:creationId xmlns:a16="http://schemas.microsoft.com/office/drawing/2014/main" id="{50CA5A78-8ADC-4A6B-91EC-54369FC822BB}"/>
                          </a:ext>
                        </a:extLst>
                      </p:cNvPr>
                      <p:cNvSpPr txBox="1"/>
                      <p:nvPr/>
                    </p:nvSpPr>
                    <p:spPr>
                      <a:xfrm>
                        <a:off x="6664176" y="5196617"/>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3.8%</a:t>
                        </a:r>
                      </a:p>
                    </p:txBody>
                  </p:sp>
                  <p:sp>
                    <p:nvSpPr>
                      <p:cNvPr id="109" name="TextBox 108">
                        <a:extLst>
                          <a:ext uri="{FF2B5EF4-FFF2-40B4-BE49-F238E27FC236}">
                            <a16:creationId xmlns:a16="http://schemas.microsoft.com/office/drawing/2014/main" id="{320A923B-10F2-4195-AA6D-A79FCDAF0A93}"/>
                          </a:ext>
                        </a:extLst>
                      </p:cNvPr>
                      <p:cNvSpPr txBox="1"/>
                      <p:nvPr/>
                    </p:nvSpPr>
                    <p:spPr>
                      <a:xfrm>
                        <a:off x="1938132" y="4633977"/>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9.1%</a:t>
                        </a:r>
                      </a:p>
                    </p:txBody>
                  </p:sp>
                  <p:sp>
                    <p:nvSpPr>
                      <p:cNvPr id="110" name="TextBox 109">
                        <a:extLst>
                          <a:ext uri="{FF2B5EF4-FFF2-40B4-BE49-F238E27FC236}">
                            <a16:creationId xmlns:a16="http://schemas.microsoft.com/office/drawing/2014/main" id="{CCD55431-3E48-4EDB-BD94-64E5A06CAFD6}"/>
                          </a:ext>
                        </a:extLst>
                      </p:cNvPr>
                      <p:cNvSpPr txBox="1"/>
                      <p:nvPr/>
                    </p:nvSpPr>
                    <p:spPr>
                      <a:xfrm>
                        <a:off x="3416941" y="4840411"/>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7.0%</a:t>
                        </a:r>
                      </a:p>
                    </p:txBody>
                  </p:sp>
                  <p:sp>
                    <p:nvSpPr>
                      <p:cNvPr id="111" name="TextBox 110">
                        <a:extLst>
                          <a:ext uri="{FF2B5EF4-FFF2-40B4-BE49-F238E27FC236}">
                            <a16:creationId xmlns:a16="http://schemas.microsoft.com/office/drawing/2014/main" id="{8E0EE1C8-A8D5-41DE-B8A5-331C2845D897}"/>
                          </a:ext>
                        </a:extLst>
                      </p:cNvPr>
                      <p:cNvSpPr txBox="1"/>
                      <p:nvPr/>
                    </p:nvSpPr>
                    <p:spPr>
                      <a:xfrm>
                        <a:off x="4701145" y="4111570"/>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13.5%</a:t>
                        </a:r>
                      </a:p>
                    </p:txBody>
                  </p:sp>
                  <p:sp>
                    <p:nvSpPr>
                      <p:cNvPr id="112" name="TextBox 111">
                        <a:extLst>
                          <a:ext uri="{FF2B5EF4-FFF2-40B4-BE49-F238E27FC236}">
                            <a16:creationId xmlns:a16="http://schemas.microsoft.com/office/drawing/2014/main" id="{055E4D6B-9208-4434-9D9F-8F3153C80A23}"/>
                          </a:ext>
                        </a:extLst>
                      </p:cNvPr>
                      <p:cNvSpPr txBox="1"/>
                      <p:nvPr/>
                    </p:nvSpPr>
                    <p:spPr>
                      <a:xfrm>
                        <a:off x="6195142" y="4498440"/>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10.2%</a:t>
                        </a:r>
                      </a:p>
                    </p:txBody>
                  </p:sp>
                  <p:sp>
                    <p:nvSpPr>
                      <p:cNvPr id="113" name="TextBox 112">
                        <a:extLst>
                          <a:ext uri="{FF2B5EF4-FFF2-40B4-BE49-F238E27FC236}">
                            <a16:creationId xmlns:a16="http://schemas.microsoft.com/office/drawing/2014/main" id="{124F3B3A-9366-4FFE-ADF4-71A80C0E36FF}"/>
                          </a:ext>
                        </a:extLst>
                      </p:cNvPr>
                      <p:cNvSpPr txBox="1"/>
                      <p:nvPr/>
                    </p:nvSpPr>
                    <p:spPr>
                      <a:xfrm>
                        <a:off x="2118474" y="4880915"/>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6.8%</a:t>
                        </a:r>
                      </a:p>
                    </p:txBody>
                  </p:sp>
                  <p:sp>
                    <p:nvSpPr>
                      <p:cNvPr id="114" name="TextBox 113">
                        <a:extLst>
                          <a:ext uri="{FF2B5EF4-FFF2-40B4-BE49-F238E27FC236}">
                            <a16:creationId xmlns:a16="http://schemas.microsoft.com/office/drawing/2014/main" id="{70C02EEA-E789-403C-AE47-B30446D7943C}"/>
                          </a:ext>
                        </a:extLst>
                      </p:cNvPr>
                      <p:cNvSpPr txBox="1"/>
                      <p:nvPr/>
                    </p:nvSpPr>
                    <p:spPr>
                      <a:xfrm>
                        <a:off x="3600502" y="5062328"/>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5.1%</a:t>
                        </a:r>
                      </a:p>
                    </p:txBody>
                  </p:sp>
                  <p:sp>
                    <p:nvSpPr>
                      <p:cNvPr id="115" name="TextBox 114">
                        <a:extLst>
                          <a:ext uri="{FF2B5EF4-FFF2-40B4-BE49-F238E27FC236}">
                            <a16:creationId xmlns:a16="http://schemas.microsoft.com/office/drawing/2014/main" id="{A8C434AE-4D1E-435A-953C-5AB2D7227883}"/>
                          </a:ext>
                        </a:extLst>
                      </p:cNvPr>
                      <p:cNvSpPr txBox="1"/>
                      <p:nvPr/>
                    </p:nvSpPr>
                    <p:spPr>
                      <a:xfrm>
                        <a:off x="4909328" y="5250303"/>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3.6%</a:t>
                        </a:r>
                      </a:p>
                    </p:txBody>
                  </p:sp>
                  <p:sp>
                    <p:nvSpPr>
                      <p:cNvPr id="116" name="TextBox 115">
                        <a:extLst>
                          <a:ext uri="{FF2B5EF4-FFF2-40B4-BE49-F238E27FC236}">
                            <a16:creationId xmlns:a16="http://schemas.microsoft.com/office/drawing/2014/main" id="{43B053E6-1E65-4965-8277-DE61ED7B16E3}"/>
                          </a:ext>
                        </a:extLst>
                      </p:cNvPr>
                      <p:cNvSpPr txBox="1"/>
                      <p:nvPr/>
                    </p:nvSpPr>
                    <p:spPr>
                      <a:xfrm>
                        <a:off x="6447226" y="5071157"/>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4.4%</a:t>
                        </a:r>
                      </a:p>
                    </p:txBody>
                  </p:sp>
                  <p:sp>
                    <p:nvSpPr>
                      <p:cNvPr id="117" name="TextBox 116">
                        <a:extLst>
                          <a:ext uri="{FF2B5EF4-FFF2-40B4-BE49-F238E27FC236}">
                            <a16:creationId xmlns:a16="http://schemas.microsoft.com/office/drawing/2014/main" id="{7CD95508-6BD6-49A0-985C-18F8BF32A3BF}"/>
                          </a:ext>
                        </a:extLst>
                      </p:cNvPr>
                      <p:cNvSpPr txBox="1"/>
                      <p:nvPr/>
                    </p:nvSpPr>
                    <p:spPr>
                      <a:xfrm>
                        <a:off x="2381142" y="4731621"/>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8.2%</a:t>
                        </a:r>
                      </a:p>
                    </p:txBody>
                  </p:sp>
                  <p:sp>
                    <p:nvSpPr>
                      <p:cNvPr id="118" name="TextBox 117">
                        <a:extLst>
                          <a:ext uri="{FF2B5EF4-FFF2-40B4-BE49-F238E27FC236}">
                            <a16:creationId xmlns:a16="http://schemas.microsoft.com/office/drawing/2014/main" id="{3190247C-5AC1-499A-80EB-9C1BF14C0736}"/>
                          </a:ext>
                        </a:extLst>
                      </p:cNvPr>
                      <p:cNvSpPr txBox="1"/>
                      <p:nvPr/>
                    </p:nvSpPr>
                    <p:spPr>
                      <a:xfrm>
                        <a:off x="3866506" y="5071157"/>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5.1%</a:t>
                        </a:r>
                      </a:p>
                    </p:txBody>
                  </p:sp>
                  <p:sp>
                    <p:nvSpPr>
                      <p:cNvPr id="119" name="TextBox 118">
                        <a:extLst>
                          <a:ext uri="{FF2B5EF4-FFF2-40B4-BE49-F238E27FC236}">
                            <a16:creationId xmlns:a16="http://schemas.microsoft.com/office/drawing/2014/main" id="{9EF3D8E5-432E-4544-ADED-9A67A4965CBC}"/>
                          </a:ext>
                        </a:extLst>
                      </p:cNvPr>
                      <p:cNvSpPr txBox="1"/>
                      <p:nvPr/>
                    </p:nvSpPr>
                    <p:spPr>
                      <a:xfrm>
                        <a:off x="5174530" y="5000471"/>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5.7%</a:t>
                        </a:r>
                      </a:p>
                    </p:txBody>
                  </p:sp>
                  <p:sp>
                    <p:nvSpPr>
                      <p:cNvPr id="120" name="TextBox 119">
                        <a:extLst>
                          <a:ext uri="{FF2B5EF4-FFF2-40B4-BE49-F238E27FC236}">
                            <a16:creationId xmlns:a16="http://schemas.microsoft.com/office/drawing/2014/main" id="{EE384C8B-451E-4257-9557-0341347F7BFA}"/>
                          </a:ext>
                        </a:extLst>
                      </p:cNvPr>
                      <p:cNvSpPr txBox="1"/>
                      <p:nvPr/>
                    </p:nvSpPr>
                    <p:spPr>
                      <a:xfrm>
                        <a:off x="6948308" y="5236842"/>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3.4%</a:t>
                        </a:r>
                      </a:p>
                    </p:txBody>
                  </p:sp>
                </p:grpSp>
                <p:sp>
                  <p:nvSpPr>
                    <p:cNvPr id="94" name="TextBox 93">
                      <a:extLst>
                        <a:ext uri="{FF2B5EF4-FFF2-40B4-BE49-F238E27FC236}">
                          <a16:creationId xmlns:a16="http://schemas.microsoft.com/office/drawing/2014/main" id="{9B78FE99-017C-491A-81C6-B7C465042834}"/>
                        </a:ext>
                      </a:extLst>
                    </p:cNvPr>
                    <p:cNvSpPr txBox="1"/>
                    <p:nvPr/>
                  </p:nvSpPr>
                  <p:spPr>
                    <a:xfrm>
                      <a:off x="1788035" y="4034906"/>
                      <a:ext cx="479205" cy="21349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14.3%</a:t>
                      </a:r>
                    </a:p>
                  </p:txBody>
                </p:sp>
                <p:sp>
                  <p:nvSpPr>
                    <p:cNvPr id="95" name="TextBox 94">
                      <a:extLst>
                        <a:ext uri="{FF2B5EF4-FFF2-40B4-BE49-F238E27FC236}">
                          <a16:creationId xmlns:a16="http://schemas.microsoft.com/office/drawing/2014/main" id="{D725681C-E64C-49CF-BB6A-B8C86DFAD1C7}"/>
                        </a:ext>
                      </a:extLst>
                    </p:cNvPr>
                    <p:cNvSpPr txBox="1"/>
                    <p:nvPr/>
                  </p:nvSpPr>
                  <p:spPr>
                    <a:xfrm>
                      <a:off x="3287329" y="5189124"/>
                      <a:ext cx="479205" cy="21349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3.7%</a:t>
                      </a:r>
                    </a:p>
                  </p:txBody>
                </p:sp>
                <p:sp>
                  <p:nvSpPr>
                    <p:cNvPr id="96" name="TextBox 95">
                      <a:extLst>
                        <a:ext uri="{FF2B5EF4-FFF2-40B4-BE49-F238E27FC236}">
                          <a16:creationId xmlns:a16="http://schemas.microsoft.com/office/drawing/2014/main" id="{4236A9D2-AD27-4021-80C8-16B5D3F22516}"/>
                        </a:ext>
                      </a:extLst>
                    </p:cNvPr>
                    <p:cNvSpPr txBox="1"/>
                    <p:nvPr/>
                  </p:nvSpPr>
                  <p:spPr>
                    <a:xfrm>
                      <a:off x="4750562" y="4915790"/>
                      <a:ext cx="479205" cy="21349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6.0%</a:t>
                      </a:r>
                    </a:p>
                  </p:txBody>
                </p:sp>
                <p:sp>
                  <p:nvSpPr>
                    <p:cNvPr id="98" name="TextBox 97">
                      <a:extLst>
                        <a:ext uri="{FF2B5EF4-FFF2-40B4-BE49-F238E27FC236}">
                          <a16:creationId xmlns:a16="http://schemas.microsoft.com/office/drawing/2014/main" id="{3440F550-C8C0-4A3F-B116-EB6B7390555A}"/>
                        </a:ext>
                      </a:extLst>
                    </p:cNvPr>
                    <p:cNvSpPr txBox="1"/>
                    <p:nvPr/>
                  </p:nvSpPr>
                  <p:spPr>
                    <a:xfrm>
                      <a:off x="7774041" y="5226283"/>
                      <a:ext cx="479205" cy="21349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3.6%</a:t>
                      </a:r>
                    </a:p>
                  </p:txBody>
                </p:sp>
              </p:grpSp>
              <p:sp>
                <p:nvSpPr>
                  <p:cNvPr id="89" name="Rectangle 88">
                    <a:extLst>
                      <a:ext uri="{FF2B5EF4-FFF2-40B4-BE49-F238E27FC236}">
                        <a16:creationId xmlns:a16="http://schemas.microsoft.com/office/drawing/2014/main" id="{8EDCA037-FBA4-4704-B069-295865CB918A}"/>
                      </a:ext>
                    </a:extLst>
                  </p:cNvPr>
                  <p:cNvSpPr/>
                  <p:nvPr/>
                </p:nvSpPr>
                <p:spPr>
                  <a:xfrm>
                    <a:off x="3295650" y="2939713"/>
                    <a:ext cx="87443" cy="25272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7" name="TextBox 86">
                  <a:extLst>
                    <a:ext uri="{FF2B5EF4-FFF2-40B4-BE49-F238E27FC236}">
                      <a16:creationId xmlns:a16="http://schemas.microsoft.com/office/drawing/2014/main" id="{E4FBFA8E-A82E-45E8-8DF5-F79C52EA0F0E}"/>
                    </a:ext>
                  </a:extLst>
                </p:cNvPr>
                <p:cNvSpPr txBox="1"/>
                <p:nvPr/>
              </p:nvSpPr>
              <p:spPr>
                <a:xfrm>
                  <a:off x="3010970" y="2406842"/>
                  <a:ext cx="2860114" cy="246221"/>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000" b="0" dirty="0"/>
                    <a:t>Denominator: total per race group per year</a:t>
                  </a:r>
                </a:p>
              </p:txBody>
            </p:sp>
          </p:grpSp>
          <p:pic>
            <p:nvPicPr>
              <p:cNvPr id="85" name="Picture 84">
                <a:extLst>
                  <a:ext uri="{FF2B5EF4-FFF2-40B4-BE49-F238E27FC236}">
                    <a16:creationId xmlns:a16="http://schemas.microsoft.com/office/drawing/2014/main" id="{D6F6DEC0-A086-4544-89CC-E948CCF0E21F}"/>
                  </a:ext>
                </a:extLst>
              </p:cNvPr>
              <p:cNvPicPr>
                <a:picLocks noChangeAspect="1"/>
              </p:cNvPicPr>
              <p:nvPr/>
            </p:nvPicPr>
            <p:blipFill>
              <a:blip r:embed="rId7"/>
              <a:stretch>
                <a:fillRect/>
              </a:stretch>
            </p:blipFill>
            <p:spPr>
              <a:xfrm>
                <a:off x="633612" y="4521443"/>
                <a:ext cx="544572" cy="1045623"/>
              </a:xfrm>
              <a:prstGeom prst="rect">
                <a:avLst/>
              </a:prstGeom>
            </p:spPr>
          </p:pic>
        </p:grpSp>
      </p:grpSp>
      <p:graphicFrame>
        <p:nvGraphicFramePr>
          <p:cNvPr id="11" name="Table 10">
            <a:extLst>
              <a:ext uri="{FF2B5EF4-FFF2-40B4-BE49-F238E27FC236}">
                <a16:creationId xmlns:a16="http://schemas.microsoft.com/office/drawing/2014/main" id="{18BDE5C9-DC31-4ECC-BBA7-098E2B3CCF95}"/>
              </a:ext>
            </a:extLst>
          </p:cNvPr>
          <p:cNvGraphicFramePr>
            <a:graphicFrameLocks noGrp="1"/>
          </p:cNvGraphicFramePr>
          <p:nvPr>
            <p:extLst>
              <p:ext uri="{D42A27DB-BD31-4B8C-83A1-F6EECF244321}">
                <p14:modId xmlns:p14="http://schemas.microsoft.com/office/powerpoint/2010/main" val="2328034977"/>
              </p:ext>
            </p:extLst>
          </p:nvPr>
        </p:nvGraphicFramePr>
        <p:xfrm>
          <a:off x="6492005" y="2630989"/>
          <a:ext cx="2526552" cy="1158185"/>
        </p:xfrm>
        <a:graphic>
          <a:graphicData uri="http://schemas.openxmlformats.org/drawingml/2006/table">
            <a:tbl>
              <a:tblPr firstRow="1" bandRow="1">
                <a:tableStyleId>{5C22544A-7EE6-4342-B048-85BDC9FD1C3A}</a:tableStyleId>
              </a:tblPr>
              <a:tblGrid>
                <a:gridCol w="421092">
                  <a:extLst>
                    <a:ext uri="{9D8B030D-6E8A-4147-A177-3AD203B41FA5}">
                      <a16:colId xmlns:a16="http://schemas.microsoft.com/office/drawing/2014/main" val="1136108807"/>
                    </a:ext>
                  </a:extLst>
                </a:gridCol>
                <a:gridCol w="421092">
                  <a:extLst>
                    <a:ext uri="{9D8B030D-6E8A-4147-A177-3AD203B41FA5}">
                      <a16:colId xmlns:a16="http://schemas.microsoft.com/office/drawing/2014/main" val="345050851"/>
                    </a:ext>
                  </a:extLst>
                </a:gridCol>
                <a:gridCol w="421092">
                  <a:extLst>
                    <a:ext uri="{9D8B030D-6E8A-4147-A177-3AD203B41FA5}">
                      <a16:colId xmlns:a16="http://schemas.microsoft.com/office/drawing/2014/main" val="296065991"/>
                    </a:ext>
                  </a:extLst>
                </a:gridCol>
                <a:gridCol w="421092">
                  <a:extLst>
                    <a:ext uri="{9D8B030D-6E8A-4147-A177-3AD203B41FA5}">
                      <a16:colId xmlns:a16="http://schemas.microsoft.com/office/drawing/2014/main" val="2895691923"/>
                    </a:ext>
                  </a:extLst>
                </a:gridCol>
                <a:gridCol w="421092">
                  <a:extLst>
                    <a:ext uri="{9D8B030D-6E8A-4147-A177-3AD203B41FA5}">
                      <a16:colId xmlns:a16="http://schemas.microsoft.com/office/drawing/2014/main" val="2531806526"/>
                    </a:ext>
                  </a:extLst>
                </a:gridCol>
                <a:gridCol w="421092">
                  <a:extLst>
                    <a:ext uri="{9D8B030D-6E8A-4147-A177-3AD203B41FA5}">
                      <a16:colId xmlns:a16="http://schemas.microsoft.com/office/drawing/2014/main" val="2473759957"/>
                    </a:ext>
                  </a:extLst>
                </a:gridCol>
              </a:tblGrid>
              <a:tr h="165455">
                <a:tc>
                  <a:txBody>
                    <a:bodyPr/>
                    <a:lstStyle/>
                    <a:p>
                      <a:pPr algn="l"/>
                      <a:r>
                        <a:rPr lang="en-US" sz="800" b="0" dirty="0">
                          <a:solidFill>
                            <a:schemeClr val="tx1"/>
                          </a:solidFill>
                          <a:latin typeface="Arial" panose="020B0604020202020204" pitchFamily="34" charset="0"/>
                          <a:cs typeface="Arial" panose="020B0604020202020204" pitchFamily="34" charset="0"/>
                        </a:rPr>
                        <a:t> Race</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393106042"/>
                  </a:ext>
                </a:extLst>
              </a:tr>
              <a:tr h="165455">
                <a:tc>
                  <a:txBody>
                    <a:bodyPr/>
                    <a:lstStyle/>
                    <a:p>
                      <a:pPr algn="l"/>
                      <a:r>
                        <a:rPr lang="en-US" sz="800" b="0" dirty="0">
                          <a:solidFill>
                            <a:schemeClr val="tx1"/>
                          </a:solidFill>
                          <a:latin typeface="Arial" panose="020B0604020202020204" pitchFamily="34" charset="0"/>
                          <a:cs typeface="Arial" panose="020B0604020202020204" pitchFamily="34" charset="0"/>
                        </a:rPr>
                        <a:t> AIAN*</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2,125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1,087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2,197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1,131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3,320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06763863"/>
                  </a:ext>
                </a:extLst>
              </a:tr>
              <a:tr h="165455">
                <a:tc>
                  <a:txBody>
                    <a:bodyPr/>
                    <a:lstStyle/>
                    <a:p>
                      <a:pPr algn="l"/>
                      <a:r>
                        <a:rPr lang="en-US" sz="800" b="0" dirty="0">
                          <a:solidFill>
                            <a:schemeClr val="tx1"/>
                          </a:solidFill>
                          <a:latin typeface="Arial" panose="020B0604020202020204" pitchFamily="34" charset="0"/>
                          <a:cs typeface="Arial" panose="020B0604020202020204" pitchFamily="34" charset="0"/>
                        </a:rPr>
                        <a:t> Asian*</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2,687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2,913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2,683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2,098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1,670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096334122"/>
                  </a:ext>
                </a:extLst>
              </a:tr>
              <a:tr h="165455">
                <a:tc>
                  <a:txBody>
                    <a:bodyPr/>
                    <a:lstStyle/>
                    <a:p>
                      <a:pPr algn="l"/>
                      <a:r>
                        <a:rPr lang="en-US" sz="800" b="0" dirty="0">
                          <a:solidFill>
                            <a:schemeClr val="tx1"/>
                          </a:solidFill>
                          <a:latin typeface="Arial" panose="020B0604020202020204" pitchFamily="34" charset="0"/>
                          <a:cs typeface="Arial" panose="020B0604020202020204" pitchFamily="34" charset="0"/>
                        </a:rPr>
                        <a:t> Black</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14,740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5,505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4,193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4,814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5,852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794661542"/>
                  </a:ext>
                </a:extLst>
              </a:tr>
              <a:tr h="165455">
                <a:tc>
                  <a:txBody>
                    <a:bodyPr/>
                    <a:lstStyle/>
                    <a:p>
                      <a:pPr algn="l"/>
                      <a:r>
                        <a:rPr lang="en-US" sz="800" b="0" dirty="0">
                          <a:solidFill>
                            <a:schemeClr val="tx1"/>
                          </a:solidFill>
                          <a:latin typeface="Arial" panose="020B0604020202020204" pitchFamily="34" charset="0"/>
                          <a:cs typeface="Arial" panose="020B0604020202020204" pitchFamily="34" charset="0"/>
                        </a:rPr>
                        <a:t> Other*</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1,537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859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771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106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3267499"/>
                  </a:ext>
                </a:extLst>
              </a:tr>
              <a:tr h="165455">
                <a:tc>
                  <a:txBody>
                    <a:bodyPr/>
                    <a:lstStyle/>
                    <a:p>
                      <a:pPr algn="l"/>
                      <a:r>
                        <a:rPr lang="en-US" sz="800" b="0" dirty="0">
                          <a:solidFill>
                            <a:schemeClr val="tx1"/>
                          </a:solidFill>
                          <a:latin typeface="Arial" panose="020B0604020202020204" pitchFamily="34" charset="0"/>
                          <a:cs typeface="Arial" panose="020B0604020202020204" pitchFamily="34" charset="0"/>
                        </a:rPr>
                        <a:t> White</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91,685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39,226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33,765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30,737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31,463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4047945563"/>
                  </a:ext>
                </a:extLst>
              </a:tr>
              <a:tr h="165455">
                <a:tc>
                  <a:txBody>
                    <a:bodyPr/>
                    <a:lstStyle/>
                    <a:p>
                      <a:pPr algn="l"/>
                      <a:r>
                        <a:rPr lang="en-US" sz="800" b="0" dirty="0">
                          <a:solidFill>
                            <a:schemeClr val="tx1"/>
                          </a:solidFill>
                          <a:latin typeface="Arial" panose="020B0604020202020204" pitchFamily="34" charset="0"/>
                          <a:cs typeface="Arial" panose="020B0604020202020204" pitchFamily="34" charset="0"/>
                        </a:rPr>
                        <a:t> Total</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112,774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49,590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43,608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38,887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42,305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36427292"/>
                  </a:ext>
                </a:extLst>
              </a:tr>
            </a:tbl>
          </a:graphicData>
        </a:graphic>
      </p:graphicFrame>
      <p:sp>
        <p:nvSpPr>
          <p:cNvPr id="56" name="TextBox 55">
            <a:extLst>
              <a:ext uri="{FF2B5EF4-FFF2-40B4-BE49-F238E27FC236}">
                <a16:creationId xmlns:a16="http://schemas.microsoft.com/office/drawing/2014/main" id="{A5E942C2-B84F-4EA3-BD3D-84FBA63EB2BF}"/>
              </a:ext>
            </a:extLst>
          </p:cNvPr>
          <p:cNvSpPr txBox="1"/>
          <p:nvPr/>
        </p:nvSpPr>
        <p:spPr>
          <a:xfrm>
            <a:off x="7716820" y="3803087"/>
            <a:ext cx="1301737" cy="215444"/>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r>
              <a:rPr lang="en-US" sz="800" b="0" dirty="0"/>
              <a:t>*Unweighted counts &lt;15</a:t>
            </a:r>
          </a:p>
        </p:txBody>
      </p:sp>
      <p:grpSp>
        <p:nvGrpSpPr>
          <p:cNvPr id="153" name="Group 152">
            <a:extLst>
              <a:ext uri="{FF2B5EF4-FFF2-40B4-BE49-F238E27FC236}">
                <a16:creationId xmlns:a16="http://schemas.microsoft.com/office/drawing/2014/main" id="{953599DC-028D-4697-A3A8-6E41C99E3145}"/>
              </a:ext>
            </a:extLst>
          </p:cNvPr>
          <p:cNvGrpSpPr/>
          <p:nvPr/>
        </p:nvGrpSpPr>
        <p:grpSpPr>
          <a:xfrm>
            <a:off x="1500651" y="5735096"/>
            <a:ext cx="6142698" cy="1070652"/>
            <a:chOff x="1585339" y="5735096"/>
            <a:chExt cx="6142698" cy="1070652"/>
          </a:xfrm>
        </p:grpSpPr>
        <p:grpSp>
          <p:nvGrpSpPr>
            <p:cNvPr id="150" name="Group 149">
              <a:extLst>
                <a:ext uri="{FF2B5EF4-FFF2-40B4-BE49-F238E27FC236}">
                  <a16:creationId xmlns:a16="http://schemas.microsoft.com/office/drawing/2014/main" id="{84C9EDF6-85F9-4387-8648-0474D0DBE477}"/>
                </a:ext>
              </a:extLst>
            </p:cNvPr>
            <p:cNvGrpSpPr/>
            <p:nvPr/>
          </p:nvGrpSpPr>
          <p:grpSpPr>
            <a:xfrm>
              <a:off x="1585339" y="5735096"/>
              <a:ext cx="5670198" cy="1070652"/>
              <a:chOff x="1585339" y="5735096"/>
              <a:chExt cx="5670198" cy="1070652"/>
            </a:xfrm>
          </p:grpSpPr>
          <p:grpSp>
            <p:nvGrpSpPr>
              <p:cNvPr id="145" name="Group 144">
                <a:extLst>
                  <a:ext uri="{FF2B5EF4-FFF2-40B4-BE49-F238E27FC236}">
                    <a16:creationId xmlns:a16="http://schemas.microsoft.com/office/drawing/2014/main" id="{B9035C03-3E05-41C1-B1EC-B768AE9EAE6A}"/>
                  </a:ext>
                </a:extLst>
              </p:cNvPr>
              <p:cNvGrpSpPr/>
              <p:nvPr/>
            </p:nvGrpSpPr>
            <p:grpSpPr>
              <a:xfrm>
                <a:off x="1585339" y="5735096"/>
                <a:ext cx="5082836" cy="1057247"/>
                <a:chOff x="1585339" y="5735096"/>
                <a:chExt cx="5082836" cy="1057247"/>
              </a:xfrm>
            </p:grpSpPr>
            <p:grpSp>
              <p:nvGrpSpPr>
                <p:cNvPr id="126" name="Group 125">
                  <a:extLst>
                    <a:ext uri="{FF2B5EF4-FFF2-40B4-BE49-F238E27FC236}">
                      <a16:creationId xmlns:a16="http://schemas.microsoft.com/office/drawing/2014/main" id="{47C68FC7-E418-4816-805E-4587143EAC54}"/>
                    </a:ext>
                  </a:extLst>
                </p:cNvPr>
                <p:cNvGrpSpPr/>
                <p:nvPr/>
              </p:nvGrpSpPr>
              <p:grpSpPr>
                <a:xfrm>
                  <a:off x="1585339" y="5735096"/>
                  <a:ext cx="5082836" cy="1057247"/>
                  <a:chOff x="1216300" y="5661869"/>
                  <a:chExt cx="5082836" cy="1130180"/>
                </a:xfrm>
              </p:grpSpPr>
              <p:grpSp>
                <p:nvGrpSpPr>
                  <p:cNvPr id="129" name="Group 128">
                    <a:extLst>
                      <a:ext uri="{FF2B5EF4-FFF2-40B4-BE49-F238E27FC236}">
                        <a16:creationId xmlns:a16="http://schemas.microsoft.com/office/drawing/2014/main" id="{472CD65D-ADC7-4E2A-AFA6-51411E63605F}"/>
                      </a:ext>
                    </a:extLst>
                  </p:cNvPr>
                  <p:cNvGrpSpPr/>
                  <p:nvPr/>
                </p:nvGrpSpPr>
                <p:grpSpPr>
                  <a:xfrm>
                    <a:off x="1216300" y="5661869"/>
                    <a:ext cx="5082836" cy="1130180"/>
                    <a:chOff x="1076277" y="5594480"/>
                    <a:chExt cx="5175092" cy="1148313"/>
                  </a:xfrm>
                </p:grpSpPr>
                <p:sp>
                  <p:nvSpPr>
                    <p:cNvPr id="132" name="TextBox 131">
                      <a:extLst>
                        <a:ext uri="{FF2B5EF4-FFF2-40B4-BE49-F238E27FC236}">
                          <a16:creationId xmlns:a16="http://schemas.microsoft.com/office/drawing/2014/main" id="{E4A710E7-4E80-40F1-A080-CE6F3BD04927}"/>
                        </a:ext>
                      </a:extLst>
                    </p:cNvPr>
                    <p:cNvSpPr txBox="1"/>
                    <p:nvPr/>
                  </p:nvSpPr>
                  <p:spPr>
                    <a:xfrm>
                      <a:off x="1402737" y="5594480"/>
                      <a:ext cx="4670092" cy="284144"/>
                    </a:xfrm>
                    <a:prstGeom prst="rect">
                      <a:avLst/>
                    </a:prstGeom>
                    <a:noFill/>
                  </p:spPr>
                  <p:txBody>
                    <a:bodyPr wrap="square" rtlCol="0">
                      <a:spAutoFit/>
                    </a:bodyPr>
                    <a:lstStyle>
                      <a:defPPr>
                        <a:defRPr lang="en-US"/>
                      </a:defPPr>
                      <a:lvl1pPr algn="ctr">
                        <a:defRPr sz="1100"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Percent of Uninsured Population by Race</a:t>
                      </a:r>
                    </a:p>
                  </p:txBody>
                </p:sp>
                <p:sp>
                  <p:nvSpPr>
                    <p:cNvPr id="134" name="TextBox 133">
                      <a:extLst>
                        <a:ext uri="{FF2B5EF4-FFF2-40B4-BE49-F238E27FC236}">
                          <a16:creationId xmlns:a16="http://schemas.microsoft.com/office/drawing/2014/main" id="{695792A5-BFEE-4034-944E-BD594095D298}"/>
                        </a:ext>
                      </a:extLst>
                    </p:cNvPr>
                    <p:cNvSpPr txBox="1"/>
                    <p:nvPr/>
                  </p:nvSpPr>
                  <p:spPr>
                    <a:xfrm>
                      <a:off x="1453343" y="6255291"/>
                      <a:ext cx="4798026" cy="259072"/>
                    </a:xfrm>
                    <a:prstGeom prst="rect">
                      <a:avLst/>
                    </a:prstGeom>
                    <a:noFill/>
                  </p:spPr>
                  <p:txBody>
                    <a:bodyPr wrap="square" rtlCol="0">
                      <a:spAutoFit/>
                    </a:bodyPr>
                    <a:lstStyle/>
                    <a:p>
                      <a:r>
                        <a:rPr lang="en-US" sz="950" b="1" dirty="0">
                          <a:latin typeface="Arial" panose="020B0604020202020204" pitchFamily="34" charset="0"/>
                          <a:cs typeface="Arial" panose="020B0604020202020204" pitchFamily="34" charset="0"/>
                        </a:rPr>
                        <a:t>2.9% 5.4%</a:t>
                      </a:r>
                      <a:r>
                        <a:rPr lang="en-US" sz="950" b="1" dirty="0">
                          <a:solidFill>
                            <a:schemeClr val="bg1"/>
                          </a:solidFill>
                          <a:latin typeface="Arial" panose="020B0604020202020204" pitchFamily="34" charset="0"/>
                          <a:cs typeface="Arial" panose="020B0604020202020204" pitchFamily="34" charset="0"/>
                        </a:rPr>
                        <a:t> 12.4%                                                       79.0%</a:t>
                      </a:r>
                    </a:p>
                  </p:txBody>
                </p:sp>
                <p:sp>
                  <p:nvSpPr>
                    <p:cNvPr id="135" name="TextBox 134">
                      <a:extLst>
                        <a:ext uri="{FF2B5EF4-FFF2-40B4-BE49-F238E27FC236}">
                          <a16:creationId xmlns:a16="http://schemas.microsoft.com/office/drawing/2014/main" id="{6E0D358B-5F8E-440E-AEC8-2E57EA998B76}"/>
                        </a:ext>
                      </a:extLst>
                    </p:cNvPr>
                    <p:cNvSpPr txBox="1"/>
                    <p:nvPr/>
                  </p:nvSpPr>
                  <p:spPr>
                    <a:xfrm>
                      <a:off x="1076277" y="6248757"/>
                      <a:ext cx="470303" cy="259073"/>
                    </a:xfrm>
                    <a:prstGeom prst="rect">
                      <a:avLst/>
                    </a:prstGeom>
                    <a:noFill/>
                  </p:spPr>
                  <p:txBody>
                    <a:bodyPr wrap="square" rtlCol="0">
                      <a:spAutoFit/>
                    </a:bodyPr>
                    <a:lstStyle/>
                    <a:p>
                      <a:r>
                        <a:rPr lang="en-US" sz="950" b="1" dirty="0">
                          <a:solidFill>
                            <a:schemeClr val="tx1">
                              <a:lumMod val="75000"/>
                              <a:lumOff val="25000"/>
                            </a:schemeClr>
                          </a:solidFill>
                          <a:latin typeface="Arial" panose="020B0604020202020204" pitchFamily="34" charset="0"/>
                          <a:cs typeface="Arial" panose="020B0604020202020204" pitchFamily="34" charset="0"/>
                        </a:rPr>
                        <a:t>2018</a:t>
                      </a:r>
                    </a:p>
                  </p:txBody>
                </p:sp>
                <p:sp>
                  <p:nvSpPr>
                    <p:cNvPr id="136" name="TextBox 135">
                      <a:extLst>
                        <a:ext uri="{FF2B5EF4-FFF2-40B4-BE49-F238E27FC236}">
                          <a16:creationId xmlns:a16="http://schemas.microsoft.com/office/drawing/2014/main" id="{9E7562DE-1506-4310-A9D1-D6A58654B185}"/>
                        </a:ext>
                      </a:extLst>
                    </p:cNvPr>
                    <p:cNvSpPr txBox="1"/>
                    <p:nvPr/>
                  </p:nvSpPr>
                  <p:spPr>
                    <a:xfrm>
                      <a:off x="1083679" y="6483720"/>
                      <a:ext cx="470303" cy="259073"/>
                    </a:xfrm>
                    <a:prstGeom prst="rect">
                      <a:avLst/>
                    </a:prstGeom>
                    <a:noFill/>
                  </p:spPr>
                  <p:txBody>
                    <a:bodyPr wrap="square" rtlCol="0">
                      <a:spAutoFit/>
                    </a:bodyPr>
                    <a:lstStyle/>
                    <a:p>
                      <a:r>
                        <a:rPr lang="en-US" sz="950" b="1" dirty="0">
                          <a:solidFill>
                            <a:schemeClr val="tx1">
                              <a:lumMod val="75000"/>
                              <a:lumOff val="25000"/>
                            </a:schemeClr>
                          </a:solidFill>
                          <a:latin typeface="Arial" panose="020B0604020202020204" pitchFamily="34" charset="0"/>
                          <a:cs typeface="Arial" panose="020B0604020202020204" pitchFamily="34" charset="0"/>
                        </a:rPr>
                        <a:t>2016</a:t>
                      </a:r>
                    </a:p>
                  </p:txBody>
                </p:sp>
              </p:grpSp>
              <p:sp>
                <p:nvSpPr>
                  <p:cNvPr id="130" name="TextBox 129">
                    <a:extLst>
                      <a:ext uri="{FF2B5EF4-FFF2-40B4-BE49-F238E27FC236}">
                        <a16:creationId xmlns:a16="http://schemas.microsoft.com/office/drawing/2014/main" id="{9F99840A-6200-4CF2-9167-2A97B7A2FA69}"/>
                      </a:ext>
                    </a:extLst>
                  </p:cNvPr>
                  <p:cNvSpPr txBox="1"/>
                  <p:nvPr/>
                </p:nvSpPr>
                <p:spPr>
                  <a:xfrm>
                    <a:off x="1225926" y="6071454"/>
                    <a:ext cx="461919" cy="254982"/>
                  </a:xfrm>
                  <a:prstGeom prst="rect">
                    <a:avLst/>
                  </a:prstGeom>
                  <a:noFill/>
                </p:spPr>
                <p:txBody>
                  <a:bodyPr wrap="square" rtlCol="0">
                    <a:spAutoFit/>
                  </a:bodyPr>
                  <a:lstStyle/>
                  <a:p>
                    <a:r>
                      <a:rPr lang="en-US" sz="950" b="1" dirty="0">
                        <a:solidFill>
                          <a:schemeClr val="tx1">
                            <a:lumMod val="75000"/>
                            <a:lumOff val="25000"/>
                          </a:schemeClr>
                        </a:solidFill>
                        <a:latin typeface="Arial" panose="020B0604020202020204" pitchFamily="34" charset="0"/>
                        <a:cs typeface="Arial" panose="020B0604020202020204" pitchFamily="34" charset="0"/>
                      </a:rPr>
                      <a:t>2020</a:t>
                    </a:r>
                  </a:p>
                </p:txBody>
              </p:sp>
              <p:sp>
                <p:nvSpPr>
                  <p:cNvPr id="131" name="TextBox 130">
                    <a:extLst>
                      <a:ext uri="{FF2B5EF4-FFF2-40B4-BE49-F238E27FC236}">
                        <a16:creationId xmlns:a16="http://schemas.microsoft.com/office/drawing/2014/main" id="{3C3BBD84-8DAA-4718-AD9E-29398C5509DF}"/>
                      </a:ext>
                    </a:extLst>
                  </p:cNvPr>
                  <p:cNvSpPr txBox="1"/>
                  <p:nvPr/>
                </p:nvSpPr>
                <p:spPr>
                  <a:xfrm>
                    <a:off x="1533675" y="6085783"/>
                    <a:ext cx="4765461" cy="254983"/>
                  </a:xfrm>
                  <a:prstGeom prst="rect">
                    <a:avLst/>
                  </a:prstGeom>
                  <a:noFill/>
                </p:spPr>
                <p:txBody>
                  <a:bodyPr wrap="square" rtlCol="0">
                    <a:spAutoFit/>
                  </a:bodyPr>
                  <a:lstStyle/>
                  <a:p>
                    <a:r>
                      <a:rPr lang="en-US" sz="950" b="1" dirty="0">
                        <a:solidFill>
                          <a:schemeClr val="bg1"/>
                        </a:solidFill>
                        <a:latin typeface="Arial" panose="020B0604020202020204" pitchFamily="34" charset="0"/>
                        <a:cs typeface="Arial" panose="020B0604020202020204" pitchFamily="34" charset="0"/>
                      </a:rPr>
                      <a:t>   </a:t>
                    </a:r>
                    <a:r>
                      <a:rPr lang="en-US" sz="950" b="1" dirty="0">
                        <a:latin typeface="Arial" panose="020B0604020202020204" pitchFamily="34" charset="0"/>
                        <a:cs typeface="Arial" panose="020B0604020202020204" pitchFamily="34" charset="0"/>
                      </a:rPr>
                      <a:t>7.8% 4.0%   </a:t>
                    </a:r>
                    <a:r>
                      <a:rPr lang="en-US" sz="950" b="1" dirty="0">
                        <a:solidFill>
                          <a:schemeClr val="bg1"/>
                        </a:solidFill>
                        <a:latin typeface="Arial" panose="020B0604020202020204" pitchFamily="34" charset="0"/>
                        <a:cs typeface="Arial" panose="020B0604020202020204" pitchFamily="34" charset="0"/>
                      </a:rPr>
                      <a:t>13.8%	                                         74.4%</a:t>
                    </a:r>
                  </a:p>
                </p:txBody>
              </p:sp>
            </p:grpSp>
            <p:sp>
              <p:nvSpPr>
                <p:cNvPr id="125" name="TextBox 124">
                  <a:extLst>
                    <a:ext uri="{FF2B5EF4-FFF2-40B4-BE49-F238E27FC236}">
                      <a16:creationId xmlns:a16="http://schemas.microsoft.com/office/drawing/2014/main" id="{486BF0F6-A15A-45EE-A907-CD0FDD56BF3B}"/>
                    </a:ext>
                  </a:extLst>
                </p:cNvPr>
                <p:cNvSpPr txBox="1"/>
                <p:nvPr/>
              </p:nvSpPr>
              <p:spPr>
                <a:xfrm>
                  <a:off x="2853462" y="5902836"/>
                  <a:ext cx="2860114" cy="246221"/>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000" b="0" dirty="0"/>
                    <a:t>Denominator: total # uninsured per year</a:t>
                  </a:r>
                </a:p>
              </p:txBody>
            </p:sp>
          </p:grpSp>
          <p:pic>
            <p:nvPicPr>
              <p:cNvPr id="147" name="Picture 146">
                <a:extLst>
                  <a:ext uri="{FF2B5EF4-FFF2-40B4-BE49-F238E27FC236}">
                    <a16:creationId xmlns:a16="http://schemas.microsoft.com/office/drawing/2014/main" id="{5FBA561B-0BED-4B60-8041-834496EEC43D}"/>
                  </a:ext>
                </a:extLst>
              </p:cNvPr>
              <p:cNvPicPr>
                <a:picLocks noChangeAspect="1"/>
              </p:cNvPicPr>
              <p:nvPr/>
            </p:nvPicPr>
            <p:blipFill rotWithShape="1">
              <a:blip r:embed="rId8"/>
              <a:srcRect r="-3502" b="47572"/>
              <a:stretch/>
            </p:blipFill>
            <p:spPr>
              <a:xfrm>
                <a:off x="6816683" y="6185714"/>
                <a:ext cx="438854" cy="538791"/>
              </a:xfrm>
              <a:prstGeom prst="rect">
                <a:avLst/>
              </a:prstGeom>
            </p:spPr>
          </p:pic>
          <p:sp>
            <p:nvSpPr>
              <p:cNvPr id="148" name="TextBox 147">
                <a:extLst>
                  <a:ext uri="{FF2B5EF4-FFF2-40B4-BE49-F238E27FC236}">
                    <a16:creationId xmlns:a16="http://schemas.microsoft.com/office/drawing/2014/main" id="{D555F087-5F61-4B90-A666-915E8312FEE6}"/>
                  </a:ext>
                </a:extLst>
              </p:cNvPr>
              <p:cNvSpPr txBox="1"/>
              <p:nvPr/>
            </p:nvSpPr>
            <p:spPr>
              <a:xfrm>
                <a:off x="1955683" y="6567221"/>
                <a:ext cx="4712492" cy="238527"/>
              </a:xfrm>
              <a:prstGeom prst="rect">
                <a:avLst/>
              </a:prstGeom>
              <a:noFill/>
            </p:spPr>
            <p:txBody>
              <a:bodyPr wrap="square" rtlCol="0">
                <a:spAutoFit/>
              </a:bodyPr>
              <a:lstStyle/>
              <a:p>
                <a:r>
                  <a:rPr lang="en-US" sz="950" b="1" dirty="0">
                    <a:latin typeface="Arial" panose="020B0604020202020204" pitchFamily="34" charset="0"/>
                    <a:cs typeface="Arial" panose="020B0604020202020204" pitchFamily="34" charset="0"/>
                  </a:rPr>
                  <a:t>5.0% 6.2%</a:t>
                </a:r>
                <a:r>
                  <a:rPr lang="en-US" sz="950" b="1" dirty="0">
                    <a:solidFill>
                      <a:schemeClr val="bg1"/>
                    </a:solidFill>
                    <a:latin typeface="Arial" panose="020B0604020202020204" pitchFamily="34" charset="0"/>
                    <a:cs typeface="Arial" panose="020B0604020202020204" pitchFamily="34" charset="0"/>
                  </a:rPr>
                  <a:t>  9.6%                                                     77.4%</a:t>
                </a:r>
              </a:p>
            </p:txBody>
          </p:sp>
        </p:grpSp>
        <p:pic>
          <p:nvPicPr>
            <p:cNvPr id="152" name="Picture 151">
              <a:extLst>
                <a:ext uri="{FF2B5EF4-FFF2-40B4-BE49-F238E27FC236}">
                  <a16:creationId xmlns:a16="http://schemas.microsoft.com/office/drawing/2014/main" id="{3013D8AB-246D-47E8-A448-4D1658F34070}"/>
                </a:ext>
              </a:extLst>
            </p:cNvPr>
            <p:cNvPicPr>
              <a:picLocks noChangeAspect="1"/>
            </p:cNvPicPr>
            <p:nvPr/>
          </p:nvPicPr>
          <p:blipFill rotWithShape="1">
            <a:blip r:embed="rId8"/>
            <a:srcRect t="47572" r="-16349"/>
            <a:stretch/>
          </p:blipFill>
          <p:spPr>
            <a:xfrm>
              <a:off x="7234720" y="6156971"/>
              <a:ext cx="493317" cy="538791"/>
            </a:xfrm>
            <a:prstGeom prst="rect">
              <a:avLst/>
            </a:prstGeom>
          </p:spPr>
        </p:pic>
      </p:grpSp>
    </p:spTree>
    <p:extLst>
      <p:ext uri="{BB962C8B-B14F-4D97-AF65-F5344CB8AC3E}">
        <p14:creationId xmlns:p14="http://schemas.microsoft.com/office/powerpoint/2010/main" val="3316945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oter Placeholder 11">
            <a:extLst>
              <a:ext uri="{FF2B5EF4-FFF2-40B4-BE49-F238E27FC236}">
                <a16:creationId xmlns:a16="http://schemas.microsoft.com/office/drawing/2014/main" id="{78DDA67E-FBDF-4318-B22B-8256C8D8136E}"/>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9</a:t>
            </a:r>
          </a:p>
        </p:txBody>
      </p:sp>
      <p:grpSp>
        <p:nvGrpSpPr>
          <p:cNvPr id="43" name="Group 42">
            <a:extLst>
              <a:ext uri="{FF2B5EF4-FFF2-40B4-BE49-F238E27FC236}">
                <a16:creationId xmlns:a16="http://schemas.microsoft.com/office/drawing/2014/main" id="{7183423D-34A2-47B7-82F0-5105FBFE3FF2}"/>
              </a:ext>
            </a:extLst>
          </p:cNvPr>
          <p:cNvGrpSpPr/>
          <p:nvPr/>
        </p:nvGrpSpPr>
        <p:grpSpPr>
          <a:xfrm>
            <a:off x="8134276" y="6315741"/>
            <a:ext cx="800247" cy="392514"/>
            <a:chOff x="7466680" y="6240981"/>
            <a:chExt cx="912981" cy="469877"/>
          </a:xfrm>
        </p:grpSpPr>
        <p:pic>
          <p:nvPicPr>
            <p:cNvPr id="44" name="Content Placeholder 18">
              <a:extLst>
                <a:ext uri="{FF2B5EF4-FFF2-40B4-BE49-F238E27FC236}">
                  <a16:creationId xmlns:a16="http://schemas.microsoft.com/office/drawing/2014/main" id="{8A516E05-EE08-45D1-B279-A9759B63BA7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45" name="Picture 44">
              <a:extLst>
                <a:ext uri="{FF2B5EF4-FFF2-40B4-BE49-F238E27FC236}">
                  <a16:creationId xmlns:a16="http://schemas.microsoft.com/office/drawing/2014/main" id="{CAFDE60D-8A02-43A8-A7B9-E1A1CD81DF9F}"/>
                </a:ext>
              </a:extLst>
            </p:cNvPr>
            <p:cNvPicPr>
              <a:picLocks noChangeAspect="1"/>
            </p:cNvPicPr>
            <p:nvPr/>
          </p:nvPicPr>
          <p:blipFill rotWithShape="1">
            <a:blip r:embed="rId4">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sp>
        <p:nvSpPr>
          <p:cNvPr id="16" name="Title 1">
            <a:extLst>
              <a:ext uri="{FF2B5EF4-FFF2-40B4-BE49-F238E27FC236}">
                <a16:creationId xmlns:a16="http://schemas.microsoft.com/office/drawing/2014/main" id="{5FFF8E66-C8DB-4E7D-8E2D-79BEC5694CCF}"/>
              </a:ext>
            </a:extLst>
          </p:cNvPr>
          <p:cNvSpPr>
            <a:spLocks noGrp="1"/>
          </p:cNvSpPr>
          <p:nvPr>
            <p:ph type="title"/>
          </p:nvPr>
        </p:nvSpPr>
        <p:spPr>
          <a:xfrm>
            <a:off x="481505" y="231226"/>
            <a:ext cx="8052895" cy="346843"/>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Uninsured Rate By Race &amp; Confidence Intervals</a:t>
            </a:r>
          </a:p>
        </p:txBody>
      </p:sp>
      <p:cxnSp>
        <p:nvCxnSpPr>
          <p:cNvPr id="18" name="Straight Connector 17">
            <a:extLst>
              <a:ext uri="{FF2B5EF4-FFF2-40B4-BE49-F238E27FC236}">
                <a16:creationId xmlns:a16="http://schemas.microsoft.com/office/drawing/2014/main" id="{B085AB91-DED8-4AE0-BDF6-5D6BAF88C285}"/>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62" name="Group 61">
            <a:extLst>
              <a:ext uri="{FF2B5EF4-FFF2-40B4-BE49-F238E27FC236}">
                <a16:creationId xmlns:a16="http://schemas.microsoft.com/office/drawing/2014/main" id="{804FE618-314A-43E5-AC5D-B7A1B11632BD}"/>
              </a:ext>
            </a:extLst>
          </p:cNvPr>
          <p:cNvGrpSpPr/>
          <p:nvPr/>
        </p:nvGrpSpPr>
        <p:grpSpPr>
          <a:xfrm>
            <a:off x="2270210" y="2242165"/>
            <a:ext cx="6423843" cy="3953683"/>
            <a:chOff x="2174605" y="2266111"/>
            <a:chExt cx="6423843" cy="3953683"/>
          </a:xfrm>
        </p:grpSpPr>
        <p:pic>
          <p:nvPicPr>
            <p:cNvPr id="61" name="Picture 60">
              <a:extLst>
                <a:ext uri="{FF2B5EF4-FFF2-40B4-BE49-F238E27FC236}">
                  <a16:creationId xmlns:a16="http://schemas.microsoft.com/office/drawing/2014/main" id="{C5B79468-50A0-4D0F-BD32-008EBFD979E8}"/>
                </a:ext>
              </a:extLst>
            </p:cNvPr>
            <p:cNvPicPr>
              <a:picLocks noChangeAspect="1"/>
            </p:cNvPicPr>
            <p:nvPr/>
          </p:nvPicPr>
          <p:blipFill rotWithShape="1">
            <a:blip r:embed="rId5"/>
            <a:srcRect t="1827"/>
            <a:stretch/>
          </p:blipFill>
          <p:spPr>
            <a:xfrm>
              <a:off x="2174605" y="2818760"/>
              <a:ext cx="5863818" cy="3180083"/>
            </a:xfrm>
            <a:prstGeom prst="rect">
              <a:avLst/>
            </a:prstGeom>
          </p:spPr>
        </p:pic>
        <p:sp>
          <p:nvSpPr>
            <p:cNvPr id="11" name="TextBox 10">
              <a:extLst>
                <a:ext uri="{FF2B5EF4-FFF2-40B4-BE49-F238E27FC236}">
                  <a16:creationId xmlns:a16="http://schemas.microsoft.com/office/drawing/2014/main" id="{6EFA72B1-F63F-4364-B57F-9C77DB72538B}"/>
                </a:ext>
              </a:extLst>
            </p:cNvPr>
            <p:cNvSpPr txBox="1"/>
            <p:nvPr/>
          </p:nvSpPr>
          <p:spPr>
            <a:xfrm>
              <a:off x="2342733" y="5955088"/>
              <a:ext cx="5942847" cy="264706"/>
            </a:xfrm>
            <a:prstGeom prst="rect">
              <a:avLst/>
            </a:prstGeom>
            <a:noFill/>
          </p:spPr>
          <p:txBody>
            <a:bodyPr wrap="square" rtlCol="0">
              <a:spAutoFit/>
            </a:bodyPr>
            <a:lstStyle/>
            <a:p>
              <a:r>
                <a:rPr lang="en-US" sz="1200" dirty="0">
                  <a:solidFill>
                    <a:schemeClr val="tx1">
                      <a:lumMod val="75000"/>
                      <a:lumOff val="25000"/>
                    </a:schemeClr>
                  </a:solidFill>
                  <a:latin typeface="Arial" panose="020B0604020202020204" pitchFamily="34" charset="0"/>
                  <a:cs typeface="Arial" panose="020B0604020202020204" pitchFamily="34" charset="0"/>
                </a:rPr>
                <a:t>           White			   Black		     Asian		        AIAN	</a:t>
              </a:r>
            </a:p>
          </p:txBody>
        </p:sp>
        <p:sp>
          <p:nvSpPr>
            <p:cNvPr id="41" name="TextBox 40">
              <a:extLst>
                <a:ext uri="{FF2B5EF4-FFF2-40B4-BE49-F238E27FC236}">
                  <a16:creationId xmlns:a16="http://schemas.microsoft.com/office/drawing/2014/main" id="{865D7166-D6DE-41F5-8BB1-4EB549D1E8B7}"/>
                </a:ext>
              </a:extLst>
            </p:cNvPr>
            <p:cNvSpPr txBox="1"/>
            <p:nvPr/>
          </p:nvSpPr>
          <p:spPr>
            <a:xfrm>
              <a:off x="6460030" y="4691321"/>
              <a:ext cx="642576" cy="235294"/>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10.4%</a:t>
              </a:r>
            </a:p>
          </p:txBody>
        </p:sp>
        <p:sp>
          <p:nvSpPr>
            <p:cNvPr id="42" name="TextBox 41">
              <a:extLst>
                <a:ext uri="{FF2B5EF4-FFF2-40B4-BE49-F238E27FC236}">
                  <a16:creationId xmlns:a16="http://schemas.microsoft.com/office/drawing/2014/main" id="{3FA609D1-BA87-477A-8578-BCF3E3BDD082}"/>
                </a:ext>
              </a:extLst>
            </p:cNvPr>
            <p:cNvSpPr txBox="1"/>
            <p:nvPr/>
          </p:nvSpPr>
          <p:spPr>
            <a:xfrm>
              <a:off x="6460030" y="5701331"/>
              <a:ext cx="642576" cy="235294"/>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1.3%</a:t>
              </a:r>
            </a:p>
          </p:txBody>
        </p:sp>
        <p:sp>
          <p:nvSpPr>
            <p:cNvPr id="46" name="TextBox 45">
              <a:extLst>
                <a:ext uri="{FF2B5EF4-FFF2-40B4-BE49-F238E27FC236}">
                  <a16:creationId xmlns:a16="http://schemas.microsoft.com/office/drawing/2014/main" id="{A2F2315F-ABC3-45E2-8D28-A2DA54741CEC}"/>
                </a:ext>
              </a:extLst>
            </p:cNvPr>
            <p:cNvSpPr txBox="1"/>
            <p:nvPr/>
          </p:nvSpPr>
          <p:spPr>
            <a:xfrm>
              <a:off x="6473442" y="5409254"/>
              <a:ext cx="642576" cy="235294"/>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3.7%</a:t>
              </a:r>
            </a:p>
          </p:txBody>
        </p:sp>
        <p:sp>
          <p:nvSpPr>
            <p:cNvPr id="48" name="TextBox 47">
              <a:extLst>
                <a:ext uri="{FF2B5EF4-FFF2-40B4-BE49-F238E27FC236}">
                  <a16:creationId xmlns:a16="http://schemas.microsoft.com/office/drawing/2014/main" id="{FBDA83D3-64AA-44F1-AA20-579F22E3A08E}"/>
                </a:ext>
              </a:extLst>
            </p:cNvPr>
            <p:cNvSpPr txBox="1"/>
            <p:nvPr/>
          </p:nvSpPr>
          <p:spPr>
            <a:xfrm>
              <a:off x="7921130" y="2881791"/>
              <a:ext cx="540917" cy="235294"/>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27.8%</a:t>
              </a:r>
            </a:p>
          </p:txBody>
        </p:sp>
        <p:sp>
          <p:nvSpPr>
            <p:cNvPr id="49" name="TextBox 48">
              <a:extLst>
                <a:ext uri="{FF2B5EF4-FFF2-40B4-BE49-F238E27FC236}">
                  <a16:creationId xmlns:a16="http://schemas.microsoft.com/office/drawing/2014/main" id="{C3AA7DC0-2FB4-42A9-B746-566E2D840A89}"/>
                </a:ext>
              </a:extLst>
            </p:cNvPr>
            <p:cNvSpPr txBox="1"/>
            <p:nvPr/>
          </p:nvSpPr>
          <p:spPr>
            <a:xfrm>
              <a:off x="7953625" y="5152967"/>
              <a:ext cx="642576" cy="235294"/>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6.7%</a:t>
              </a:r>
            </a:p>
          </p:txBody>
        </p:sp>
        <p:sp>
          <p:nvSpPr>
            <p:cNvPr id="50" name="TextBox 49">
              <a:extLst>
                <a:ext uri="{FF2B5EF4-FFF2-40B4-BE49-F238E27FC236}">
                  <a16:creationId xmlns:a16="http://schemas.microsoft.com/office/drawing/2014/main" id="{75659371-C101-4A45-8266-FA370F5AFDDA}"/>
                </a:ext>
              </a:extLst>
            </p:cNvPr>
            <p:cNvSpPr txBox="1"/>
            <p:nvPr/>
          </p:nvSpPr>
          <p:spPr>
            <a:xfrm>
              <a:off x="7955872" y="4365111"/>
              <a:ext cx="642576" cy="235294"/>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14.3%</a:t>
              </a:r>
            </a:p>
          </p:txBody>
        </p:sp>
        <p:sp>
          <p:nvSpPr>
            <p:cNvPr id="51" name="TextBox 50">
              <a:extLst>
                <a:ext uri="{FF2B5EF4-FFF2-40B4-BE49-F238E27FC236}">
                  <a16:creationId xmlns:a16="http://schemas.microsoft.com/office/drawing/2014/main" id="{1DACD56D-6473-477E-8331-D75C00396FE7}"/>
                </a:ext>
              </a:extLst>
            </p:cNvPr>
            <p:cNvSpPr txBox="1"/>
            <p:nvPr/>
          </p:nvSpPr>
          <p:spPr>
            <a:xfrm>
              <a:off x="3581066" y="5270614"/>
              <a:ext cx="642576" cy="235294"/>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4.4%</a:t>
              </a:r>
            </a:p>
          </p:txBody>
        </p:sp>
        <p:sp>
          <p:nvSpPr>
            <p:cNvPr id="52" name="TextBox 51">
              <a:extLst>
                <a:ext uri="{FF2B5EF4-FFF2-40B4-BE49-F238E27FC236}">
                  <a16:creationId xmlns:a16="http://schemas.microsoft.com/office/drawing/2014/main" id="{F70597DC-3C29-4FAF-A917-50946EBF322E}"/>
                </a:ext>
              </a:extLst>
            </p:cNvPr>
            <p:cNvSpPr txBox="1"/>
            <p:nvPr/>
          </p:nvSpPr>
          <p:spPr>
            <a:xfrm>
              <a:off x="3596524" y="5458316"/>
              <a:ext cx="642576" cy="235294"/>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3.6%</a:t>
              </a:r>
            </a:p>
          </p:txBody>
        </p:sp>
        <p:sp>
          <p:nvSpPr>
            <p:cNvPr id="53" name="TextBox 52">
              <a:extLst>
                <a:ext uri="{FF2B5EF4-FFF2-40B4-BE49-F238E27FC236}">
                  <a16:creationId xmlns:a16="http://schemas.microsoft.com/office/drawing/2014/main" id="{12056B29-14DE-4AEF-9506-DECC0C5AD80C}"/>
                </a:ext>
              </a:extLst>
            </p:cNvPr>
            <p:cNvSpPr txBox="1"/>
            <p:nvPr/>
          </p:nvSpPr>
          <p:spPr>
            <a:xfrm>
              <a:off x="3594012" y="5644547"/>
              <a:ext cx="642576" cy="235294"/>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2.9%</a:t>
              </a:r>
            </a:p>
          </p:txBody>
        </p:sp>
        <p:sp>
          <p:nvSpPr>
            <p:cNvPr id="55" name="TextBox 54">
              <a:extLst>
                <a:ext uri="{FF2B5EF4-FFF2-40B4-BE49-F238E27FC236}">
                  <a16:creationId xmlns:a16="http://schemas.microsoft.com/office/drawing/2014/main" id="{C3C0BD0E-9366-435E-970A-7636EEC88E01}"/>
                </a:ext>
              </a:extLst>
            </p:cNvPr>
            <p:cNvSpPr txBox="1"/>
            <p:nvPr/>
          </p:nvSpPr>
          <p:spPr>
            <a:xfrm>
              <a:off x="5042716" y="4779179"/>
              <a:ext cx="642576" cy="235294"/>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9.4%</a:t>
              </a:r>
            </a:p>
          </p:txBody>
        </p:sp>
        <p:sp>
          <p:nvSpPr>
            <p:cNvPr id="56" name="TextBox 55">
              <a:extLst>
                <a:ext uri="{FF2B5EF4-FFF2-40B4-BE49-F238E27FC236}">
                  <a16:creationId xmlns:a16="http://schemas.microsoft.com/office/drawing/2014/main" id="{F1B9DC94-91BD-43B4-A2F7-EAFDBF7DD9D9}"/>
                </a:ext>
              </a:extLst>
            </p:cNvPr>
            <p:cNvSpPr txBox="1"/>
            <p:nvPr/>
          </p:nvSpPr>
          <p:spPr>
            <a:xfrm>
              <a:off x="5042716" y="5440234"/>
              <a:ext cx="642576" cy="235294"/>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3.8%</a:t>
              </a:r>
            </a:p>
          </p:txBody>
        </p:sp>
        <p:sp>
          <p:nvSpPr>
            <p:cNvPr id="57" name="TextBox 56">
              <a:extLst>
                <a:ext uri="{FF2B5EF4-FFF2-40B4-BE49-F238E27FC236}">
                  <a16:creationId xmlns:a16="http://schemas.microsoft.com/office/drawing/2014/main" id="{D311BA23-3677-4476-963F-75C7FC16A48C}"/>
                </a:ext>
              </a:extLst>
            </p:cNvPr>
            <p:cNvSpPr txBox="1"/>
            <p:nvPr/>
          </p:nvSpPr>
          <p:spPr>
            <a:xfrm>
              <a:off x="5042716" y="5176548"/>
              <a:ext cx="642576" cy="235294"/>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6.0%</a:t>
              </a:r>
            </a:p>
          </p:txBody>
        </p:sp>
        <p:sp>
          <p:nvSpPr>
            <p:cNvPr id="58" name="TextBox 57">
              <a:extLst>
                <a:ext uri="{FF2B5EF4-FFF2-40B4-BE49-F238E27FC236}">
                  <a16:creationId xmlns:a16="http://schemas.microsoft.com/office/drawing/2014/main" id="{E00FB7C7-50A1-4E80-BA5E-4F1EAD453708}"/>
                </a:ext>
              </a:extLst>
            </p:cNvPr>
            <p:cNvSpPr txBox="1"/>
            <p:nvPr/>
          </p:nvSpPr>
          <p:spPr>
            <a:xfrm>
              <a:off x="2569420" y="2266111"/>
              <a:ext cx="4225310" cy="292388"/>
            </a:xfrm>
            <a:prstGeom prst="rect">
              <a:avLst/>
            </a:prstGeom>
            <a:noFill/>
          </p:spPr>
          <p:txBody>
            <a:bodyPr wrap="square" rtlCol="0">
              <a:spAutoFit/>
            </a:bodyPr>
            <a:lstStyle/>
            <a:p>
              <a:pPr algn="ctr"/>
              <a:r>
                <a:rPr lang="en-US" sz="1300" b="1" dirty="0">
                  <a:solidFill>
                    <a:schemeClr val="tx1">
                      <a:lumMod val="75000"/>
                      <a:lumOff val="25000"/>
                    </a:schemeClr>
                  </a:solidFill>
                  <a:latin typeface="Arial" panose="020B0604020202020204" pitchFamily="34" charset="0"/>
                  <a:cs typeface="Arial" panose="020B0604020202020204" pitchFamily="34" charset="0"/>
                </a:rPr>
                <a:t>Uninsured Population, 2020</a:t>
              </a:r>
              <a:endParaRPr lang="en-US" sz="1300" dirty="0">
                <a:solidFill>
                  <a:schemeClr val="tx1">
                    <a:lumMod val="75000"/>
                    <a:lumOff val="25000"/>
                  </a:schemeClr>
                </a:solidFill>
                <a:latin typeface="Arial" panose="020B0604020202020204" pitchFamily="34" charset="0"/>
                <a:cs typeface="Arial" panose="020B0604020202020204" pitchFamily="34" charset="0"/>
              </a:endParaRPr>
            </a:p>
          </p:txBody>
        </p:sp>
      </p:grpSp>
      <p:sp>
        <p:nvSpPr>
          <p:cNvPr id="59" name="TextBox 58">
            <a:extLst>
              <a:ext uri="{FF2B5EF4-FFF2-40B4-BE49-F238E27FC236}">
                <a16:creationId xmlns:a16="http://schemas.microsoft.com/office/drawing/2014/main" id="{5934D0EC-4030-41DC-86BD-08FEF18F44C0}"/>
              </a:ext>
            </a:extLst>
          </p:cNvPr>
          <p:cNvSpPr txBox="1"/>
          <p:nvPr/>
        </p:nvSpPr>
        <p:spPr>
          <a:xfrm>
            <a:off x="545553" y="840831"/>
            <a:ext cx="8192210" cy="1277273"/>
          </a:xfrm>
          <a:prstGeom prst="rect">
            <a:avLst/>
          </a:prstGeom>
          <a:noFill/>
        </p:spPr>
        <p:txBody>
          <a:bodyPr wrap="square" rtlCol="0">
            <a:spAutoFit/>
          </a:bodyPr>
          <a:lstStyle/>
          <a:p>
            <a:pPr lvl="0" algn="ctr"/>
            <a:r>
              <a:rPr lang="en-US" sz="1400" b="1" dirty="0">
                <a:latin typeface="Arial" panose="020B0604020202020204" pitchFamily="34" charset="0"/>
                <a:cs typeface="Arial" panose="020B0604020202020204" pitchFamily="34" charset="0"/>
              </a:rPr>
              <a:t>The uninsured rate among American Indians/Alaska Natives (AIAN) is statistically significantly higher than the uninsured rate among Whites</a:t>
            </a:r>
          </a:p>
          <a:p>
            <a:pPr lvl="0" algn="ctr"/>
            <a:endParaRPr lang="en-US" sz="1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The uninsured rates among the three minority race groups are not statistically significantly different.</a:t>
            </a:r>
          </a:p>
          <a:p>
            <a:pPr marL="285750"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The uninsured rate among Blacks and Whites, and the uninsured rate among Asians and Whites are not statistically significantly different.</a:t>
            </a:r>
          </a:p>
        </p:txBody>
      </p:sp>
      <p:grpSp>
        <p:nvGrpSpPr>
          <p:cNvPr id="60" name="Group 59">
            <a:extLst>
              <a:ext uri="{FF2B5EF4-FFF2-40B4-BE49-F238E27FC236}">
                <a16:creationId xmlns:a16="http://schemas.microsoft.com/office/drawing/2014/main" id="{5F3D6FCC-33D8-4CA1-A7FC-067AF1B9D09A}"/>
              </a:ext>
            </a:extLst>
          </p:cNvPr>
          <p:cNvGrpSpPr/>
          <p:nvPr/>
        </p:nvGrpSpPr>
        <p:grpSpPr>
          <a:xfrm>
            <a:off x="204583" y="3295651"/>
            <a:ext cx="1663844" cy="2179662"/>
            <a:chOff x="224213" y="3229212"/>
            <a:chExt cx="1663844" cy="2179662"/>
          </a:xfrm>
        </p:grpSpPr>
        <p:grpSp>
          <p:nvGrpSpPr>
            <p:cNvPr id="40" name="Group 39">
              <a:extLst>
                <a:ext uri="{FF2B5EF4-FFF2-40B4-BE49-F238E27FC236}">
                  <a16:creationId xmlns:a16="http://schemas.microsoft.com/office/drawing/2014/main" id="{A67A1460-E384-4567-A8E2-CA16E3BC66BB}"/>
                </a:ext>
              </a:extLst>
            </p:cNvPr>
            <p:cNvGrpSpPr/>
            <p:nvPr/>
          </p:nvGrpSpPr>
          <p:grpSpPr>
            <a:xfrm>
              <a:off x="224213" y="3229212"/>
              <a:ext cx="1663844" cy="2179662"/>
              <a:chOff x="224213" y="3229212"/>
              <a:chExt cx="1663844" cy="2179662"/>
            </a:xfrm>
          </p:grpSpPr>
          <p:grpSp>
            <p:nvGrpSpPr>
              <p:cNvPr id="33" name="Group 32">
                <a:extLst>
                  <a:ext uri="{FF2B5EF4-FFF2-40B4-BE49-F238E27FC236}">
                    <a16:creationId xmlns:a16="http://schemas.microsoft.com/office/drawing/2014/main" id="{1229C56E-C082-455F-A3C6-9E75DA018921}"/>
                  </a:ext>
                </a:extLst>
              </p:cNvPr>
              <p:cNvGrpSpPr/>
              <p:nvPr/>
            </p:nvGrpSpPr>
            <p:grpSpPr>
              <a:xfrm>
                <a:off x="970415" y="3422832"/>
                <a:ext cx="834473" cy="1752421"/>
                <a:chOff x="878756" y="2574464"/>
                <a:chExt cx="834473" cy="1752421"/>
              </a:xfrm>
            </p:grpSpPr>
            <p:sp>
              <p:nvSpPr>
                <p:cNvPr id="20" name="TextBox 19">
                  <a:extLst>
                    <a:ext uri="{FF2B5EF4-FFF2-40B4-BE49-F238E27FC236}">
                      <a16:creationId xmlns:a16="http://schemas.microsoft.com/office/drawing/2014/main" id="{9F1123B2-FFE5-4FE7-9368-91781CDEFAAE}"/>
                    </a:ext>
                  </a:extLst>
                </p:cNvPr>
                <p:cNvSpPr txBox="1"/>
                <p:nvPr/>
              </p:nvSpPr>
              <p:spPr>
                <a:xfrm>
                  <a:off x="1020606" y="3493995"/>
                  <a:ext cx="566663"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Median</a:t>
                  </a:r>
                </a:p>
              </p:txBody>
            </p:sp>
            <p:sp>
              <p:nvSpPr>
                <p:cNvPr id="21" name="TextBox 20">
                  <a:extLst>
                    <a:ext uri="{FF2B5EF4-FFF2-40B4-BE49-F238E27FC236}">
                      <a16:creationId xmlns:a16="http://schemas.microsoft.com/office/drawing/2014/main" id="{A45F64C4-1DB6-4C8C-97A3-F6DB31E4CF6E}"/>
                    </a:ext>
                  </a:extLst>
                </p:cNvPr>
                <p:cNvSpPr txBox="1"/>
                <p:nvPr/>
              </p:nvSpPr>
              <p:spPr>
                <a:xfrm>
                  <a:off x="1012655" y="2574464"/>
                  <a:ext cx="700574" cy="46166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Upper Confidence Interval</a:t>
                  </a:r>
                </a:p>
              </p:txBody>
            </p:sp>
            <p:sp>
              <p:nvSpPr>
                <p:cNvPr id="22" name="TextBox 21">
                  <a:extLst>
                    <a:ext uri="{FF2B5EF4-FFF2-40B4-BE49-F238E27FC236}">
                      <a16:creationId xmlns:a16="http://schemas.microsoft.com/office/drawing/2014/main" id="{CA306F7B-73BC-48F4-B0F2-53E0E1C497CC}"/>
                    </a:ext>
                  </a:extLst>
                </p:cNvPr>
                <p:cNvSpPr txBox="1"/>
                <p:nvPr/>
              </p:nvSpPr>
              <p:spPr>
                <a:xfrm>
                  <a:off x="1012655" y="3865220"/>
                  <a:ext cx="700574" cy="46166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Lower Confidence Interval</a:t>
                  </a:r>
                </a:p>
              </p:txBody>
            </p:sp>
            <p:cxnSp>
              <p:nvCxnSpPr>
                <p:cNvPr id="15" name="Straight Arrow Connector 14">
                  <a:extLst>
                    <a:ext uri="{FF2B5EF4-FFF2-40B4-BE49-F238E27FC236}">
                      <a16:creationId xmlns:a16="http://schemas.microsoft.com/office/drawing/2014/main" id="{0096B073-2E39-436B-88C2-58A486CAED70}"/>
                    </a:ext>
                  </a:extLst>
                </p:cNvPr>
                <p:cNvCxnSpPr>
                  <a:cxnSpLocks/>
                  <a:stCxn id="21" idx="1"/>
                </p:cNvCxnSpPr>
                <p:nvPr/>
              </p:nvCxnSpPr>
              <p:spPr>
                <a:xfrm flipH="1">
                  <a:off x="878759" y="2805297"/>
                  <a:ext cx="190800" cy="720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67609448-9E72-4EB4-BD91-BA025298651B}"/>
                    </a:ext>
                  </a:extLst>
                </p:cNvPr>
                <p:cNvCxnSpPr>
                  <a:cxnSpLocks/>
                </p:cNvCxnSpPr>
                <p:nvPr/>
              </p:nvCxnSpPr>
              <p:spPr>
                <a:xfrm flipH="1" flipV="1">
                  <a:off x="878756" y="3973851"/>
                  <a:ext cx="171972" cy="1252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33CC737F-8115-45ED-9D1D-A91D7F849A22}"/>
                    </a:ext>
                  </a:extLst>
                </p:cNvPr>
                <p:cNvCxnSpPr>
                  <a:cxnSpLocks/>
                </p:cNvCxnSpPr>
                <p:nvPr/>
              </p:nvCxnSpPr>
              <p:spPr>
                <a:xfrm flipH="1" flipV="1">
                  <a:off x="878756" y="3584405"/>
                  <a:ext cx="190803"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35" name="Rectangle 34">
                <a:extLst>
                  <a:ext uri="{FF2B5EF4-FFF2-40B4-BE49-F238E27FC236}">
                    <a16:creationId xmlns:a16="http://schemas.microsoft.com/office/drawing/2014/main" id="{FDD96BFE-29F0-4A53-8AD0-7ED193549D33}"/>
                  </a:ext>
                </a:extLst>
              </p:cNvPr>
              <p:cNvSpPr/>
              <p:nvPr/>
            </p:nvSpPr>
            <p:spPr>
              <a:xfrm>
                <a:off x="224213" y="3229212"/>
                <a:ext cx="1663844" cy="217966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9" name="Picture 38">
              <a:extLst>
                <a:ext uri="{FF2B5EF4-FFF2-40B4-BE49-F238E27FC236}">
                  <a16:creationId xmlns:a16="http://schemas.microsoft.com/office/drawing/2014/main" id="{B1F44633-5982-4C85-B7CD-389FAA970EFE}"/>
                </a:ext>
              </a:extLst>
            </p:cNvPr>
            <p:cNvPicPr>
              <a:picLocks noChangeAspect="1"/>
            </p:cNvPicPr>
            <p:nvPr/>
          </p:nvPicPr>
          <p:blipFill>
            <a:blip r:embed="rId6"/>
            <a:stretch>
              <a:fillRect/>
            </a:stretch>
          </p:blipFill>
          <p:spPr>
            <a:xfrm>
              <a:off x="451689" y="3713964"/>
              <a:ext cx="484715" cy="1111399"/>
            </a:xfrm>
            <a:prstGeom prst="rect">
              <a:avLst/>
            </a:prstGeom>
          </p:spPr>
        </p:pic>
      </p:grpSp>
    </p:spTree>
    <p:extLst>
      <p:ext uri="{BB962C8B-B14F-4D97-AF65-F5344CB8AC3E}">
        <p14:creationId xmlns:p14="http://schemas.microsoft.com/office/powerpoint/2010/main" val="512387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Uninsured Rate By Ethnicity</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Footer Placeholder 11">
            <a:extLst>
              <a:ext uri="{FF2B5EF4-FFF2-40B4-BE49-F238E27FC236}">
                <a16:creationId xmlns:a16="http://schemas.microsoft.com/office/drawing/2014/main" id="{78DDA67E-FBDF-4318-B22B-8256C8D8136E}"/>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10</a:t>
            </a:r>
          </a:p>
        </p:txBody>
      </p:sp>
      <p:grpSp>
        <p:nvGrpSpPr>
          <p:cNvPr id="43" name="Group 42">
            <a:extLst>
              <a:ext uri="{FF2B5EF4-FFF2-40B4-BE49-F238E27FC236}">
                <a16:creationId xmlns:a16="http://schemas.microsoft.com/office/drawing/2014/main" id="{7183423D-34A2-47B7-82F0-5105FBFE3FF2}"/>
              </a:ext>
            </a:extLst>
          </p:cNvPr>
          <p:cNvGrpSpPr/>
          <p:nvPr/>
        </p:nvGrpSpPr>
        <p:grpSpPr>
          <a:xfrm>
            <a:off x="8134276" y="6315741"/>
            <a:ext cx="800247" cy="392514"/>
            <a:chOff x="7466680" y="6240981"/>
            <a:chExt cx="912981" cy="469877"/>
          </a:xfrm>
        </p:grpSpPr>
        <p:pic>
          <p:nvPicPr>
            <p:cNvPr id="44" name="Content Placeholder 18">
              <a:extLst>
                <a:ext uri="{FF2B5EF4-FFF2-40B4-BE49-F238E27FC236}">
                  <a16:creationId xmlns:a16="http://schemas.microsoft.com/office/drawing/2014/main" id="{8A516E05-EE08-45D1-B279-A9759B63BA71}"/>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45" name="Picture 44">
              <a:extLst>
                <a:ext uri="{FF2B5EF4-FFF2-40B4-BE49-F238E27FC236}">
                  <a16:creationId xmlns:a16="http://schemas.microsoft.com/office/drawing/2014/main" id="{CAFDE60D-8A02-43A8-A7B9-E1A1CD81DF9F}"/>
                </a:ext>
              </a:extLst>
            </p:cNvPr>
            <p:cNvPicPr>
              <a:picLocks noChangeAspect="1"/>
            </p:cNvPicPr>
            <p:nvPr/>
          </p:nvPicPr>
          <p:blipFill rotWithShape="1">
            <a:blip r:embed="rId4">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sp>
        <p:nvSpPr>
          <p:cNvPr id="9" name="TextBox 8">
            <a:extLst>
              <a:ext uri="{FF2B5EF4-FFF2-40B4-BE49-F238E27FC236}">
                <a16:creationId xmlns:a16="http://schemas.microsoft.com/office/drawing/2014/main" id="{C1F88869-C686-4265-B2E5-98CDC9E08AA2}"/>
              </a:ext>
            </a:extLst>
          </p:cNvPr>
          <p:cNvSpPr txBox="1"/>
          <p:nvPr/>
        </p:nvSpPr>
        <p:spPr>
          <a:xfrm>
            <a:off x="545553" y="847565"/>
            <a:ext cx="8192210" cy="1261884"/>
          </a:xfrm>
          <a:prstGeom prst="rect">
            <a:avLst/>
          </a:prstGeom>
          <a:noFill/>
        </p:spPr>
        <p:txBody>
          <a:bodyPr wrap="square" rtlCol="0">
            <a:spAutoFit/>
          </a:bodyPr>
          <a:lstStyle/>
          <a:p>
            <a:pPr lvl="0" algn="ctr"/>
            <a:r>
              <a:rPr lang="en-US" sz="1400" b="1" dirty="0">
                <a:latin typeface="Arial" panose="020B0604020202020204" pitchFamily="34" charset="0"/>
                <a:cs typeface="Arial" panose="020B0604020202020204" pitchFamily="34" charset="0"/>
              </a:rPr>
              <a:t>Across all years, Hispanic/Latinos were more likely to be uninsured than non-Hispanic/Latinos</a:t>
            </a:r>
          </a:p>
          <a:p>
            <a:pPr lvl="0" algn="ctr"/>
            <a:endParaRPr lang="en-US" sz="1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In 2020, nearly half of the uninsured population identified as Hispanic/Latino, whereas only 16.3% of all  Rhode Islanders identified as a member of this ethnic group.</a:t>
            </a:r>
          </a:p>
          <a:p>
            <a:pPr marL="285750"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From 2018 to 2020, the uninsured rate increased 5 points among Hispanic/Latinos while it decreased by 0.6 point among non-Hispanic/Latinos.</a:t>
            </a:r>
          </a:p>
        </p:txBody>
      </p:sp>
      <p:sp>
        <p:nvSpPr>
          <p:cNvPr id="12" name="TextBox 11">
            <a:extLst>
              <a:ext uri="{FF2B5EF4-FFF2-40B4-BE49-F238E27FC236}">
                <a16:creationId xmlns:a16="http://schemas.microsoft.com/office/drawing/2014/main" id="{40A8A04F-8B3F-4FD6-B6E2-5EAAA2760049}"/>
              </a:ext>
            </a:extLst>
          </p:cNvPr>
          <p:cNvSpPr txBox="1"/>
          <p:nvPr/>
        </p:nvSpPr>
        <p:spPr>
          <a:xfrm>
            <a:off x="6153873" y="2986416"/>
            <a:ext cx="2583889" cy="276999"/>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150" dirty="0"/>
              <a:t>Uninsured by Ethnicity (count)</a:t>
            </a:r>
          </a:p>
        </p:txBody>
      </p:sp>
      <p:grpSp>
        <p:nvGrpSpPr>
          <p:cNvPr id="39" name="Group 38">
            <a:extLst>
              <a:ext uri="{FF2B5EF4-FFF2-40B4-BE49-F238E27FC236}">
                <a16:creationId xmlns:a16="http://schemas.microsoft.com/office/drawing/2014/main" id="{524BB2A0-4702-404C-A1C6-7E50600AC512}"/>
              </a:ext>
            </a:extLst>
          </p:cNvPr>
          <p:cNvGrpSpPr/>
          <p:nvPr/>
        </p:nvGrpSpPr>
        <p:grpSpPr>
          <a:xfrm>
            <a:off x="1791918" y="2259333"/>
            <a:ext cx="4371981" cy="2923079"/>
            <a:chOff x="2106001" y="2559885"/>
            <a:chExt cx="4371981" cy="2923079"/>
          </a:xfrm>
        </p:grpSpPr>
        <p:pic>
          <p:nvPicPr>
            <p:cNvPr id="27" name="Picture 26">
              <a:extLst>
                <a:ext uri="{FF2B5EF4-FFF2-40B4-BE49-F238E27FC236}">
                  <a16:creationId xmlns:a16="http://schemas.microsoft.com/office/drawing/2014/main" id="{6C55CCEB-99F3-41D5-8027-FB3EDD93CD53}"/>
                </a:ext>
              </a:extLst>
            </p:cNvPr>
            <p:cNvPicPr>
              <a:picLocks noChangeAspect="1"/>
            </p:cNvPicPr>
            <p:nvPr/>
          </p:nvPicPr>
          <p:blipFill>
            <a:blip r:embed="rId5"/>
            <a:stretch>
              <a:fillRect/>
            </a:stretch>
          </p:blipFill>
          <p:spPr>
            <a:xfrm>
              <a:off x="2994129" y="3323072"/>
              <a:ext cx="3155742" cy="1948046"/>
            </a:xfrm>
            <a:prstGeom prst="rect">
              <a:avLst/>
            </a:prstGeom>
          </p:spPr>
        </p:pic>
        <p:grpSp>
          <p:nvGrpSpPr>
            <p:cNvPr id="120" name="Group 119">
              <a:extLst>
                <a:ext uri="{FF2B5EF4-FFF2-40B4-BE49-F238E27FC236}">
                  <a16:creationId xmlns:a16="http://schemas.microsoft.com/office/drawing/2014/main" id="{1CA85C8F-F95D-4C41-B207-9CF68A5A13EF}"/>
                </a:ext>
              </a:extLst>
            </p:cNvPr>
            <p:cNvGrpSpPr/>
            <p:nvPr/>
          </p:nvGrpSpPr>
          <p:grpSpPr>
            <a:xfrm>
              <a:off x="2106001" y="2559885"/>
              <a:ext cx="4371981" cy="2923079"/>
              <a:chOff x="2726029" y="2764548"/>
              <a:chExt cx="4371981" cy="2923079"/>
            </a:xfrm>
          </p:grpSpPr>
          <p:grpSp>
            <p:nvGrpSpPr>
              <p:cNvPr id="121" name="Group 120">
                <a:extLst>
                  <a:ext uri="{FF2B5EF4-FFF2-40B4-BE49-F238E27FC236}">
                    <a16:creationId xmlns:a16="http://schemas.microsoft.com/office/drawing/2014/main" id="{37545546-4D3A-4E03-8313-96DEE7B47B6F}"/>
                  </a:ext>
                </a:extLst>
              </p:cNvPr>
              <p:cNvGrpSpPr/>
              <p:nvPr/>
            </p:nvGrpSpPr>
            <p:grpSpPr>
              <a:xfrm>
                <a:off x="2998315" y="2764548"/>
                <a:ext cx="4099695" cy="2923079"/>
                <a:chOff x="2998315" y="2764548"/>
                <a:chExt cx="4099695" cy="2923079"/>
              </a:xfrm>
            </p:grpSpPr>
            <p:grpSp>
              <p:nvGrpSpPr>
                <p:cNvPr id="125" name="Group 124">
                  <a:extLst>
                    <a:ext uri="{FF2B5EF4-FFF2-40B4-BE49-F238E27FC236}">
                      <a16:creationId xmlns:a16="http://schemas.microsoft.com/office/drawing/2014/main" id="{670D625A-3A3F-41AE-800B-C568A2C7918B}"/>
                    </a:ext>
                  </a:extLst>
                </p:cNvPr>
                <p:cNvGrpSpPr/>
                <p:nvPr/>
              </p:nvGrpSpPr>
              <p:grpSpPr>
                <a:xfrm>
                  <a:off x="2998315" y="2764548"/>
                  <a:ext cx="4099695" cy="2923079"/>
                  <a:chOff x="2721091" y="3029564"/>
                  <a:chExt cx="4099695" cy="2923079"/>
                </a:xfrm>
              </p:grpSpPr>
              <p:sp>
                <p:nvSpPr>
                  <p:cNvPr id="127" name="TextBox 126">
                    <a:extLst>
                      <a:ext uri="{FF2B5EF4-FFF2-40B4-BE49-F238E27FC236}">
                        <a16:creationId xmlns:a16="http://schemas.microsoft.com/office/drawing/2014/main" id="{A5735AD8-C083-4C0F-822E-4B14146B4F3D}"/>
                      </a:ext>
                    </a:extLst>
                  </p:cNvPr>
                  <p:cNvSpPr txBox="1"/>
                  <p:nvPr/>
                </p:nvSpPr>
                <p:spPr>
                  <a:xfrm>
                    <a:off x="5864398" y="5155168"/>
                    <a:ext cx="479205"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3.2%</a:t>
                    </a:r>
                  </a:p>
                </p:txBody>
              </p:sp>
              <p:grpSp>
                <p:nvGrpSpPr>
                  <p:cNvPr id="128" name="Group 127">
                    <a:extLst>
                      <a:ext uri="{FF2B5EF4-FFF2-40B4-BE49-F238E27FC236}">
                        <a16:creationId xmlns:a16="http://schemas.microsoft.com/office/drawing/2014/main" id="{F2FE1751-2098-4324-9A3F-372FB53CEF23}"/>
                      </a:ext>
                    </a:extLst>
                  </p:cNvPr>
                  <p:cNvGrpSpPr/>
                  <p:nvPr/>
                </p:nvGrpSpPr>
                <p:grpSpPr>
                  <a:xfrm>
                    <a:off x="2721091" y="3029564"/>
                    <a:ext cx="4099695" cy="2923079"/>
                    <a:chOff x="2047629" y="3044682"/>
                    <a:chExt cx="4225310" cy="2949773"/>
                  </a:xfrm>
                </p:grpSpPr>
                <p:sp>
                  <p:nvSpPr>
                    <p:cNvPr id="133" name="TextBox 132">
                      <a:extLst>
                        <a:ext uri="{FF2B5EF4-FFF2-40B4-BE49-F238E27FC236}">
                          <a16:creationId xmlns:a16="http://schemas.microsoft.com/office/drawing/2014/main" id="{30A8B288-FA47-4435-9C59-556EEF76B710}"/>
                        </a:ext>
                      </a:extLst>
                    </p:cNvPr>
                    <p:cNvSpPr txBox="1"/>
                    <p:nvPr/>
                  </p:nvSpPr>
                  <p:spPr>
                    <a:xfrm>
                      <a:off x="2047629" y="3044682"/>
                      <a:ext cx="4225310" cy="276999"/>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Uninsured Rate Across Ethnicities</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34" name="TextBox 133">
                      <a:extLst>
                        <a:ext uri="{FF2B5EF4-FFF2-40B4-BE49-F238E27FC236}">
                          <a16:creationId xmlns:a16="http://schemas.microsoft.com/office/drawing/2014/main" id="{7B314905-9E15-4FA5-BCB3-A0C437F33A58}"/>
                        </a:ext>
                      </a:extLst>
                    </p:cNvPr>
                    <p:cNvSpPr txBox="1"/>
                    <p:nvPr/>
                  </p:nvSpPr>
                  <p:spPr>
                    <a:xfrm>
                      <a:off x="2677854" y="5745986"/>
                      <a:ext cx="3228744" cy="248469"/>
                    </a:xfrm>
                    <a:prstGeom prst="rect">
                      <a:avLst/>
                    </a:prstGeom>
                    <a:noFill/>
                  </p:spPr>
                  <p:txBody>
                    <a:bodyPr wrap="square" rtlCol="0">
                      <a:spAutoFit/>
                    </a:bodyPr>
                    <a:lstStyle/>
                    <a:p>
                      <a:r>
                        <a:rPr lang="en-US" sz="1000" dirty="0">
                          <a:solidFill>
                            <a:schemeClr val="tx1">
                              <a:lumMod val="75000"/>
                              <a:lumOff val="25000"/>
                            </a:schemeClr>
                          </a:solidFill>
                          <a:latin typeface="Arial" panose="020B0604020202020204" pitchFamily="34" charset="0"/>
                          <a:cs typeface="Arial" panose="020B0604020202020204" pitchFamily="34" charset="0"/>
                        </a:rPr>
                        <a:t>     Hispanic/Latino	            Non-Hispanic/Latino</a:t>
                      </a:r>
                    </a:p>
                  </p:txBody>
                </p:sp>
                <p:sp>
                  <p:nvSpPr>
                    <p:cNvPr id="135" name="TextBox 134">
                      <a:extLst>
                        <a:ext uri="{FF2B5EF4-FFF2-40B4-BE49-F238E27FC236}">
                          <a16:creationId xmlns:a16="http://schemas.microsoft.com/office/drawing/2014/main" id="{73972102-BD61-437D-B661-01B7275E1395}"/>
                        </a:ext>
                      </a:extLst>
                    </p:cNvPr>
                    <p:cNvSpPr txBox="1"/>
                    <p:nvPr/>
                  </p:nvSpPr>
                  <p:spPr>
                    <a:xfrm>
                      <a:off x="4717264" y="5184251"/>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3.7%</a:t>
                      </a:r>
                    </a:p>
                  </p:txBody>
                </p:sp>
                <p:sp>
                  <p:nvSpPr>
                    <p:cNvPr id="136" name="TextBox 135">
                      <a:extLst>
                        <a:ext uri="{FF2B5EF4-FFF2-40B4-BE49-F238E27FC236}">
                          <a16:creationId xmlns:a16="http://schemas.microsoft.com/office/drawing/2014/main" id="{4D737437-00B0-4405-997A-F51936E015AF}"/>
                        </a:ext>
                      </a:extLst>
                    </p:cNvPr>
                    <p:cNvSpPr txBox="1"/>
                    <p:nvPr/>
                  </p:nvSpPr>
                  <p:spPr>
                    <a:xfrm>
                      <a:off x="4470320" y="4698977"/>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9.4%</a:t>
                      </a:r>
                    </a:p>
                  </p:txBody>
                </p:sp>
                <p:sp>
                  <p:nvSpPr>
                    <p:cNvPr id="137" name="TextBox 136">
                      <a:extLst>
                        <a:ext uri="{FF2B5EF4-FFF2-40B4-BE49-F238E27FC236}">
                          <a16:creationId xmlns:a16="http://schemas.microsoft.com/office/drawing/2014/main" id="{98C3EA8D-4386-4890-A47F-E5B8814D442B}"/>
                        </a:ext>
                      </a:extLst>
                    </p:cNvPr>
                    <p:cNvSpPr txBox="1"/>
                    <p:nvPr/>
                  </p:nvSpPr>
                  <p:spPr>
                    <a:xfrm>
                      <a:off x="5004016" y="5290368"/>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2.8%</a:t>
                      </a:r>
                    </a:p>
                  </p:txBody>
                </p:sp>
                <p:sp>
                  <p:nvSpPr>
                    <p:cNvPr id="138" name="TextBox 137">
                      <a:extLst>
                        <a:ext uri="{FF2B5EF4-FFF2-40B4-BE49-F238E27FC236}">
                          <a16:creationId xmlns:a16="http://schemas.microsoft.com/office/drawing/2014/main" id="{9BB3FE74-3005-416F-B5A0-C704F6EC7732}"/>
                        </a:ext>
                      </a:extLst>
                    </p:cNvPr>
                    <p:cNvSpPr txBox="1"/>
                    <p:nvPr/>
                  </p:nvSpPr>
                  <p:spPr>
                    <a:xfrm>
                      <a:off x="3465319" y="4963349"/>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6.3%</a:t>
                      </a:r>
                    </a:p>
                  </p:txBody>
                </p:sp>
                <p:sp>
                  <p:nvSpPr>
                    <p:cNvPr id="142" name="TextBox 141">
                      <a:extLst>
                        <a:ext uri="{FF2B5EF4-FFF2-40B4-BE49-F238E27FC236}">
                          <a16:creationId xmlns:a16="http://schemas.microsoft.com/office/drawing/2014/main" id="{CD3896B3-CD76-46B9-AE44-B395B455D134}"/>
                        </a:ext>
                      </a:extLst>
                    </p:cNvPr>
                    <p:cNvSpPr txBox="1"/>
                    <p:nvPr/>
                  </p:nvSpPr>
                  <p:spPr>
                    <a:xfrm>
                      <a:off x="3218376" y="4387412"/>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12.1%</a:t>
                      </a:r>
                    </a:p>
                  </p:txBody>
                </p:sp>
                <p:sp>
                  <p:nvSpPr>
                    <p:cNvPr id="146" name="TextBox 145">
                      <a:extLst>
                        <a:ext uri="{FF2B5EF4-FFF2-40B4-BE49-F238E27FC236}">
                          <a16:creationId xmlns:a16="http://schemas.microsoft.com/office/drawing/2014/main" id="{EB560C80-B467-4995-856C-3FC3330122BA}"/>
                        </a:ext>
                      </a:extLst>
                    </p:cNvPr>
                    <p:cNvSpPr txBox="1"/>
                    <p:nvPr/>
                  </p:nvSpPr>
                  <p:spPr>
                    <a:xfrm>
                      <a:off x="3721033" y="4520097"/>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11.3%</a:t>
                      </a:r>
                    </a:p>
                  </p:txBody>
                </p:sp>
                <p:sp>
                  <p:nvSpPr>
                    <p:cNvPr id="150" name="TextBox 149">
                      <a:extLst>
                        <a:ext uri="{FF2B5EF4-FFF2-40B4-BE49-F238E27FC236}">
                          <a16:creationId xmlns:a16="http://schemas.microsoft.com/office/drawing/2014/main" id="{3BADC187-1C19-4B43-8E9C-AC7862104482}"/>
                        </a:ext>
                      </a:extLst>
                    </p:cNvPr>
                    <p:cNvSpPr txBox="1"/>
                    <p:nvPr/>
                  </p:nvSpPr>
                  <p:spPr>
                    <a:xfrm>
                      <a:off x="2677854" y="3676077"/>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20.8%</a:t>
                      </a:r>
                    </a:p>
                  </p:txBody>
                </p:sp>
              </p:grpSp>
              <p:sp>
                <p:nvSpPr>
                  <p:cNvPr id="129" name="TextBox 128">
                    <a:extLst>
                      <a:ext uri="{FF2B5EF4-FFF2-40B4-BE49-F238E27FC236}">
                        <a16:creationId xmlns:a16="http://schemas.microsoft.com/office/drawing/2014/main" id="{96DBC1E4-16F6-45D4-96F4-801BFCAD1590}"/>
                      </a:ext>
                    </a:extLst>
                  </p:cNvPr>
                  <p:cNvSpPr txBox="1"/>
                  <p:nvPr/>
                </p:nvSpPr>
                <p:spPr>
                  <a:xfrm>
                    <a:off x="3549533" y="4458714"/>
                    <a:ext cx="479205" cy="21349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11.7%</a:t>
                    </a:r>
                  </a:p>
                </p:txBody>
              </p:sp>
              <p:sp>
                <p:nvSpPr>
                  <p:cNvPr id="130" name="TextBox 129">
                    <a:extLst>
                      <a:ext uri="{FF2B5EF4-FFF2-40B4-BE49-F238E27FC236}">
                        <a16:creationId xmlns:a16="http://schemas.microsoft.com/office/drawing/2014/main" id="{B176E192-2307-4923-A70A-67CC39D44401}"/>
                      </a:ext>
                    </a:extLst>
                  </p:cNvPr>
                  <p:cNvSpPr txBox="1"/>
                  <p:nvPr/>
                </p:nvSpPr>
                <p:spPr>
                  <a:xfrm>
                    <a:off x="6104196" y="5283977"/>
                    <a:ext cx="479205" cy="21349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2.6%</a:t>
                    </a:r>
                  </a:p>
                </p:txBody>
              </p:sp>
            </p:grpSp>
            <p:sp>
              <p:nvSpPr>
                <p:cNvPr id="124" name="TextBox 123">
                  <a:extLst>
                    <a:ext uri="{FF2B5EF4-FFF2-40B4-BE49-F238E27FC236}">
                      <a16:creationId xmlns:a16="http://schemas.microsoft.com/office/drawing/2014/main" id="{BE4A5AD3-B026-4B53-8706-13AE610FA142}"/>
                    </a:ext>
                  </a:extLst>
                </p:cNvPr>
                <p:cNvSpPr txBox="1"/>
                <p:nvPr/>
              </p:nvSpPr>
              <p:spPr>
                <a:xfrm>
                  <a:off x="3640531" y="2957308"/>
                  <a:ext cx="2848910" cy="246221"/>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000" b="0" dirty="0"/>
                    <a:t>Denominator: total per ethnicity group per year</a:t>
                  </a:r>
                </a:p>
              </p:txBody>
            </p:sp>
          </p:grpSp>
          <p:pic>
            <p:nvPicPr>
              <p:cNvPr id="122" name="Picture 121">
                <a:extLst>
                  <a:ext uri="{FF2B5EF4-FFF2-40B4-BE49-F238E27FC236}">
                    <a16:creationId xmlns:a16="http://schemas.microsoft.com/office/drawing/2014/main" id="{7D30ACC8-F881-46B0-8F55-D6662CE18A29}"/>
                  </a:ext>
                </a:extLst>
              </p:cNvPr>
              <p:cNvPicPr>
                <a:picLocks noChangeAspect="1"/>
              </p:cNvPicPr>
              <p:nvPr/>
            </p:nvPicPr>
            <p:blipFill>
              <a:blip r:embed="rId6"/>
              <a:stretch>
                <a:fillRect/>
              </a:stretch>
            </p:blipFill>
            <p:spPr>
              <a:xfrm>
                <a:off x="2726029" y="4440106"/>
                <a:ext cx="544572" cy="1045623"/>
              </a:xfrm>
              <a:prstGeom prst="rect">
                <a:avLst/>
              </a:prstGeom>
            </p:spPr>
          </p:pic>
        </p:grpSp>
      </p:grpSp>
      <p:graphicFrame>
        <p:nvGraphicFramePr>
          <p:cNvPr id="11" name="Table 10">
            <a:extLst>
              <a:ext uri="{FF2B5EF4-FFF2-40B4-BE49-F238E27FC236}">
                <a16:creationId xmlns:a16="http://schemas.microsoft.com/office/drawing/2014/main" id="{18BDE5C9-DC31-4ECC-BBA7-098E2B3CCF95}"/>
              </a:ext>
            </a:extLst>
          </p:cNvPr>
          <p:cNvGraphicFramePr>
            <a:graphicFrameLocks noGrp="1"/>
          </p:cNvGraphicFramePr>
          <p:nvPr>
            <p:extLst>
              <p:ext uri="{D42A27DB-BD31-4B8C-83A1-F6EECF244321}">
                <p14:modId xmlns:p14="http://schemas.microsoft.com/office/powerpoint/2010/main" val="6487590"/>
              </p:ext>
            </p:extLst>
          </p:nvPr>
        </p:nvGraphicFramePr>
        <p:xfrm>
          <a:off x="6136094" y="3263415"/>
          <a:ext cx="2828508" cy="716331"/>
        </p:xfrm>
        <a:graphic>
          <a:graphicData uri="http://schemas.openxmlformats.org/drawingml/2006/table">
            <a:tbl>
              <a:tblPr firstRow="1" bandRow="1">
                <a:tableStyleId>{5C22544A-7EE6-4342-B048-85BDC9FD1C3A}</a:tableStyleId>
              </a:tblPr>
              <a:tblGrid>
                <a:gridCol w="798368">
                  <a:extLst>
                    <a:ext uri="{9D8B030D-6E8A-4147-A177-3AD203B41FA5}">
                      <a16:colId xmlns:a16="http://schemas.microsoft.com/office/drawing/2014/main" val="1136108807"/>
                    </a:ext>
                  </a:extLst>
                </a:gridCol>
                <a:gridCol w="406028">
                  <a:extLst>
                    <a:ext uri="{9D8B030D-6E8A-4147-A177-3AD203B41FA5}">
                      <a16:colId xmlns:a16="http://schemas.microsoft.com/office/drawing/2014/main" val="345050851"/>
                    </a:ext>
                  </a:extLst>
                </a:gridCol>
                <a:gridCol w="406028">
                  <a:extLst>
                    <a:ext uri="{9D8B030D-6E8A-4147-A177-3AD203B41FA5}">
                      <a16:colId xmlns:a16="http://schemas.microsoft.com/office/drawing/2014/main" val="296065991"/>
                    </a:ext>
                  </a:extLst>
                </a:gridCol>
                <a:gridCol w="406028">
                  <a:extLst>
                    <a:ext uri="{9D8B030D-6E8A-4147-A177-3AD203B41FA5}">
                      <a16:colId xmlns:a16="http://schemas.microsoft.com/office/drawing/2014/main" val="2895691923"/>
                    </a:ext>
                  </a:extLst>
                </a:gridCol>
                <a:gridCol w="406028">
                  <a:extLst>
                    <a:ext uri="{9D8B030D-6E8A-4147-A177-3AD203B41FA5}">
                      <a16:colId xmlns:a16="http://schemas.microsoft.com/office/drawing/2014/main" val="2531806526"/>
                    </a:ext>
                  </a:extLst>
                </a:gridCol>
                <a:gridCol w="406028">
                  <a:extLst>
                    <a:ext uri="{9D8B030D-6E8A-4147-A177-3AD203B41FA5}">
                      <a16:colId xmlns:a16="http://schemas.microsoft.com/office/drawing/2014/main" val="2473759957"/>
                    </a:ext>
                  </a:extLst>
                </a:gridCol>
              </a:tblGrid>
              <a:tr h="172711">
                <a:tc>
                  <a:txBody>
                    <a:bodyPr/>
                    <a:lstStyle/>
                    <a:p>
                      <a:pPr algn="l"/>
                      <a:r>
                        <a:rPr lang="en-US" sz="800" b="0" dirty="0">
                          <a:solidFill>
                            <a:schemeClr val="tx1"/>
                          </a:solidFill>
                          <a:latin typeface="Arial" panose="020B0604020202020204" pitchFamily="34" charset="0"/>
                          <a:cs typeface="Arial" panose="020B0604020202020204" pitchFamily="34" charset="0"/>
                        </a:rPr>
                        <a:t> Hispanic/Latino</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393106042"/>
                  </a:ext>
                </a:extLst>
              </a:tr>
              <a:tr h="198198">
                <a:tc>
                  <a:txBody>
                    <a:bodyPr/>
                    <a:lstStyle/>
                    <a:p>
                      <a:pPr algn="l"/>
                      <a:r>
                        <a:rPr lang="en-US" sz="800" b="0" dirty="0">
                          <a:solidFill>
                            <a:schemeClr val="tx1"/>
                          </a:solidFill>
                          <a:latin typeface="Arial" panose="020B0604020202020204" pitchFamily="34" charset="0"/>
                          <a:cs typeface="Arial" panose="020B0604020202020204" pitchFamily="34" charset="0"/>
                        </a:rPr>
                        <a:t> Yes</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27,607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16,626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18,335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10,085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19,672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30816560"/>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No</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85,167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32,964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25,274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28,802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22,633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174088110"/>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Total</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112,774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49,590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43,608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38,887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42,305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6427292"/>
                  </a:ext>
                </a:extLst>
              </a:tr>
            </a:tbl>
          </a:graphicData>
        </a:graphic>
      </p:graphicFrame>
      <p:grpSp>
        <p:nvGrpSpPr>
          <p:cNvPr id="51" name="Group 50">
            <a:extLst>
              <a:ext uri="{FF2B5EF4-FFF2-40B4-BE49-F238E27FC236}">
                <a16:creationId xmlns:a16="http://schemas.microsoft.com/office/drawing/2014/main" id="{AE9250FC-0A11-4989-AAA9-8E47E71343C1}"/>
              </a:ext>
            </a:extLst>
          </p:cNvPr>
          <p:cNvGrpSpPr/>
          <p:nvPr/>
        </p:nvGrpSpPr>
        <p:grpSpPr>
          <a:xfrm>
            <a:off x="1624328" y="5456830"/>
            <a:ext cx="5895344" cy="1380553"/>
            <a:chOff x="1624328" y="5456830"/>
            <a:chExt cx="5895344" cy="1380553"/>
          </a:xfrm>
        </p:grpSpPr>
        <p:grpSp>
          <p:nvGrpSpPr>
            <p:cNvPr id="50" name="Group 49">
              <a:extLst>
                <a:ext uri="{FF2B5EF4-FFF2-40B4-BE49-F238E27FC236}">
                  <a16:creationId xmlns:a16="http://schemas.microsoft.com/office/drawing/2014/main" id="{5992087C-60F5-4C16-8307-C49BFA9D10F5}"/>
                </a:ext>
              </a:extLst>
            </p:cNvPr>
            <p:cNvGrpSpPr/>
            <p:nvPr/>
          </p:nvGrpSpPr>
          <p:grpSpPr>
            <a:xfrm>
              <a:off x="1624328" y="5456830"/>
              <a:ext cx="5895344" cy="1380553"/>
              <a:chOff x="1732378" y="5456830"/>
              <a:chExt cx="5895344" cy="1380553"/>
            </a:xfrm>
          </p:grpSpPr>
          <p:pic>
            <p:nvPicPr>
              <p:cNvPr id="36" name="Picture 35">
                <a:extLst>
                  <a:ext uri="{FF2B5EF4-FFF2-40B4-BE49-F238E27FC236}">
                    <a16:creationId xmlns:a16="http://schemas.microsoft.com/office/drawing/2014/main" id="{0134CD95-4F31-48B0-A412-3C0C5D9DABAD}"/>
                  </a:ext>
                </a:extLst>
              </p:cNvPr>
              <p:cNvPicPr>
                <a:picLocks noChangeAspect="1"/>
              </p:cNvPicPr>
              <p:nvPr/>
            </p:nvPicPr>
            <p:blipFill>
              <a:blip r:embed="rId7"/>
              <a:stretch>
                <a:fillRect/>
              </a:stretch>
            </p:blipFill>
            <p:spPr>
              <a:xfrm>
                <a:off x="2141474" y="5868665"/>
                <a:ext cx="4660388" cy="968359"/>
              </a:xfrm>
              <a:prstGeom prst="rect">
                <a:avLst/>
              </a:prstGeom>
            </p:spPr>
          </p:pic>
          <p:grpSp>
            <p:nvGrpSpPr>
              <p:cNvPr id="155" name="Group 154">
                <a:extLst>
                  <a:ext uri="{FF2B5EF4-FFF2-40B4-BE49-F238E27FC236}">
                    <a16:creationId xmlns:a16="http://schemas.microsoft.com/office/drawing/2014/main" id="{C0C1F522-90B9-41DB-924B-F60F8806B0AC}"/>
                  </a:ext>
                </a:extLst>
              </p:cNvPr>
              <p:cNvGrpSpPr/>
              <p:nvPr/>
            </p:nvGrpSpPr>
            <p:grpSpPr>
              <a:xfrm>
                <a:off x="1732378" y="5456830"/>
                <a:ext cx="5000240" cy="1144171"/>
                <a:chOff x="1716637" y="5604692"/>
                <a:chExt cx="5000240" cy="1144171"/>
              </a:xfrm>
            </p:grpSpPr>
            <p:grpSp>
              <p:nvGrpSpPr>
                <p:cNvPr id="158" name="Group 157">
                  <a:extLst>
                    <a:ext uri="{FF2B5EF4-FFF2-40B4-BE49-F238E27FC236}">
                      <a16:creationId xmlns:a16="http://schemas.microsoft.com/office/drawing/2014/main" id="{920EA565-DB96-45C2-9C4F-910E845DC72C}"/>
                    </a:ext>
                  </a:extLst>
                </p:cNvPr>
                <p:cNvGrpSpPr/>
                <p:nvPr/>
              </p:nvGrpSpPr>
              <p:grpSpPr>
                <a:xfrm>
                  <a:off x="1716637" y="5604692"/>
                  <a:ext cx="5000240" cy="1144171"/>
                  <a:chOff x="1347598" y="5522473"/>
                  <a:chExt cx="5000240" cy="1223101"/>
                </a:xfrm>
              </p:grpSpPr>
              <p:grpSp>
                <p:nvGrpSpPr>
                  <p:cNvPr id="160" name="Group 159">
                    <a:extLst>
                      <a:ext uri="{FF2B5EF4-FFF2-40B4-BE49-F238E27FC236}">
                        <a16:creationId xmlns:a16="http://schemas.microsoft.com/office/drawing/2014/main" id="{06CFA672-665C-480F-A0A6-F04D83A55383}"/>
                      </a:ext>
                    </a:extLst>
                  </p:cNvPr>
                  <p:cNvGrpSpPr/>
                  <p:nvPr/>
                </p:nvGrpSpPr>
                <p:grpSpPr>
                  <a:xfrm>
                    <a:off x="1353634" y="5522473"/>
                    <a:ext cx="4994203" cy="1223101"/>
                    <a:chOff x="1216104" y="5452845"/>
                    <a:chExt cx="5084850" cy="1242724"/>
                  </a:xfrm>
                </p:grpSpPr>
                <p:sp>
                  <p:nvSpPr>
                    <p:cNvPr id="163" name="TextBox 162">
                      <a:extLst>
                        <a:ext uri="{FF2B5EF4-FFF2-40B4-BE49-F238E27FC236}">
                          <a16:creationId xmlns:a16="http://schemas.microsoft.com/office/drawing/2014/main" id="{33308383-5C12-4D6D-9D6F-6B63304C7977}"/>
                        </a:ext>
                      </a:extLst>
                    </p:cNvPr>
                    <p:cNvSpPr txBox="1"/>
                    <p:nvPr/>
                  </p:nvSpPr>
                  <p:spPr>
                    <a:xfrm>
                      <a:off x="1630862" y="5452845"/>
                      <a:ext cx="4670092" cy="284144"/>
                    </a:xfrm>
                    <a:prstGeom prst="rect">
                      <a:avLst/>
                    </a:prstGeom>
                    <a:noFill/>
                  </p:spPr>
                  <p:txBody>
                    <a:bodyPr wrap="square" rtlCol="0">
                      <a:spAutoFit/>
                    </a:bodyPr>
                    <a:lstStyle>
                      <a:defPPr>
                        <a:defRPr lang="en-US"/>
                      </a:defPPr>
                      <a:lvl1pPr algn="ctr">
                        <a:defRPr sz="1100"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Percent of Uninsured Population by Ethnicity</a:t>
                      </a:r>
                    </a:p>
                  </p:txBody>
                </p:sp>
                <p:sp>
                  <p:nvSpPr>
                    <p:cNvPr id="165" name="TextBox 164">
                      <a:extLst>
                        <a:ext uri="{FF2B5EF4-FFF2-40B4-BE49-F238E27FC236}">
                          <a16:creationId xmlns:a16="http://schemas.microsoft.com/office/drawing/2014/main" id="{DC4FE293-307C-4BAF-9230-1A40A73DF7F4}"/>
                        </a:ext>
                      </a:extLst>
                    </p:cNvPr>
                    <p:cNvSpPr txBox="1"/>
                    <p:nvPr/>
                  </p:nvSpPr>
                  <p:spPr>
                    <a:xfrm>
                      <a:off x="1216104" y="6183914"/>
                      <a:ext cx="470303" cy="259073"/>
                    </a:xfrm>
                    <a:prstGeom prst="rect">
                      <a:avLst/>
                    </a:prstGeom>
                    <a:noFill/>
                  </p:spPr>
                  <p:txBody>
                    <a:bodyPr wrap="square" rtlCol="0">
                      <a:spAutoFit/>
                    </a:bodyPr>
                    <a:lstStyle/>
                    <a:p>
                      <a:r>
                        <a:rPr lang="en-US" sz="950" b="1" dirty="0">
                          <a:solidFill>
                            <a:schemeClr val="tx1">
                              <a:lumMod val="75000"/>
                              <a:lumOff val="25000"/>
                            </a:schemeClr>
                          </a:solidFill>
                          <a:latin typeface="Arial" panose="020B0604020202020204" pitchFamily="34" charset="0"/>
                          <a:cs typeface="Arial" panose="020B0604020202020204" pitchFamily="34" charset="0"/>
                        </a:rPr>
                        <a:t>2018</a:t>
                      </a:r>
                    </a:p>
                  </p:txBody>
                </p:sp>
                <p:sp>
                  <p:nvSpPr>
                    <p:cNvPr id="166" name="TextBox 165">
                      <a:extLst>
                        <a:ext uri="{FF2B5EF4-FFF2-40B4-BE49-F238E27FC236}">
                          <a16:creationId xmlns:a16="http://schemas.microsoft.com/office/drawing/2014/main" id="{AE2A6910-D21A-4D31-B099-213D48EC62D0}"/>
                        </a:ext>
                      </a:extLst>
                    </p:cNvPr>
                    <p:cNvSpPr txBox="1"/>
                    <p:nvPr/>
                  </p:nvSpPr>
                  <p:spPr>
                    <a:xfrm>
                      <a:off x="1220991" y="6436496"/>
                      <a:ext cx="470303" cy="259073"/>
                    </a:xfrm>
                    <a:prstGeom prst="rect">
                      <a:avLst/>
                    </a:prstGeom>
                    <a:noFill/>
                  </p:spPr>
                  <p:txBody>
                    <a:bodyPr wrap="square" rtlCol="0">
                      <a:spAutoFit/>
                    </a:bodyPr>
                    <a:lstStyle/>
                    <a:p>
                      <a:r>
                        <a:rPr lang="en-US" sz="950" b="1" dirty="0">
                          <a:solidFill>
                            <a:schemeClr val="tx1">
                              <a:lumMod val="75000"/>
                              <a:lumOff val="25000"/>
                            </a:schemeClr>
                          </a:solidFill>
                          <a:latin typeface="Arial" panose="020B0604020202020204" pitchFamily="34" charset="0"/>
                          <a:cs typeface="Arial" panose="020B0604020202020204" pitchFamily="34" charset="0"/>
                        </a:rPr>
                        <a:t>2016</a:t>
                      </a:r>
                    </a:p>
                  </p:txBody>
                </p:sp>
              </p:grpSp>
              <p:sp>
                <p:nvSpPr>
                  <p:cNvPr id="161" name="TextBox 160">
                    <a:extLst>
                      <a:ext uri="{FF2B5EF4-FFF2-40B4-BE49-F238E27FC236}">
                        <a16:creationId xmlns:a16="http://schemas.microsoft.com/office/drawing/2014/main" id="{72CB357E-0EC6-4E86-A595-0C825DF13974}"/>
                      </a:ext>
                    </a:extLst>
                  </p:cNvPr>
                  <p:cNvSpPr txBox="1"/>
                  <p:nvPr/>
                </p:nvSpPr>
                <p:spPr>
                  <a:xfrm>
                    <a:off x="1347598" y="5989096"/>
                    <a:ext cx="461919" cy="254982"/>
                  </a:xfrm>
                  <a:prstGeom prst="rect">
                    <a:avLst/>
                  </a:prstGeom>
                  <a:noFill/>
                </p:spPr>
                <p:txBody>
                  <a:bodyPr wrap="square" rtlCol="0">
                    <a:spAutoFit/>
                  </a:bodyPr>
                  <a:lstStyle/>
                  <a:p>
                    <a:r>
                      <a:rPr lang="en-US" sz="950" b="1" dirty="0">
                        <a:solidFill>
                          <a:schemeClr val="tx1">
                            <a:lumMod val="75000"/>
                            <a:lumOff val="25000"/>
                          </a:schemeClr>
                        </a:solidFill>
                        <a:latin typeface="Arial" panose="020B0604020202020204" pitchFamily="34" charset="0"/>
                        <a:cs typeface="Arial" panose="020B0604020202020204" pitchFamily="34" charset="0"/>
                      </a:rPr>
                      <a:t>2020</a:t>
                    </a:r>
                  </a:p>
                </p:txBody>
              </p:sp>
              <p:sp>
                <p:nvSpPr>
                  <p:cNvPr id="162" name="TextBox 161">
                    <a:extLst>
                      <a:ext uri="{FF2B5EF4-FFF2-40B4-BE49-F238E27FC236}">
                        <a16:creationId xmlns:a16="http://schemas.microsoft.com/office/drawing/2014/main" id="{7DD24F24-5F7D-42F0-BE5D-DC25BFA48234}"/>
                      </a:ext>
                    </a:extLst>
                  </p:cNvPr>
                  <p:cNvSpPr txBox="1"/>
                  <p:nvPr/>
                </p:nvSpPr>
                <p:spPr>
                  <a:xfrm>
                    <a:off x="1809518" y="6002333"/>
                    <a:ext cx="4538320" cy="254983"/>
                  </a:xfrm>
                  <a:prstGeom prst="rect">
                    <a:avLst/>
                  </a:prstGeom>
                  <a:noFill/>
                </p:spPr>
                <p:txBody>
                  <a:bodyPr wrap="square" rtlCol="0">
                    <a:spAutoFit/>
                  </a:bodyPr>
                  <a:lstStyle/>
                  <a:p>
                    <a:r>
                      <a:rPr lang="en-US" sz="950" b="1" dirty="0">
                        <a:solidFill>
                          <a:schemeClr val="bg1"/>
                        </a:solidFill>
                        <a:latin typeface="Arial" panose="020B0604020202020204" pitchFamily="34" charset="0"/>
                        <a:cs typeface="Arial" panose="020B0604020202020204" pitchFamily="34" charset="0"/>
                      </a:rPr>
                      <a:t>   </a:t>
                    </a:r>
                    <a:r>
                      <a:rPr lang="en-US" sz="950" b="1" dirty="0">
                        <a:latin typeface="Arial" panose="020B0604020202020204" pitchFamily="34" charset="0"/>
                        <a:cs typeface="Arial" panose="020B0604020202020204" pitchFamily="34" charset="0"/>
                      </a:rPr>
                      <a:t>                          53.5%</a:t>
                    </a:r>
                    <a:r>
                      <a:rPr lang="en-US" sz="950" b="1" dirty="0">
                        <a:solidFill>
                          <a:schemeClr val="bg1"/>
                        </a:solidFill>
                        <a:latin typeface="Arial" panose="020B0604020202020204" pitchFamily="34" charset="0"/>
                        <a:cs typeface="Arial" panose="020B0604020202020204" pitchFamily="34" charset="0"/>
                      </a:rPr>
                      <a:t>	                                                           46.5%</a:t>
                    </a:r>
                  </a:p>
                </p:txBody>
              </p:sp>
            </p:grpSp>
            <p:sp>
              <p:nvSpPr>
                <p:cNvPr id="159" name="TextBox 158">
                  <a:extLst>
                    <a:ext uri="{FF2B5EF4-FFF2-40B4-BE49-F238E27FC236}">
                      <a16:creationId xmlns:a16="http://schemas.microsoft.com/office/drawing/2014/main" id="{EAFA0725-8000-4E77-B42F-FA2F795CDBE0}"/>
                    </a:ext>
                  </a:extLst>
                </p:cNvPr>
                <p:cNvSpPr txBox="1"/>
                <p:nvPr/>
              </p:nvSpPr>
              <p:spPr>
                <a:xfrm>
                  <a:off x="2946909" y="5770463"/>
                  <a:ext cx="2860114" cy="246221"/>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000" b="0" dirty="0"/>
                    <a:t>Denominator: total # uninsured per year</a:t>
                  </a:r>
                </a:p>
              </p:txBody>
            </p:sp>
          </p:grpSp>
          <p:sp>
            <p:nvSpPr>
              <p:cNvPr id="181" name="TextBox 180">
                <a:extLst>
                  <a:ext uri="{FF2B5EF4-FFF2-40B4-BE49-F238E27FC236}">
                    <a16:creationId xmlns:a16="http://schemas.microsoft.com/office/drawing/2014/main" id="{4773991F-1265-4FF9-9873-93C13E8651BE}"/>
                  </a:ext>
                </a:extLst>
              </p:cNvPr>
              <p:cNvSpPr txBox="1"/>
              <p:nvPr/>
            </p:nvSpPr>
            <p:spPr>
              <a:xfrm>
                <a:off x="1738414" y="6584440"/>
                <a:ext cx="461919" cy="238527"/>
              </a:xfrm>
              <a:prstGeom prst="rect">
                <a:avLst/>
              </a:prstGeom>
              <a:noFill/>
            </p:spPr>
            <p:txBody>
              <a:bodyPr wrap="square" rtlCol="0">
                <a:spAutoFit/>
              </a:bodyPr>
              <a:lstStyle/>
              <a:p>
                <a:r>
                  <a:rPr lang="en-US" sz="950" b="1" dirty="0">
                    <a:solidFill>
                      <a:schemeClr val="tx1">
                        <a:lumMod val="75000"/>
                        <a:lumOff val="25000"/>
                      </a:schemeClr>
                    </a:solidFill>
                    <a:latin typeface="Arial" panose="020B0604020202020204" pitchFamily="34" charset="0"/>
                    <a:cs typeface="Arial" panose="020B0604020202020204" pitchFamily="34" charset="0"/>
                  </a:rPr>
                  <a:t>2015</a:t>
                </a:r>
              </a:p>
            </p:txBody>
          </p:sp>
          <p:sp>
            <p:nvSpPr>
              <p:cNvPr id="182" name="TextBox 181">
                <a:extLst>
                  <a:ext uri="{FF2B5EF4-FFF2-40B4-BE49-F238E27FC236}">
                    <a16:creationId xmlns:a16="http://schemas.microsoft.com/office/drawing/2014/main" id="{88A61FC9-3D0E-4BEA-B0CA-F370EF5EE67E}"/>
                  </a:ext>
                </a:extLst>
              </p:cNvPr>
              <p:cNvSpPr txBox="1"/>
              <p:nvPr/>
            </p:nvSpPr>
            <p:spPr>
              <a:xfrm>
                <a:off x="2211271" y="6136129"/>
                <a:ext cx="4538320" cy="238528"/>
              </a:xfrm>
              <a:prstGeom prst="rect">
                <a:avLst/>
              </a:prstGeom>
              <a:noFill/>
            </p:spPr>
            <p:txBody>
              <a:bodyPr wrap="square" rtlCol="0">
                <a:spAutoFit/>
              </a:bodyPr>
              <a:lstStyle/>
              <a:p>
                <a:r>
                  <a:rPr lang="en-US" sz="950" b="1" dirty="0">
                    <a:solidFill>
                      <a:schemeClr val="bg1"/>
                    </a:solidFill>
                    <a:latin typeface="Arial" panose="020B0604020202020204" pitchFamily="34" charset="0"/>
                    <a:cs typeface="Arial" panose="020B0604020202020204" pitchFamily="34" charset="0"/>
                  </a:rPr>
                  <a:t>   </a:t>
                </a:r>
                <a:r>
                  <a:rPr lang="en-US" sz="950" b="1" dirty="0">
                    <a:latin typeface="Arial" panose="020B0604020202020204" pitchFamily="34" charset="0"/>
                    <a:cs typeface="Arial" panose="020B0604020202020204" pitchFamily="34" charset="0"/>
                  </a:rPr>
                  <a:t>                                         74.1%</a:t>
                </a:r>
                <a:r>
                  <a:rPr lang="en-US" sz="950" b="1" dirty="0">
                    <a:solidFill>
                      <a:schemeClr val="bg1"/>
                    </a:solidFill>
                    <a:latin typeface="Arial" panose="020B0604020202020204" pitchFamily="34" charset="0"/>
                    <a:cs typeface="Arial" panose="020B0604020202020204" pitchFamily="34" charset="0"/>
                  </a:rPr>
                  <a:t>	                                                         25.9%</a:t>
                </a:r>
              </a:p>
            </p:txBody>
          </p:sp>
          <p:sp>
            <p:nvSpPr>
              <p:cNvPr id="183" name="TextBox 182">
                <a:extLst>
                  <a:ext uri="{FF2B5EF4-FFF2-40B4-BE49-F238E27FC236}">
                    <a16:creationId xmlns:a16="http://schemas.microsoft.com/office/drawing/2014/main" id="{351F1D4A-76BB-48B7-9E64-C8E13BBEAFC5}"/>
                  </a:ext>
                </a:extLst>
              </p:cNvPr>
              <p:cNvSpPr txBox="1"/>
              <p:nvPr/>
            </p:nvSpPr>
            <p:spPr>
              <a:xfrm>
                <a:off x="2211271" y="6368681"/>
                <a:ext cx="4538320" cy="238528"/>
              </a:xfrm>
              <a:prstGeom prst="rect">
                <a:avLst/>
              </a:prstGeom>
              <a:noFill/>
            </p:spPr>
            <p:txBody>
              <a:bodyPr wrap="square" rtlCol="0">
                <a:spAutoFit/>
              </a:bodyPr>
              <a:lstStyle/>
              <a:p>
                <a:r>
                  <a:rPr lang="en-US" sz="950" b="1" dirty="0">
                    <a:latin typeface="Arial" panose="020B0604020202020204" pitchFamily="34" charset="0"/>
                    <a:cs typeface="Arial" panose="020B0604020202020204" pitchFamily="34" charset="0"/>
                  </a:rPr>
                  <a:t>                                 58.0%</a:t>
                </a:r>
                <a:r>
                  <a:rPr lang="en-US" sz="950" b="1" dirty="0">
                    <a:solidFill>
                      <a:schemeClr val="bg1"/>
                    </a:solidFill>
                    <a:latin typeface="Arial" panose="020B0604020202020204" pitchFamily="34" charset="0"/>
                    <a:cs typeface="Arial" panose="020B0604020202020204" pitchFamily="34" charset="0"/>
                  </a:rPr>
                  <a:t>	                                               42.0%</a:t>
                </a:r>
              </a:p>
            </p:txBody>
          </p:sp>
          <p:sp>
            <p:nvSpPr>
              <p:cNvPr id="184" name="TextBox 183">
                <a:extLst>
                  <a:ext uri="{FF2B5EF4-FFF2-40B4-BE49-F238E27FC236}">
                    <a16:creationId xmlns:a16="http://schemas.microsoft.com/office/drawing/2014/main" id="{823B0F7F-0E89-46FA-B8B9-C04ED39EF245}"/>
                  </a:ext>
                </a:extLst>
              </p:cNvPr>
              <p:cNvSpPr txBox="1"/>
              <p:nvPr/>
            </p:nvSpPr>
            <p:spPr>
              <a:xfrm>
                <a:off x="2179671" y="6598855"/>
                <a:ext cx="4538320" cy="238528"/>
              </a:xfrm>
              <a:prstGeom prst="rect">
                <a:avLst/>
              </a:prstGeom>
              <a:noFill/>
            </p:spPr>
            <p:txBody>
              <a:bodyPr wrap="square" rtlCol="0">
                <a:spAutoFit/>
              </a:bodyPr>
              <a:lstStyle/>
              <a:p>
                <a:r>
                  <a:rPr lang="en-US" sz="950" b="1" dirty="0">
                    <a:latin typeface="Arial" panose="020B0604020202020204" pitchFamily="34" charset="0"/>
                    <a:cs typeface="Arial" panose="020B0604020202020204" pitchFamily="34" charset="0"/>
                  </a:rPr>
                  <a:t>                                        66.5%</a:t>
                </a:r>
                <a:r>
                  <a:rPr lang="en-US" sz="950" b="1" dirty="0">
                    <a:solidFill>
                      <a:schemeClr val="bg1"/>
                    </a:solidFill>
                    <a:latin typeface="Arial" panose="020B0604020202020204" pitchFamily="34" charset="0"/>
                    <a:cs typeface="Arial" panose="020B0604020202020204" pitchFamily="34" charset="0"/>
                  </a:rPr>
                  <a:t>	                                                       33.5%</a:t>
                </a:r>
              </a:p>
            </p:txBody>
          </p:sp>
          <p:pic>
            <p:nvPicPr>
              <p:cNvPr id="46" name="Picture 45">
                <a:extLst>
                  <a:ext uri="{FF2B5EF4-FFF2-40B4-BE49-F238E27FC236}">
                    <a16:creationId xmlns:a16="http://schemas.microsoft.com/office/drawing/2014/main" id="{D14ABBD3-3D23-41F9-879B-67DA37B0A302}"/>
                  </a:ext>
                </a:extLst>
              </p:cNvPr>
              <p:cNvPicPr>
                <a:picLocks noChangeAspect="1"/>
              </p:cNvPicPr>
              <p:nvPr/>
            </p:nvPicPr>
            <p:blipFill>
              <a:blip r:embed="rId8"/>
              <a:stretch>
                <a:fillRect/>
              </a:stretch>
            </p:blipFill>
            <p:spPr>
              <a:xfrm>
                <a:off x="6918401" y="6086135"/>
                <a:ext cx="709321" cy="519194"/>
              </a:xfrm>
              <a:prstGeom prst="rect">
                <a:avLst/>
              </a:prstGeom>
            </p:spPr>
          </p:pic>
        </p:grpSp>
        <p:pic>
          <p:nvPicPr>
            <p:cNvPr id="185" name="Picture 184">
              <a:extLst>
                <a:ext uri="{FF2B5EF4-FFF2-40B4-BE49-F238E27FC236}">
                  <a16:creationId xmlns:a16="http://schemas.microsoft.com/office/drawing/2014/main" id="{92FF4E99-17AB-47A8-BA76-6D3F9B5444D4}"/>
                </a:ext>
              </a:extLst>
            </p:cNvPr>
            <p:cNvPicPr>
              <a:picLocks noChangeAspect="1"/>
            </p:cNvPicPr>
            <p:nvPr/>
          </p:nvPicPr>
          <p:blipFill rotWithShape="1">
            <a:blip r:embed="rId8"/>
            <a:srcRect t="71617"/>
            <a:stretch/>
          </p:blipFill>
          <p:spPr>
            <a:xfrm>
              <a:off x="6793653" y="6260613"/>
              <a:ext cx="709321" cy="147363"/>
            </a:xfrm>
            <a:prstGeom prst="rect">
              <a:avLst/>
            </a:prstGeom>
          </p:spPr>
        </p:pic>
        <p:pic>
          <p:nvPicPr>
            <p:cNvPr id="186" name="Picture 185">
              <a:extLst>
                <a:ext uri="{FF2B5EF4-FFF2-40B4-BE49-F238E27FC236}">
                  <a16:creationId xmlns:a16="http://schemas.microsoft.com/office/drawing/2014/main" id="{0D8BE92B-0A44-44A3-BDDF-E25562CAA8F6}"/>
                </a:ext>
              </a:extLst>
            </p:cNvPr>
            <p:cNvPicPr>
              <a:picLocks noChangeAspect="1"/>
            </p:cNvPicPr>
            <p:nvPr/>
          </p:nvPicPr>
          <p:blipFill rotWithShape="1">
            <a:blip r:embed="rId8"/>
            <a:srcRect t="31546" b="28383"/>
            <a:stretch/>
          </p:blipFill>
          <p:spPr>
            <a:xfrm>
              <a:off x="6799515" y="6407976"/>
              <a:ext cx="709321" cy="208044"/>
            </a:xfrm>
            <a:prstGeom prst="rect">
              <a:avLst/>
            </a:prstGeom>
          </p:spPr>
        </p:pic>
      </p:grpSp>
    </p:spTree>
    <p:extLst>
      <p:ext uri="{BB962C8B-B14F-4D97-AF65-F5344CB8AC3E}">
        <p14:creationId xmlns:p14="http://schemas.microsoft.com/office/powerpoint/2010/main" val="697615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a:extLst>
              <a:ext uri="{FF2B5EF4-FFF2-40B4-BE49-F238E27FC236}">
                <a16:creationId xmlns:a16="http://schemas.microsoft.com/office/drawing/2014/main" id="{B6363525-5082-4C73-8999-D163CD69F626}"/>
              </a:ext>
            </a:extLst>
          </p:cNvPr>
          <p:cNvPicPr>
            <a:picLocks noChangeAspect="1"/>
          </p:cNvPicPr>
          <p:nvPr/>
        </p:nvPicPr>
        <p:blipFill>
          <a:blip r:embed="rId3"/>
          <a:stretch>
            <a:fillRect/>
          </a:stretch>
        </p:blipFill>
        <p:spPr>
          <a:xfrm>
            <a:off x="2594766" y="2962347"/>
            <a:ext cx="3223217" cy="2041893"/>
          </a:xfrm>
          <a:prstGeom prst="rect">
            <a:avLst/>
          </a:prstGeom>
        </p:spPr>
      </p:pic>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Uninsured Rate Among U.S. vs. Foreign Born</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Footer Placeholder 11">
            <a:extLst>
              <a:ext uri="{FF2B5EF4-FFF2-40B4-BE49-F238E27FC236}">
                <a16:creationId xmlns:a16="http://schemas.microsoft.com/office/drawing/2014/main" id="{78DDA67E-FBDF-4318-B22B-8256C8D8136E}"/>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11</a:t>
            </a:r>
          </a:p>
        </p:txBody>
      </p:sp>
      <p:grpSp>
        <p:nvGrpSpPr>
          <p:cNvPr id="43" name="Group 42">
            <a:extLst>
              <a:ext uri="{FF2B5EF4-FFF2-40B4-BE49-F238E27FC236}">
                <a16:creationId xmlns:a16="http://schemas.microsoft.com/office/drawing/2014/main" id="{7183423D-34A2-47B7-82F0-5105FBFE3FF2}"/>
              </a:ext>
            </a:extLst>
          </p:cNvPr>
          <p:cNvGrpSpPr/>
          <p:nvPr/>
        </p:nvGrpSpPr>
        <p:grpSpPr>
          <a:xfrm>
            <a:off x="8134276" y="6315741"/>
            <a:ext cx="800247" cy="392514"/>
            <a:chOff x="7466680" y="6240981"/>
            <a:chExt cx="912981" cy="469877"/>
          </a:xfrm>
        </p:grpSpPr>
        <p:pic>
          <p:nvPicPr>
            <p:cNvPr id="44" name="Content Placeholder 18">
              <a:extLst>
                <a:ext uri="{FF2B5EF4-FFF2-40B4-BE49-F238E27FC236}">
                  <a16:creationId xmlns:a16="http://schemas.microsoft.com/office/drawing/2014/main" id="{8A516E05-EE08-45D1-B279-A9759B63BA7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45" name="Picture 44">
              <a:extLst>
                <a:ext uri="{FF2B5EF4-FFF2-40B4-BE49-F238E27FC236}">
                  <a16:creationId xmlns:a16="http://schemas.microsoft.com/office/drawing/2014/main" id="{CAFDE60D-8A02-43A8-A7B9-E1A1CD81DF9F}"/>
                </a:ext>
              </a:extLst>
            </p:cNvPr>
            <p:cNvPicPr>
              <a:picLocks noChangeAspect="1"/>
            </p:cNvPicPr>
            <p:nvPr/>
          </p:nvPicPr>
          <p:blipFill rotWithShape="1">
            <a:blip r:embed="rId5">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graphicFrame>
        <p:nvGraphicFramePr>
          <p:cNvPr id="11" name="Table 10">
            <a:extLst>
              <a:ext uri="{FF2B5EF4-FFF2-40B4-BE49-F238E27FC236}">
                <a16:creationId xmlns:a16="http://schemas.microsoft.com/office/drawing/2014/main" id="{18BDE5C9-DC31-4ECC-BBA7-098E2B3CCF95}"/>
              </a:ext>
            </a:extLst>
          </p:cNvPr>
          <p:cNvGraphicFramePr>
            <a:graphicFrameLocks noGrp="1"/>
          </p:cNvGraphicFramePr>
          <p:nvPr>
            <p:extLst>
              <p:ext uri="{D42A27DB-BD31-4B8C-83A1-F6EECF244321}">
                <p14:modId xmlns:p14="http://schemas.microsoft.com/office/powerpoint/2010/main" val="3901402609"/>
              </p:ext>
            </p:extLst>
          </p:nvPr>
        </p:nvGraphicFramePr>
        <p:xfrm>
          <a:off x="5982582" y="2935365"/>
          <a:ext cx="2755181" cy="716331"/>
        </p:xfrm>
        <a:graphic>
          <a:graphicData uri="http://schemas.openxmlformats.org/drawingml/2006/table">
            <a:tbl>
              <a:tblPr firstRow="1" bandRow="1">
                <a:tableStyleId>{5C22544A-7EE6-4342-B048-85BDC9FD1C3A}</a:tableStyleId>
              </a:tblPr>
              <a:tblGrid>
                <a:gridCol w="620806">
                  <a:extLst>
                    <a:ext uri="{9D8B030D-6E8A-4147-A177-3AD203B41FA5}">
                      <a16:colId xmlns:a16="http://schemas.microsoft.com/office/drawing/2014/main" val="1136108807"/>
                    </a:ext>
                  </a:extLst>
                </a:gridCol>
                <a:gridCol w="426875">
                  <a:extLst>
                    <a:ext uri="{9D8B030D-6E8A-4147-A177-3AD203B41FA5}">
                      <a16:colId xmlns:a16="http://schemas.microsoft.com/office/drawing/2014/main" val="345050851"/>
                    </a:ext>
                  </a:extLst>
                </a:gridCol>
                <a:gridCol w="426875">
                  <a:extLst>
                    <a:ext uri="{9D8B030D-6E8A-4147-A177-3AD203B41FA5}">
                      <a16:colId xmlns:a16="http://schemas.microsoft.com/office/drawing/2014/main" val="296065991"/>
                    </a:ext>
                  </a:extLst>
                </a:gridCol>
                <a:gridCol w="426875">
                  <a:extLst>
                    <a:ext uri="{9D8B030D-6E8A-4147-A177-3AD203B41FA5}">
                      <a16:colId xmlns:a16="http://schemas.microsoft.com/office/drawing/2014/main" val="2895691923"/>
                    </a:ext>
                  </a:extLst>
                </a:gridCol>
                <a:gridCol w="426875">
                  <a:extLst>
                    <a:ext uri="{9D8B030D-6E8A-4147-A177-3AD203B41FA5}">
                      <a16:colId xmlns:a16="http://schemas.microsoft.com/office/drawing/2014/main" val="2531806526"/>
                    </a:ext>
                  </a:extLst>
                </a:gridCol>
                <a:gridCol w="426875">
                  <a:extLst>
                    <a:ext uri="{9D8B030D-6E8A-4147-A177-3AD203B41FA5}">
                      <a16:colId xmlns:a16="http://schemas.microsoft.com/office/drawing/2014/main" val="2473759957"/>
                    </a:ext>
                  </a:extLst>
                </a:gridCol>
              </a:tblGrid>
              <a:tr h="172711">
                <a:tc>
                  <a:txBody>
                    <a:bodyPr/>
                    <a:lstStyle/>
                    <a:p>
                      <a:pPr algn="l"/>
                      <a:r>
                        <a:rPr lang="en-US" sz="800" b="0" dirty="0">
                          <a:solidFill>
                            <a:schemeClr val="tx1"/>
                          </a:solidFill>
                          <a:latin typeface="Arial" panose="020B0604020202020204" pitchFamily="34" charset="0"/>
                          <a:cs typeface="Arial" panose="020B0604020202020204" pitchFamily="34" charset="0"/>
                        </a:rPr>
                        <a:t> Born in U.S</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393106042"/>
                  </a:ext>
                </a:extLst>
              </a:tr>
              <a:tr h="198198">
                <a:tc>
                  <a:txBody>
                    <a:bodyPr/>
                    <a:lstStyle/>
                    <a:p>
                      <a:pPr algn="l"/>
                      <a:r>
                        <a:rPr lang="en-US" sz="800" b="0" dirty="0">
                          <a:solidFill>
                            <a:schemeClr val="tx1"/>
                          </a:solidFill>
                          <a:latin typeface="Arial" panose="020B0604020202020204" pitchFamily="34" charset="0"/>
                          <a:cs typeface="Arial" panose="020B0604020202020204" pitchFamily="34" charset="0"/>
                        </a:rPr>
                        <a:t> Yes</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87,150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34,507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25,215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27,437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23,453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30816560"/>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No</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25,396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14,640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18,393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11,450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18,292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174088110"/>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Total</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112,546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49,147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43,608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38,887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41,745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6427292"/>
                  </a:ext>
                </a:extLst>
              </a:tr>
            </a:tbl>
          </a:graphicData>
        </a:graphic>
      </p:graphicFrame>
      <p:grpSp>
        <p:nvGrpSpPr>
          <p:cNvPr id="47" name="Group 46">
            <a:extLst>
              <a:ext uri="{FF2B5EF4-FFF2-40B4-BE49-F238E27FC236}">
                <a16:creationId xmlns:a16="http://schemas.microsoft.com/office/drawing/2014/main" id="{C74176D1-DA70-4A2C-AF4C-A610AE1090C2}"/>
              </a:ext>
            </a:extLst>
          </p:cNvPr>
          <p:cNvGrpSpPr/>
          <p:nvPr/>
        </p:nvGrpSpPr>
        <p:grpSpPr>
          <a:xfrm>
            <a:off x="8134276" y="6315741"/>
            <a:ext cx="800247" cy="392514"/>
            <a:chOff x="7466680" y="6240981"/>
            <a:chExt cx="912981" cy="469877"/>
          </a:xfrm>
        </p:grpSpPr>
        <p:pic>
          <p:nvPicPr>
            <p:cNvPr id="50" name="Content Placeholder 18">
              <a:extLst>
                <a:ext uri="{FF2B5EF4-FFF2-40B4-BE49-F238E27FC236}">
                  <a16:creationId xmlns:a16="http://schemas.microsoft.com/office/drawing/2014/main" id="{2CA97C92-2830-4FCF-B67E-AE0798A4F0D4}"/>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51" name="Picture 50">
              <a:extLst>
                <a:ext uri="{FF2B5EF4-FFF2-40B4-BE49-F238E27FC236}">
                  <a16:creationId xmlns:a16="http://schemas.microsoft.com/office/drawing/2014/main" id="{F86B2CC3-D497-4175-9378-903C3D0D7BD7}"/>
                </a:ext>
              </a:extLst>
            </p:cNvPr>
            <p:cNvPicPr>
              <a:picLocks noChangeAspect="1"/>
            </p:cNvPicPr>
            <p:nvPr/>
          </p:nvPicPr>
          <p:blipFill rotWithShape="1">
            <a:blip r:embed="rId5">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sp>
        <p:nvSpPr>
          <p:cNvPr id="53" name="TextBox 52">
            <a:extLst>
              <a:ext uri="{FF2B5EF4-FFF2-40B4-BE49-F238E27FC236}">
                <a16:creationId xmlns:a16="http://schemas.microsoft.com/office/drawing/2014/main" id="{3B83657E-957F-4E0E-91D7-F874B53556AD}"/>
              </a:ext>
            </a:extLst>
          </p:cNvPr>
          <p:cNvSpPr txBox="1"/>
          <p:nvPr/>
        </p:nvSpPr>
        <p:spPr>
          <a:xfrm>
            <a:off x="5982582" y="2660187"/>
            <a:ext cx="2811248" cy="269304"/>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150" dirty="0"/>
              <a:t>Uninsured by Place of Birth (count)</a:t>
            </a:r>
          </a:p>
        </p:txBody>
      </p:sp>
      <p:grpSp>
        <p:nvGrpSpPr>
          <p:cNvPr id="97" name="Group 96">
            <a:extLst>
              <a:ext uri="{FF2B5EF4-FFF2-40B4-BE49-F238E27FC236}">
                <a16:creationId xmlns:a16="http://schemas.microsoft.com/office/drawing/2014/main" id="{56B3B45D-60CC-4232-BF68-B14DB5FCEE4E}"/>
              </a:ext>
            </a:extLst>
          </p:cNvPr>
          <p:cNvGrpSpPr/>
          <p:nvPr/>
        </p:nvGrpSpPr>
        <p:grpSpPr>
          <a:xfrm>
            <a:off x="1791918" y="2259333"/>
            <a:ext cx="4371981" cy="2923079"/>
            <a:chOff x="2726029" y="2764548"/>
            <a:chExt cx="4371981" cy="2923079"/>
          </a:xfrm>
        </p:grpSpPr>
        <p:grpSp>
          <p:nvGrpSpPr>
            <p:cNvPr id="98" name="Group 97">
              <a:extLst>
                <a:ext uri="{FF2B5EF4-FFF2-40B4-BE49-F238E27FC236}">
                  <a16:creationId xmlns:a16="http://schemas.microsoft.com/office/drawing/2014/main" id="{6F4297FB-5D3A-4712-AB55-D3BAF60430B5}"/>
                </a:ext>
              </a:extLst>
            </p:cNvPr>
            <p:cNvGrpSpPr/>
            <p:nvPr/>
          </p:nvGrpSpPr>
          <p:grpSpPr>
            <a:xfrm>
              <a:off x="2998315" y="2764548"/>
              <a:ext cx="4099695" cy="2923079"/>
              <a:chOff x="2998315" y="2764548"/>
              <a:chExt cx="4099695" cy="2923079"/>
            </a:xfrm>
          </p:grpSpPr>
          <p:grpSp>
            <p:nvGrpSpPr>
              <p:cNvPr id="100" name="Group 99">
                <a:extLst>
                  <a:ext uri="{FF2B5EF4-FFF2-40B4-BE49-F238E27FC236}">
                    <a16:creationId xmlns:a16="http://schemas.microsoft.com/office/drawing/2014/main" id="{EF623DA4-2612-4703-8895-7BE09D5235CF}"/>
                  </a:ext>
                </a:extLst>
              </p:cNvPr>
              <p:cNvGrpSpPr/>
              <p:nvPr/>
            </p:nvGrpSpPr>
            <p:grpSpPr>
              <a:xfrm>
                <a:off x="2998315" y="2764548"/>
                <a:ext cx="4099695" cy="2923079"/>
                <a:chOff x="2721091" y="3029564"/>
                <a:chExt cx="4099695" cy="2923079"/>
              </a:xfrm>
            </p:grpSpPr>
            <p:sp>
              <p:nvSpPr>
                <p:cNvPr id="102" name="TextBox 101">
                  <a:extLst>
                    <a:ext uri="{FF2B5EF4-FFF2-40B4-BE49-F238E27FC236}">
                      <a16:creationId xmlns:a16="http://schemas.microsoft.com/office/drawing/2014/main" id="{8463D42B-67A6-4A77-A37C-B053CA35BBE5}"/>
                    </a:ext>
                  </a:extLst>
                </p:cNvPr>
                <p:cNvSpPr txBox="1"/>
                <p:nvPr/>
              </p:nvSpPr>
              <p:spPr>
                <a:xfrm>
                  <a:off x="5824146" y="5198776"/>
                  <a:ext cx="479205"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2.9%</a:t>
                  </a:r>
                </a:p>
              </p:txBody>
            </p:sp>
            <p:grpSp>
              <p:nvGrpSpPr>
                <p:cNvPr id="103" name="Group 102">
                  <a:extLst>
                    <a:ext uri="{FF2B5EF4-FFF2-40B4-BE49-F238E27FC236}">
                      <a16:creationId xmlns:a16="http://schemas.microsoft.com/office/drawing/2014/main" id="{F0BB23E2-3B3E-4411-A5D7-A7734443F3ED}"/>
                    </a:ext>
                  </a:extLst>
                </p:cNvPr>
                <p:cNvGrpSpPr/>
                <p:nvPr/>
              </p:nvGrpSpPr>
              <p:grpSpPr>
                <a:xfrm>
                  <a:off x="2721091" y="3029564"/>
                  <a:ext cx="4099695" cy="2923079"/>
                  <a:chOff x="2047629" y="3044682"/>
                  <a:chExt cx="4225310" cy="2949773"/>
                </a:xfrm>
              </p:grpSpPr>
              <p:sp>
                <p:nvSpPr>
                  <p:cNvPr id="106" name="TextBox 105">
                    <a:extLst>
                      <a:ext uri="{FF2B5EF4-FFF2-40B4-BE49-F238E27FC236}">
                        <a16:creationId xmlns:a16="http://schemas.microsoft.com/office/drawing/2014/main" id="{BF44640C-698E-4F1B-8467-E820B6C8BE39}"/>
                      </a:ext>
                    </a:extLst>
                  </p:cNvPr>
                  <p:cNvSpPr txBox="1"/>
                  <p:nvPr/>
                </p:nvSpPr>
                <p:spPr>
                  <a:xfrm>
                    <a:off x="2047629" y="3044682"/>
                    <a:ext cx="4225310" cy="276999"/>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Uninsured Rate By Place of Birth</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07" name="TextBox 106">
                    <a:extLst>
                      <a:ext uri="{FF2B5EF4-FFF2-40B4-BE49-F238E27FC236}">
                        <a16:creationId xmlns:a16="http://schemas.microsoft.com/office/drawing/2014/main" id="{ED6FA598-FE4C-40E6-A61E-384F37D33F69}"/>
                      </a:ext>
                    </a:extLst>
                  </p:cNvPr>
                  <p:cNvSpPr txBox="1"/>
                  <p:nvPr/>
                </p:nvSpPr>
                <p:spPr>
                  <a:xfrm>
                    <a:off x="2677854" y="5745986"/>
                    <a:ext cx="3228744" cy="248469"/>
                  </a:xfrm>
                  <a:prstGeom prst="rect">
                    <a:avLst/>
                  </a:prstGeom>
                  <a:noFill/>
                </p:spPr>
                <p:txBody>
                  <a:bodyPr wrap="square" rtlCol="0">
                    <a:spAutoFit/>
                  </a:bodyPr>
                  <a:lstStyle/>
                  <a:p>
                    <a:r>
                      <a:rPr lang="en-US" sz="1000" dirty="0">
                        <a:solidFill>
                          <a:schemeClr val="tx1">
                            <a:lumMod val="75000"/>
                            <a:lumOff val="25000"/>
                          </a:schemeClr>
                        </a:solidFill>
                        <a:latin typeface="Arial" panose="020B0604020202020204" pitchFamily="34" charset="0"/>
                        <a:cs typeface="Arial" panose="020B0604020202020204" pitchFamily="34" charset="0"/>
                      </a:rPr>
                      <a:t>         Foreign Born	                  Born in U.S.</a:t>
                    </a:r>
                  </a:p>
                </p:txBody>
              </p:sp>
              <p:sp>
                <p:nvSpPr>
                  <p:cNvPr id="108" name="TextBox 107">
                    <a:extLst>
                      <a:ext uri="{FF2B5EF4-FFF2-40B4-BE49-F238E27FC236}">
                        <a16:creationId xmlns:a16="http://schemas.microsoft.com/office/drawing/2014/main" id="{DEC656D2-0579-4918-9D30-424410387F1F}"/>
                      </a:ext>
                    </a:extLst>
                  </p:cNvPr>
                  <p:cNvSpPr txBox="1"/>
                  <p:nvPr/>
                </p:nvSpPr>
                <p:spPr>
                  <a:xfrm>
                    <a:off x="4717264" y="5184251"/>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3.8%</a:t>
                    </a:r>
                  </a:p>
                </p:txBody>
              </p:sp>
              <p:sp>
                <p:nvSpPr>
                  <p:cNvPr id="109" name="TextBox 108">
                    <a:extLst>
                      <a:ext uri="{FF2B5EF4-FFF2-40B4-BE49-F238E27FC236}">
                        <a16:creationId xmlns:a16="http://schemas.microsoft.com/office/drawing/2014/main" id="{4CE90661-36D1-4FA0-902C-DB5898FA64F2}"/>
                      </a:ext>
                    </a:extLst>
                  </p:cNvPr>
                  <p:cNvSpPr txBox="1"/>
                  <p:nvPr/>
                </p:nvSpPr>
                <p:spPr>
                  <a:xfrm>
                    <a:off x="4432341" y="4694403"/>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9.5%</a:t>
                    </a:r>
                  </a:p>
                </p:txBody>
              </p:sp>
              <p:sp>
                <p:nvSpPr>
                  <p:cNvPr id="110" name="TextBox 109">
                    <a:extLst>
                      <a:ext uri="{FF2B5EF4-FFF2-40B4-BE49-F238E27FC236}">
                        <a16:creationId xmlns:a16="http://schemas.microsoft.com/office/drawing/2014/main" id="{920EF231-71ED-4DF8-BBD2-639067642122}"/>
                      </a:ext>
                    </a:extLst>
                  </p:cNvPr>
                  <p:cNvSpPr txBox="1"/>
                  <p:nvPr/>
                </p:nvSpPr>
                <p:spPr>
                  <a:xfrm>
                    <a:off x="4974081" y="5326332"/>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2.8%</a:t>
                    </a:r>
                  </a:p>
                </p:txBody>
              </p:sp>
              <p:sp>
                <p:nvSpPr>
                  <p:cNvPr id="111" name="TextBox 110">
                    <a:extLst>
                      <a:ext uri="{FF2B5EF4-FFF2-40B4-BE49-F238E27FC236}">
                        <a16:creationId xmlns:a16="http://schemas.microsoft.com/office/drawing/2014/main" id="{5C158D45-FB20-4544-A742-8CD93F4AE391}"/>
                      </a:ext>
                    </a:extLst>
                  </p:cNvPr>
                  <p:cNvSpPr txBox="1"/>
                  <p:nvPr/>
                </p:nvSpPr>
                <p:spPr>
                  <a:xfrm>
                    <a:off x="3442146" y="4646898"/>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9.8%</a:t>
                    </a:r>
                  </a:p>
                </p:txBody>
              </p:sp>
              <p:sp>
                <p:nvSpPr>
                  <p:cNvPr id="112" name="TextBox 111">
                    <a:extLst>
                      <a:ext uri="{FF2B5EF4-FFF2-40B4-BE49-F238E27FC236}">
                        <a16:creationId xmlns:a16="http://schemas.microsoft.com/office/drawing/2014/main" id="{9DF6640A-E428-405F-87C9-AC7B106FDFB6}"/>
                      </a:ext>
                    </a:extLst>
                  </p:cNvPr>
                  <p:cNvSpPr txBox="1"/>
                  <p:nvPr/>
                </p:nvSpPr>
                <p:spPr>
                  <a:xfrm>
                    <a:off x="3186433" y="4353689"/>
                    <a:ext cx="502657" cy="217411"/>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12.6%</a:t>
                    </a:r>
                  </a:p>
                </p:txBody>
              </p:sp>
              <p:sp>
                <p:nvSpPr>
                  <p:cNvPr id="113" name="TextBox 112">
                    <a:extLst>
                      <a:ext uri="{FF2B5EF4-FFF2-40B4-BE49-F238E27FC236}">
                        <a16:creationId xmlns:a16="http://schemas.microsoft.com/office/drawing/2014/main" id="{48AF3FE2-34DA-4351-927C-39D2DDF00C29}"/>
                      </a:ext>
                    </a:extLst>
                  </p:cNvPr>
                  <p:cNvSpPr txBox="1"/>
                  <p:nvPr/>
                </p:nvSpPr>
                <p:spPr>
                  <a:xfrm>
                    <a:off x="3675286" y="4366031"/>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12.7%</a:t>
                    </a:r>
                  </a:p>
                </p:txBody>
              </p:sp>
              <p:sp>
                <p:nvSpPr>
                  <p:cNvPr id="114" name="TextBox 113">
                    <a:extLst>
                      <a:ext uri="{FF2B5EF4-FFF2-40B4-BE49-F238E27FC236}">
                        <a16:creationId xmlns:a16="http://schemas.microsoft.com/office/drawing/2014/main" id="{DA675ABA-4675-443C-9433-45A45863C6AD}"/>
                      </a:ext>
                    </a:extLst>
                  </p:cNvPr>
                  <p:cNvSpPr txBox="1"/>
                  <p:nvPr/>
                </p:nvSpPr>
                <p:spPr>
                  <a:xfrm>
                    <a:off x="2623840" y="3628066"/>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21.1%</a:t>
                    </a:r>
                  </a:p>
                </p:txBody>
              </p:sp>
            </p:grpSp>
            <p:sp>
              <p:nvSpPr>
                <p:cNvPr id="104" name="TextBox 103">
                  <a:extLst>
                    <a:ext uri="{FF2B5EF4-FFF2-40B4-BE49-F238E27FC236}">
                      <a16:creationId xmlns:a16="http://schemas.microsoft.com/office/drawing/2014/main" id="{EDC57705-FCBC-4F14-BF5F-4AC60C070764}"/>
                    </a:ext>
                  </a:extLst>
                </p:cNvPr>
                <p:cNvSpPr txBox="1"/>
                <p:nvPr/>
              </p:nvSpPr>
              <p:spPr>
                <a:xfrm>
                  <a:off x="3488293" y="4450165"/>
                  <a:ext cx="479205" cy="21349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11.7%</a:t>
                  </a:r>
                </a:p>
              </p:txBody>
            </p:sp>
            <p:sp>
              <p:nvSpPr>
                <p:cNvPr id="105" name="TextBox 104">
                  <a:extLst>
                    <a:ext uri="{FF2B5EF4-FFF2-40B4-BE49-F238E27FC236}">
                      <a16:creationId xmlns:a16="http://schemas.microsoft.com/office/drawing/2014/main" id="{99819CCF-312D-4929-8D08-B1CCC4334EE5}"/>
                    </a:ext>
                  </a:extLst>
                </p:cNvPr>
                <p:cNvSpPr txBox="1"/>
                <p:nvPr/>
              </p:nvSpPr>
              <p:spPr>
                <a:xfrm>
                  <a:off x="6104196" y="5283977"/>
                  <a:ext cx="479205" cy="21349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2.6%</a:t>
                  </a:r>
                </a:p>
              </p:txBody>
            </p:sp>
          </p:grpSp>
          <p:sp>
            <p:nvSpPr>
              <p:cNvPr id="101" name="TextBox 100">
                <a:extLst>
                  <a:ext uri="{FF2B5EF4-FFF2-40B4-BE49-F238E27FC236}">
                    <a16:creationId xmlns:a16="http://schemas.microsoft.com/office/drawing/2014/main" id="{A1CBE03A-62B0-4EC8-8391-E48C3C73DB78}"/>
                  </a:ext>
                </a:extLst>
              </p:cNvPr>
              <p:cNvSpPr txBox="1"/>
              <p:nvPr/>
            </p:nvSpPr>
            <p:spPr>
              <a:xfrm>
                <a:off x="3557396" y="2958590"/>
                <a:ext cx="3102029" cy="246221"/>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000" b="0" dirty="0"/>
                  <a:t>Denominator: total per place of birth group per year</a:t>
                </a:r>
              </a:p>
            </p:txBody>
          </p:sp>
        </p:grpSp>
        <p:pic>
          <p:nvPicPr>
            <p:cNvPr id="99" name="Picture 98">
              <a:extLst>
                <a:ext uri="{FF2B5EF4-FFF2-40B4-BE49-F238E27FC236}">
                  <a16:creationId xmlns:a16="http://schemas.microsoft.com/office/drawing/2014/main" id="{49DBDE0A-CA1B-4A92-BC56-1D5D3B20D697}"/>
                </a:ext>
              </a:extLst>
            </p:cNvPr>
            <p:cNvPicPr>
              <a:picLocks noChangeAspect="1"/>
            </p:cNvPicPr>
            <p:nvPr/>
          </p:nvPicPr>
          <p:blipFill>
            <a:blip r:embed="rId6"/>
            <a:stretch>
              <a:fillRect/>
            </a:stretch>
          </p:blipFill>
          <p:spPr>
            <a:xfrm>
              <a:off x="2726029" y="4440106"/>
              <a:ext cx="544572" cy="1045623"/>
            </a:xfrm>
            <a:prstGeom prst="rect">
              <a:avLst/>
            </a:prstGeom>
          </p:spPr>
        </p:pic>
      </p:grpSp>
      <p:grpSp>
        <p:nvGrpSpPr>
          <p:cNvPr id="26" name="Group 25">
            <a:extLst>
              <a:ext uri="{FF2B5EF4-FFF2-40B4-BE49-F238E27FC236}">
                <a16:creationId xmlns:a16="http://schemas.microsoft.com/office/drawing/2014/main" id="{684F20B1-D9E0-40EE-B8C0-6828F0FE0E18}"/>
              </a:ext>
            </a:extLst>
          </p:cNvPr>
          <p:cNvGrpSpPr/>
          <p:nvPr/>
        </p:nvGrpSpPr>
        <p:grpSpPr>
          <a:xfrm>
            <a:off x="1624328" y="5456830"/>
            <a:ext cx="5884508" cy="1380553"/>
            <a:chOff x="1624328" y="5456830"/>
            <a:chExt cx="5884508" cy="1380553"/>
          </a:xfrm>
        </p:grpSpPr>
        <p:pic>
          <p:nvPicPr>
            <p:cNvPr id="24" name="Picture 23">
              <a:extLst>
                <a:ext uri="{FF2B5EF4-FFF2-40B4-BE49-F238E27FC236}">
                  <a16:creationId xmlns:a16="http://schemas.microsoft.com/office/drawing/2014/main" id="{63808D35-4982-40E8-B436-AEAF5E998BC6}"/>
                </a:ext>
              </a:extLst>
            </p:cNvPr>
            <p:cNvPicPr>
              <a:picLocks noChangeAspect="1"/>
            </p:cNvPicPr>
            <p:nvPr/>
          </p:nvPicPr>
          <p:blipFill>
            <a:blip r:embed="rId7"/>
            <a:stretch>
              <a:fillRect/>
            </a:stretch>
          </p:blipFill>
          <p:spPr>
            <a:xfrm>
              <a:off x="2037728" y="5884710"/>
              <a:ext cx="4660389" cy="936270"/>
            </a:xfrm>
            <a:prstGeom prst="rect">
              <a:avLst/>
            </a:prstGeom>
          </p:spPr>
        </p:pic>
        <p:grpSp>
          <p:nvGrpSpPr>
            <p:cNvPr id="116" name="Group 115">
              <a:extLst>
                <a:ext uri="{FF2B5EF4-FFF2-40B4-BE49-F238E27FC236}">
                  <a16:creationId xmlns:a16="http://schemas.microsoft.com/office/drawing/2014/main" id="{356B8385-8DBF-4800-8900-A5D3A5607E42}"/>
                </a:ext>
              </a:extLst>
            </p:cNvPr>
            <p:cNvGrpSpPr/>
            <p:nvPr/>
          </p:nvGrpSpPr>
          <p:grpSpPr>
            <a:xfrm>
              <a:off x="1624328" y="5456830"/>
              <a:ext cx="5017213" cy="1380553"/>
              <a:chOff x="1732378" y="5456830"/>
              <a:chExt cx="5017213" cy="1380553"/>
            </a:xfrm>
          </p:grpSpPr>
          <p:grpSp>
            <p:nvGrpSpPr>
              <p:cNvPr id="120" name="Group 119">
                <a:extLst>
                  <a:ext uri="{FF2B5EF4-FFF2-40B4-BE49-F238E27FC236}">
                    <a16:creationId xmlns:a16="http://schemas.microsoft.com/office/drawing/2014/main" id="{4DA5EB58-BC79-4B8E-97FC-D7FBA72C9618}"/>
                  </a:ext>
                </a:extLst>
              </p:cNvPr>
              <p:cNvGrpSpPr/>
              <p:nvPr/>
            </p:nvGrpSpPr>
            <p:grpSpPr>
              <a:xfrm>
                <a:off x="1732378" y="5456830"/>
                <a:ext cx="5000240" cy="1144171"/>
                <a:chOff x="1716637" y="5604692"/>
                <a:chExt cx="5000240" cy="1144171"/>
              </a:xfrm>
            </p:grpSpPr>
            <p:grpSp>
              <p:nvGrpSpPr>
                <p:cNvPr id="126" name="Group 125">
                  <a:extLst>
                    <a:ext uri="{FF2B5EF4-FFF2-40B4-BE49-F238E27FC236}">
                      <a16:creationId xmlns:a16="http://schemas.microsoft.com/office/drawing/2014/main" id="{42D7278B-4D5C-45E4-B740-DCE2899ABC18}"/>
                    </a:ext>
                  </a:extLst>
                </p:cNvPr>
                <p:cNvGrpSpPr/>
                <p:nvPr/>
              </p:nvGrpSpPr>
              <p:grpSpPr>
                <a:xfrm>
                  <a:off x="1716637" y="5604692"/>
                  <a:ext cx="5000240" cy="1144171"/>
                  <a:chOff x="1347598" y="5522473"/>
                  <a:chExt cx="5000240" cy="1223101"/>
                </a:xfrm>
              </p:grpSpPr>
              <p:grpSp>
                <p:nvGrpSpPr>
                  <p:cNvPr id="128" name="Group 127">
                    <a:extLst>
                      <a:ext uri="{FF2B5EF4-FFF2-40B4-BE49-F238E27FC236}">
                        <a16:creationId xmlns:a16="http://schemas.microsoft.com/office/drawing/2014/main" id="{65325D47-8B17-454D-9B99-FA525E4C2E20}"/>
                      </a:ext>
                    </a:extLst>
                  </p:cNvPr>
                  <p:cNvGrpSpPr/>
                  <p:nvPr/>
                </p:nvGrpSpPr>
                <p:grpSpPr>
                  <a:xfrm>
                    <a:off x="1353634" y="5522473"/>
                    <a:ext cx="4994203" cy="1223101"/>
                    <a:chOff x="1216104" y="5452845"/>
                    <a:chExt cx="5084850" cy="1242724"/>
                  </a:xfrm>
                </p:grpSpPr>
                <p:sp>
                  <p:nvSpPr>
                    <p:cNvPr id="131" name="TextBox 130">
                      <a:extLst>
                        <a:ext uri="{FF2B5EF4-FFF2-40B4-BE49-F238E27FC236}">
                          <a16:creationId xmlns:a16="http://schemas.microsoft.com/office/drawing/2014/main" id="{97C8AEAC-6DCA-445C-AF9D-C1E670F3825D}"/>
                        </a:ext>
                      </a:extLst>
                    </p:cNvPr>
                    <p:cNvSpPr txBox="1"/>
                    <p:nvPr/>
                  </p:nvSpPr>
                  <p:spPr>
                    <a:xfrm>
                      <a:off x="1630862" y="5452845"/>
                      <a:ext cx="4670092" cy="284144"/>
                    </a:xfrm>
                    <a:prstGeom prst="rect">
                      <a:avLst/>
                    </a:prstGeom>
                    <a:noFill/>
                  </p:spPr>
                  <p:txBody>
                    <a:bodyPr wrap="square" rtlCol="0">
                      <a:spAutoFit/>
                    </a:bodyPr>
                    <a:lstStyle>
                      <a:defPPr>
                        <a:defRPr lang="en-US"/>
                      </a:defPPr>
                      <a:lvl1pPr algn="ctr">
                        <a:defRPr sz="1100"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Percent of Uninsured Population by Place of Birth</a:t>
                      </a:r>
                    </a:p>
                  </p:txBody>
                </p:sp>
                <p:sp>
                  <p:nvSpPr>
                    <p:cNvPr id="132" name="TextBox 131">
                      <a:extLst>
                        <a:ext uri="{FF2B5EF4-FFF2-40B4-BE49-F238E27FC236}">
                          <a16:creationId xmlns:a16="http://schemas.microsoft.com/office/drawing/2014/main" id="{F5C92431-62AC-4D62-BD69-ED525EC58E39}"/>
                        </a:ext>
                      </a:extLst>
                    </p:cNvPr>
                    <p:cNvSpPr txBox="1"/>
                    <p:nvPr/>
                  </p:nvSpPr>
                  <p:spPr>
                    <a:xfrm>
                      <a:off x="1216104" y="6183914"/>
                      <a:ext cx="470303" cy="259073"/>
                    </a:xfrm>
                    <a:prstGeom prst="rect">
                      <a:avLst/>
                    </a:prstGeom>
                    <a:noFill/>
                  </p:spPr>
                  <p:txBody>
                    <a:bodyPr wrap="square" rtlCol="0">
                      <a:spAutoFit/>
                    </a:bodyPr>
                    <a:lstStyle/>
                    <a:p>
                      <a:r>
                        <a:rPr lang="en-US" sz="950" b="1" dirty="0">
                          <a:solidFill>
                            <a:schemeClr val="tx1">
                              <a:lumMod val="75000"/>
                              <a:lumOff val="25000"/>
                            </a:schemeClr>
                          </a:solidFill>
                          <a:latin typeface="Arial" panose="020B0604020202020204" pitchFamily="34" charset="0"/>
                          <a:cs typeface="Arial" panose="020B0604020202020204" pitchFamily="34" charset="0"/>
                        </a:rPr>
                        <a:t>2018</a:t>
                      </a:r>
                    </a:p>
                  </p:txBody>
                </p:sp>
                <p:sp>
                  <p:nvSpPr>
                    <p:cNvPr id="133" name="TextBox 132">
                      <a:extLst>
                        <a:ext uri="{FF2B5EF4-FFF2-40B4-BE49-F238E27FC236}">
                          <a16:creationId xmlns:a16="http://schemas.microsoft.com/office/drawing/2014/main" id="{AA05FEE9-DA8B-40EB-AA3D-577630B317EE}"/>
                        </a:ext>
                      </a:extLst>
                    </p:cNvPr>
                    <p:cNvSpPr txBox="1"/>
                    <p:nvPr/>
                  </p:nvSpPr>
                  <p:spPr>
                    <a:xfrm>
                      <a:off x="1220991" y="6436496"/>
                      <a:ext cx="470303" cy="259073"/>
                    </a:xfrm>
                    <a:prstGeom prst="rect">
                      <a:avLst/>
                    </a:prstGeom>
                    <a:noFill/>
                  </p:spPr>
                  <p:txBody>
                    <a:bodyPr wrap="square" rtlCol="0">
                      <a:spAutoFit/>
                    </a:bodyPr>
                    <a:lstStyle/>
                    <a:p>
                      <a:r>
                        <a:rPr lang="en-US" sz="950" b="1" dirty="0">
                          <a:solidFill>
                            <a:schemeClr val="tx1">
                              <a:lumMod val="75000"/>
                              <a:lumOff val="25000"/>
                            </a:schemeClr>
                          </a:solidFill>
                          <a:latin typeface="Arial" panose="020B0604020202020204" pitchFamily="34" charset="0"/>
                          <a:cs typeface="Arial" panose="020B0604020202020204" pitchFamily="34" charset="0"/>
                        </a:rPr>
                        <a:t>2016</a:t>
                      </a:r>
                    </a:p>
                  </p:txBody>
                </p:sp>
              </p:grpSp>
              <p:sp>
                <p:nvSpPr>
                  <p:cNvPr id="129" name="TextBox 128">
                    <a:extLst>
                      <a:ext uri="{FF2B5EF4-FFF2-40B4-BE49-F238E27FC236}">
                        <a16:creationId xmlns:a16="http://schemas.microsoft.com/office/drawing/2014/main" id="{075DB9D0-8465-4D0C-B673-1EAAEF0575BC}"/>
                      </a:ext>
                    </a:extLst>
                  </p:cNvPr>
                  <p:cNvSpPr txBox="1"/>
                  <p:nvPr/>
                </p:nvSpPr>
                <p:spPr>
                  <a:xfrm>
                    <a:off x="1347598" y="5989096"/>
                    <a:ext cx="461919" cy="254982"/>
                  </a:xfrm>
                  <a:prstGeom prst="rect">
                    <a:avLst/>
                  </a:prstGeom>
                  <a:noFill/>
                </p:spPr>
                <p:txBody>
                  <a:bodyPr wrap="square" rtlCol="0">
                    <a:spAutoFit/>
                  </a:bodyPr>
                  <a:lstStyle/>
                  <a:p>
                    <a:r>
                      <a:rPr lang="en-US" sz="950" b="1" dirty="0">
                        <a:solidFill>
                          <a:schemeClr val="tx1">
                            <a:lumMod val="75000"/>
                            <a:lumOff val="25000"/>
                          </a:schemeClr>
                        </a:solidFill>
                        <a:latin typeface="Arial" panose="020B0604020202020204" pitchFamily="34" charset="0"/>
                        <a:cs typeface="Arial" panose="020B0604020202020204" pitchFamily="34" charset="0"/>
                      </a:rPr>
                      <a:t>2020</a:t>
                    </a:r>
                  </a:p>
                </p:txBody>
              </p:sp>
              <p:sp>
                <p:nvSpPr>
                  <p:cNvPr id="130" name="TextBox 129">
                    <a:extLst>
                      <a:ext uri="{FF2B5EF4-FFF2-40B4-BE49-F238E27FC236}">
                        <a16:creationId xmlns:a16="http://schemas.microsoft.com/office/drawing/2014/main" id="{A190ECAD-859D-4E55-A650-5662417EFF45}"/>
                      </a:ext>
                    </a:extLst>
                  </p:cNvPr>
                  <p:cNvSpPr txBox="1"/>
                  <p:nvPr/>
                </p:nvSpPr>
                <p:spPr>
                  <a:xfrm>
                    <a:off x="1809518" y="6002333"/>
                    <a:ext cx="4538320" cy="254983"/>
                  </a:xfrm>
                  <a:prstGeom prst="rect">
                    <a:avLst/>
                  </a:prstGeom>
                  <a:noFill/>
                </p:spPr>
                <p:txBody>
                  <a:bodyPr wrap="square" rtlCol="0">
                    <a:spAutoFit/>
                  </a:bodyPr>
                  <a:lstStyle/>
                  <a:p>
                    <a:r>
                      <a:rPr lang="en-US" sz="950" b="1" dirty="0">
                        <a:solidFill>
                          <a:schemeClr val="bg1"/>
                        </a:solidFill>
                        <a:latin typeface="Arial" panose="020B0604020202020204" pitchFamily="34" charset="0"/>
                        <a:cs typeface="Arial" panose="020B0604020202020204" pitchFamily="34" charset="0"/>
                      </a:rPr>
                      <a:t>   </a:t>
                    </a:r>
                    <a:r>
                      <a:rPr lang="en-US" sz="950" b="1" dirty="0">
                        <a:latin typeface="Arial" panose="020B0604020202020204" pitchFamily="34" charset="0"/>
                        <a:cs typeface="Arial" panose="020B0604020202020204" pitchFamily="34" charset="0"/>
                      </a:rPr>
                      <a:t>                   43.8%</a:t>
                    </a:r>
                    <a:r>
                      <a:rPr lang="en-US" sz="950" b="1" dirty="0">
                        <a:solidFill>
                          <a:schemeClr val="bg1"/>
                        </a:solidFill>
                        <a:latin typeface="Arial" panose="020B0604020202020204" pitchFamily="34" charset="0"/>
                        <a:cs typeface="Arial" panose="020B0604020202020204" pitchFamily="34" charset="0"/>
                      </a:rPr>
                      <a:t>	                                                   56.2%</a:t>
                    </a:r>
                  </a:p>
                </p:txBody>
              </p:sp>
            </p:grpSp>
            <p:sp>
              <p:nvSpPr>
                <p:cNvPr id="127" name="TextBox 126">
                  <a:extLst>
                    <a:ext uri="{FF2B5EF4-FFF2-40B4-BE49-F238E27FC236}">
                      <a16:creationId xmlns:a16="http://schemas.microsoft.com/office/drawing/2014/main" id="{92A2B745-EC84-4122-AD9A-42511E197AFF}"/>
                    </a:ext>
                  </a:extLst>
                </p:cNvPr>
                <p:cNvSpPr txBox="1"/>
                <p:nvPr/>
              </p:nvSpPr>
              <p:spPr>
                <a:xfrm>
                  <a:off x="2946909" y="5770463"/>
                  <a:ext cx="2860114" cy="246221"/>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000" b="0" dirty="0"/>
                    <a:t>Denominator: total # uninsured per year</a:t>
                  </a:r>
                </a:p>
              </p:txBody>
            </p:sp>
          </p:grpSp>
          <p:sp>
            <p:nvSpPr>
              <p:cNvPr id="121" name="TextBox 120">
                <a:extLst>
                  <a:ext uri="{FF2B5EF4-FFF2-40B4-BE49-F238E27FC236}">
                    <a16:creationId xmlns:a16="http://schemas.microsoft.com/office/drawing/2014/main" id="{3C7AB2F4-8195-4F05-89FA-0EE6E45B262E}"/>
                  </a:ext>
                </a:extLst>
              </p:cNvPr>
              <p:cNvSpPr txBox="1"/>
              <p:nvPr/>
            </p:nvSpPr>
            <p:spPr>
              <a:xfrm>
                <a:off x="1738414" y="6584440"/>
                <a:ext cx="461919" cy="238527"/>
              </a:xfrm>
              <a:prstGeom prst="rect">
                <a:avLst/>
              </a:prstGeom>
              <a:noFill/>
            </p:spPr>
            <p:txBody>
              <a:bodyPr wrap="square" rtlCol="0">
                <a:spAutoFit/>
              </a:bodyPr>
              <a:lstStyle/>
              <a:p>
                <a:r>
                  <a:rPr lang="en-US" sz="950" b="1" dirty="0">
                    <a:solidFill>
                      <a:schemeClr val="tx1">
                        <a:lumMod val="75000"/>
                        <a:lumOff val="25000"/>
                      </a:schemeClr>
                    </a:solidFill>
                    <a:latin typeface="Arial" panose="020B0604020202020204" pitchFamily="34" charset="0"/>
                    <a:cs typeface="Arial" panose="020B0604020202020204" pitchFamily="34" charset="0"/>
                  </a:rPr>
                  <a:t>2015</a:t>
                </a:r>
              </a:p>
            </p:txBody>
          </p:sp>
          <p:sp>
            <p:nvSpPr>
              <p:cNvPr id="122" name="TextBox 121">
                <a:extLst>
                  <a:ext uri="{FF2B5EF4-FFF2-40B4-BE49-F238E27FC236}">
                    <a16:creationId xmlns:a16="http://schemas.microsoft.com/office/drawing/2014/main" id="{E58FD5D5-545A-45A5-920F-BE36067171F5}"/>
                  </a:ext>
                </a:extLst>
              </p:cNvPr>
              <p:cNvSpPr txBox="1"/>
              <p:nvPr/>
            </p:nvSpPr>
            <p:spPr>
              <a:xfrm>
                <a:off x="2211271" y="6136129"/>
                <a:ext cx="4538320" cy="238528"/>
              </a:xfrm>
              <a:prstGeom prst="rect">
                <a:avLst/>
              </a:prstGeom>
              <a:noFill/>
            </p:spPr>
            <p:txBody>
              <a:bodyPr wrap="square" rtlCol="0">
                <a:spAutoFit/>
              </a:bodyPr>
              <a:lstStyle/>
              <a:p>
                <a:r>
                  <a:rPr lang="en-US" sz="950" b="1" dirty="0">
                    <a:solidFill>
                      <a:schemeClr val="bg1"/>
                    </a:solidFill>
                    <a:latin typeface="Arial" panose="020B0604020202020204" pitchFamily="34" charset="0"/>
                    <a:cs typeface="Arial" panose="020B0604020202020204" pitchFamily="34" charset="0"/>
                  </a:rPr>
                  <a:t>            </a:t>
                </a:r>
                <a:r>
                  <a:rPr lang="en-US" sz="950" b="1" dirty="0">
                    <a:latin typeface="Arial" panose="020B0604020202020204" pitchFamily="34" charset="0"/>
                    <a:cs typeface="Arial" panose="020B0604020202020204" pitchFamily="34" charset="0"/>
                  </a:rPr>
                  <a:t>29.4%                                                            </a:t>
                </a:r>
                <a:r>
                  <a:rPr lang="en-US" sz="950" b="1" dirty="0">
                    <a:solidFill>
                      <a:schemeClr val="bg1"/>
                    </a:solidFill>
                    <a:latin typeface="Arial" panose="020B0604020202020204" pitchFamily="34" charset="0"/>
                    <a:cs typeface="Arial" panose="020B0604020202020204" pitchFamily="34" charset="0"/>
                  </a:rPr>
                  <a:t>70.6%</a:t>
                </a:r>
              </a:p>
            </p:txBody>
          </p:sp>
          <p:sp>
            <p:nvSpPr>
              <p:cNvPr id="123" name="TextBox 122">
                <a:extLst>
                  <a:ext uri="{FF2B5EF4-FFF2-40B4-BE49-F238E27FC236}">
                    <a16:creationId xmlns:a16="http://schemas.microsoft.com/office/drawing/2014/main" id="{F8FA5330-03C9-49D0-B89D-3D63D100E393}"/>
                  </a:ext>
                </a:extLst>
              </p:cNvPr>
              <p:cNvSpPr txBox="1"/>
              <p:nvPr/>
            </p:nvSpPr>
            <p:spPr>
              <a:xfrm>
                <a:off x="2211271" y="6368681"/>
                <a:ext cx="4538320" cy="238528"/>
              </a:xfrm>
              <a:prstGeom prst="rect">
                <a:avLst/>
              </a:prstGeom>
              <a:noFill/>
            </p:spPr>
            <p:txBody>
              <a:bodyPr wrap="square" rtlCol="0">
                <a:spAutoFit/>
              </a:bodyPr>
              <a:lstStyle/>
              <a:p>
                <a:r>
                  <a:rPr lang="en-US" sz="950" b="1" dirty="0">
                    <a:latin typeface="Arial" panose="020B0604020202020204" pitchFamily="34" charset="0"/>
                    <a:cs typeface="Arial" panose="020B0604020202020204" pitchFamily="34" charset="0"/>
                  </a:rPr>
                  <a:t>                     42.2%</a:t>
                </a:r>
                <a:r>
                  <a:rPr lang="en-US" sz="950" b="1" dirty="0">
                    <a:solidFill>
                      <a:schemeClr val="bg1"/>
                    </a:solidFill>
                    <a:latin typeface="Arial" panose="020B0604020202020204" pitchFamily="34" charset="0"/>
                    <a:cs typeface="Arial" panose="020B0604020202020204" pitchFamily="34" charset="0"/>
                  </a:rPr>
                  <a:t>	                                                   57.8%</a:t>
                </a:r>
              </a:p>
            </p:txBody>
          </p:sp>
          <p:sp>
            <p:nvSpPr>
              <p:cNvPr id="124" name="TextBox 123">
                <a:extLst>
                  <a:ext uri="{FF2B5EF4-FFF2-40B4-BE49-F238E27FC236}">
                    <a16:creationId xmlns:a16="http://schemas.microsoft.com/office/drawing/2014/main" id="{50DAEB09-4F8D-4D82-8902-4C25428CB9AB}"/>
                  </a:ext>
                </a:extLst>
              </p:cNvPr>
              <p:cNvSpPr txBox="1"/>
              <p:nvPr/>
            </p:nvSpPr>
            <p:spPr>
              <a:xfrm>
                <a:off x="2179671" y="6598855"/>
                <a:ext cx="4538320" cy="238528"/>
              </a:xfrm>
              <a:prstGeom prst="rect">
                <a:avLst/>
              </a:prstGeom>
              <a:noFill/>
            </p:spPr>
            <p:txBody>
              <a:bodyPr wrap="square" rtlCol="0">
                <a:spAutoFit/>
              </a:bodyPr>
              <a:lstStyle/>
              <a:p>
                <a:r>
                  <a:rPr lang="en-US" sz="950" b="1" dirty="0">
                    <a:solidFill>
                      <a:schemeClr val="bg1"/>
                    </a:solidFill>
                    <a:latin typeface="Arial" panose="020B0604020202020204" pitchFamily="34" charset="0"/>
                    <a:cs typeface="Arial" panose="020B0604020202020204" pitchFamily="34" charset="0"/>
                  </a:rPr>
                  <a:t>              </a:t>
                </a:r>
                <a:r>
                  <a:rPr lang="en-US" sz="950" b="1" dirty="0">
                    <a:latin typeface="Arial" panose="020B0604020202020204" pitchFamily="34" charset="0"/>
                    <a:cs typeface="Arial" panose="020B0604020202020204" pitchFamily="34" charset="0"/>
                  </a:rPr>
                  <a:t>29.8%</a:t>
                </a:r>
                <a:r>
                  <a:rPr lang="en-US" sz="950" b="1" dirty="0">
                    <a:solidFill>
                      <a:schemeClr val="bg1"/>
                    </a:solidFill>
                    <a:latin typeface="Arial" panose="020B0604020202020204" pitchFamily="34" charset="0"/>
                    <a:cs typeface="Arial" panose="020B0604020202020204" pitchFamily="34" charset="0"/>
                  </a:rPr>
                  <a:t>                                                          70.2%</a:t>
                </a:r>
              </a:p>
            </p:txBody>
          </p:sp>
        </p:grpSp>
        <p:pic>
          <p:nvPicPr>
            <p:cNvPr id="117" name="Picture 116">
              <a:extLst>
                <a:ext uri="{FF2B5EF4-FFF2-40B4-BE49-F238E27FC236}">
                  <a16:creationId xmlns:a16="http://schemas.microsoft.com/office/drawing/2014/main" id="{0B4C9ABD-5D93-4F5F-AFA1-DFE4A27F70E1}"/>
                </a:ext>
              </a:extLst>
            </p:cNvPr>
            <p:cNvPicPr>
              <a:picLocks noChangeAspect="1"/>
            </p:cNvPicPr>
            <p:nvPr/>
          </p:nvPicPr>
          <p:blipFill rotWithShape="1">
            <a:blip r:embed="rId8"/>
            <a:srcRect t="71617"/>
            <a:stretch/>
          </p:blipFill>
          <p:spPr>
            <a:xfrm>
              <a:off x="6793653" y="6260613"/>
              <a:ext cx="709321" cy="147363"/>
            </a:xfrm>
            <a:prstGeom prst="rect">
              <a:avLst/>
            </a:prstGeom>
          </p:spPr>
        </p:pic>
        <p:pic>
          <p:nvPicPr>
            <p:cNvPr id="118" name="Picture 117">
              <a:extLst>
                <a:ext uri="{FF2B5EF4-FFF2-40B4-BE49-F238E27FC236}">
                  <a16:creationId xmlns:a16="http://schemas.microsoft.com/office/drawing/2014/main" id="{638DB6FF-E148-40C0-B01B-82F368DF27BC}"/>
                </a:ext>
              </a:extLst>
            </p:cNvPr>
            <p:cNvPicPr>
              <a:picLocks noChangeAspect="1"/>
            </p:cNvPicPr>
            <p:nvPr/>
          </p:nvPicPr>
          <p:blipFill rotWithShape="1">
            <a:blip r:embed="rId8"/>
            <a:srcRect t="31546" b="28383"/>
            <a:stretch/>
          </p:blipFill>
          <p:spPr>
            <a:xfrm>
              <a:off x="6799515" y="6407976"/>
              <a:ext cx="709321" cy="208044"/>
            </a:xfrm>
            <a:prstGeom prst="rect">
              <a:avLst/>
            </a:prstGeom>
          </p:spPr>
        </p:pic>
        <p:pic>
          <p:nvPicPr>
            <p:cNvPr id="25" name="Picture 24">
              <a:extLst>
                <a:ext uri="{FF2B5EF4-FFF2-40B4-BE49-F238E27FC236}">
                  <a16:creationId xmlns:a16="http://schemas.microsoft.com/office/drawing/2014/main" id="{636A3AD8-AC94-4E05-B757-F5FFAE91364D}"/>
                </a:ext>
              </a:extLst>
            </p:cNvPr>
            <p:cNvPicPr>
              <a:picLocks noChangeAspect="1"/>
            </p:cNvPicPr>
            <p:nvPr/>
          </p:nvPicPr>
          <p:blipFill>
            <a:blip r:embed="rId9"/>
            <a:stretch>
              <a:fillRect/>
            </a:stretch>
          </p:blipFill>
          <p:spPr>
            <a:xfrm>
              <a:off x="6793653" y="6070569"/>
              <a:ext cx="581263" cy="147363"/>
            </a:xfrm>
            <a:prstGeom prst="rect">
              <a:avLst/>
            </a:prstGeom>
          </p:spPr>
        </p:pic>
      </p:grpSp>
      <p:sp>
        <p:nvSpPr>
          <p:cNvPr id="52" name="TextBox 51">
            <a:extLst>
              <a:ext uri="{FF2B5EF4-FFF2-40B4-BE49-F238E27FC236}">
                <a16:creationId xmlns:a16="http://schemas.microsoft.com/office/drawing/2014/main" id="{6FA380A6-DA80-4012-BA9E-799D0438D3EF}"/>
              </a:ext>
            </a:extLst>
          </p:cNvPr>
          <p:cNvSpPr txBox="1"/>
          <p:nvPr/>
        </p:nvSpPr>
        <p:spPr>
          <a:xfrm>
            <a:off x="545553" y="847565"/>
            <a:ext cx="8192210" cy="1461939"/>
          </a:xfrm>
          <a:prstGeom prst="rect">
            <a:avLst/>
          </a:prstGeom>
          <a:noFill/>
        </p:spPr>
        <p:txBody>
          <a:bodyPr wrap="square" rtlCol="0">
            <a:spAutoFit/>
          </a:bodyPr>
          <a:lstStyle/>
          <a:p>
            <a:pPr lvl="0" algn="ctr"/>
            <a:r>
              <a:rPr lang="en-US" sz="1400" b="1" dirty="0">
                <a:latin typeface="Arial" panose="020B0604020202020204" pitchFamily="34" charset="0"/>
                <a:cs typeface="Arial" panose="020B0604020202020204" pitchFamily="34" charset="0"/>
              </a:rPr>
              <a:t>Across all years, those born outside of the U.S. were more likely to be uninsured</a:t>
            </a:r>
          </a:p>
          <a:p>
            <a:pPr lvl="0" algn="ctr"/>
            <a:endParaRPr lang="en-US" sz="1000"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In 2020, the uninsured rate among those who are foreign born was 12.7%, whereas the uninsured rate among those born in the U.S. was 2.6%.</a:t>
            </a:r>
          </a:p>
          <a:p>
            <a:pPr marL="285750" indent="-285750">
              <a:buFont typeface="Arial" panose="020B0604020202020204" pitchFamily="34" charset="0"/>
              <a:buChar char="•"/>
            </a:pPr>
            <a:r>
              <a:rPr lang="en-US" sz="1300" dirty="0">
                <a:latin typeface="Arial" panose="020B0604020202020204" pitchFamily="34" charset="0"/>
                <a:cs typeface="Arial" panose="020B0604020202020204" pitchFamily="34" charset="0"/>
              </a:rPr>
              <a:t>From 2018 to 2020, the uninsured rate jumped by nearly 3 points among those who are foreign born, and fell by 0.3 point among those born in the U.S.</a:t>
            </a:r>
          </a:p>
          <a:p>
            <a:pPr marL="285750" indent="-285750">
              <a:buSzPct val="130000"/>
              <a:buFont typeface="Arial" panose="020B0604020202020204" pitchFamily="34" charset="0"/>
              <a:buChar char="•"/>
            </a:pPr>
            <a:endParaRPr lang="en-US" sz="1300"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1C26F2A3-6964-4609-B27D-AE3DB2FF36E2}"/>
              </a:ext>
            </a:extLst>
          </p:cNvPr>
          <p:cNvSpPr txBox="1"/>
          <p:nvPr/>
        </p:nvSpPr>
        <p:spPr>
          <a:xfrm>
            <a:off x="5891365" y="3711129"/>
            <a:ext cx="3043158" cy="646331"/>
          </a:xfrm>
          <a:prstGeom prst="rect">
            <a:avLst/>
          </a:prstGeom>
          <a:noFill/>
        </p:spPr>
        <p:txBody>
          <a:bodyPr wrap="square" rtlCol="0">
            <a:spAutoFit/>
          </a:bodyPr>
          <a:lstStyle/>
          <a:p>
            <a:r>
              <a:rPr lang="en-US" sz="900" b="1" dirty="0">
                <a:latin typeface="Arial" panose="020B0604020202020204" pitchFamily="34" charset="0"/>
                <a:cs typeface="Arial" panose="020B0604020202020204" pitchFamily="34" charset="0"/>
              </a:rPr>
              <a:t>Note</a:t>
            </a:r>
            <a:r>
              <a:rPr lang="en-US" sz="900" dirty="0">
                <a:latin typeface="Arial" panose="020B0604020202020204" pitchFamily="34" charset="0"/>
                <a:cs typeface="Arial" panose="020B0604020202020204" pitchFamily="34" charset="0"/>
              </a:rPr>
              <a:t>: Eligibility for government sponsored insurance and state-provided coverage assistance is tied to immigration status. Only U.S. citizens and non-citizens with green cards are eligible for these programs. </a:t>
            </a:r>
          </a:p>
        </p:txBody>
      </p:sp>
    </p:spTree>
    <p:extLst>
      <p:ext uri="{BB962C8B-B14F-4D97-AF65-F5344CB8AC3E}">
        <p14:creationId xmlns:p14="http://schemas.microsoft.com/office/powerpoint/2010/main" val="2962482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Uninsured Rate Among Different Income Groups</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Footer Placeholder 11">
            <a:extLst>
              <a:ext uri="{FF2B5EF4-FFF2-40B4-BE49-F238E27FC236}">
                <a16:creationId xmlns:a16="http://schemas.microsoft.com/office/drawing/2014/main" id="{2E9650CD-D58A-4E8E-9EEF-4725462724CD}"/>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12</a:t>
            </a:r>
          </a:p>
        </p:txBody>
      </p:sp>
      <p:sp>
        <p:nvSpPr>
          <p:cNvPr id="18" name="TextBox 17">
            <a:extLst>
              <a:ext uri="{FF2B5EF4-FFF2-40B4-BE49-F238E27FC236}">
                <a16:creationId xmlns:a16="http://schemas.microsoft.com/office/drawing/2014/main" id="{739BD443-9D75-4C22-8893-374ECE9DE425}"/>
              </a:ext>
            </a:extLst>
          </p:cNvPr>
          <p:cNvSpPr txBox="1"/>
          <p:nvPr/>
        </p:nvSpPr>
        <p:spPr>
          <a:xfrm>
            <a:off x="340272" y="871847"/>
            <a:ext cx="8463456" cy="1277273"/>
          </a:xfrm>
          <a:prstGeom prst="rect">
            <a:avLst/>
          </a:prstGeom>
          <a:noFill/>
        </p:spPr>
        <p:txBody>
          <a:bodyPr wrap="square" rtlCol="0">
            <a:spAutoFit/>
          </a:bodyPr>
          <a:lstStyle/>
          <a:p>
            <a:pPr algn="ctr">
              <a:buSzPct val="130000"/>
            </a:pPr>
            <a:r>
              <a:rPr lang="en-US" sz="1400" b="1" dirty="0">
                <a:latin typeface="Arial" panose="020B0604020202020204" pitchFamily="34" charset="0"/>
                <a:cs typeface="Arial" panose="020B0604020202020204" pitchFamily="34" charset="0"/>
              </a:rPr>
              <a:t>For the first time since 2012, the uninsured rate in RI rose among households with an annual income of under 139% FPL and between 250 to 400% FPL</a:t>
            </a:r>
          </a:p>
          <a:p>
            <a:pPr algn="ctr"/>
            <a:endParaRPr lang="en-US" sz="1000" dirty="0">
              <a:latin typeface="Arial" panose="020B0604020202020204" pitchFamily="34" charset="0"/>
              <a:cs typeface="Arial" panose="020B0604020202020204" pitchFamily="34" charset="0"/>
            </a:endParaRP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In 2018, those with household incomes of 139 – 250% FPL experienced the highest uninsured rate. In 2020, those with household incomes of 250 – 400% FPL experienced the highest uninsured rate.</a:t>
            </a: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Those with household incomes of &gt;400% FPL experienced the lowest uninsured rates across all years.</a:t>
            </a:r>
          </a:p>
        </p:txBody>
      </p:sp>
      <p:grpSp>
        <p:nvGrpSpPr>
          <p:cNvPr id="65" name="Group 64">
            <a:extLst>
              <a:ext uri="{FF2B5EF4-FFF2-40B4-BE49-F238E27FC236}">
                <a16:creationId xmlns:a16="http://schemas.microsoft.com/office/drawing/2014/main" id="{8CC93EF4-1BE6-4B4F-893E-B04EF59A40DC}"/>
              </a:ext>
            </a:extLst>
          </p:cNvPr>
          <p:cNvGrpSpPr/>
          <p:nvPr/>
        </p:nvGrpSpPr>
        <p:grpSpPr>
          <a:xfrm>
            <a:off x="8134276" y="6315741"/>
            <a:ext cx="800247" cy="392514"/>
            <a:chOff x="7466680" y="6240981"/>
            <a:chExt cx="912981" cy="469877"/>
          </a:xfrm>
        </p:grpSpPr>
        <p:pic>
          <p:nvPicPr>
            <p:cNvPr id="66" name="Content Placeholder 18">
              <a:extLst>
                <a:ext uri="{FF2B5EF4-FFF2-40B4-BE49-F238E27FC236}">
                  <a16:creationId xmlns:a16="http://schemas.microsoft.com/office/drawing/2014/main" id="{56A9EFE6-2265-4F7E-85FA-74A13F5D0E3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67" name="Picture 66">
              <a:extLst>
                <a:ext uri="{FF2B5EF4-FFF2-40B4-BE49-F238E27FC236}">
                  <a16:creationId xmlns:a16="http://schemas.microsoft.com/office/drawing/2014/main" id="{A7D5A549-416B-4974-A141-EDB1D4E451D3}"/>
                </a:ext>
              </a:extLst>
            </p:cNvPr>
            <p:cNvPicPr>
              <a:picLocks noChangeAspect="1"/>
            </p:cNvPicPr>
            <p:nvPr/>
          </p:nvPicPr>
          <p:blipFill rotWithShape="1">
            <a:blip r:embed="rId4">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grpSp>
        <p:nvGrpSpPr>
          <p:cNvPr id="31" name="Group 30">
            <a:extLst>
              <a:ext uri="{FF2B5EF4-FFF2-40B4-BE49-F238E27FC236}">
                <a16:creationId xmlns:a16="http://schemas.microsoft.com/office/drawing/2014/main" id="{AB60319E-2C88-48FC-AB2E-008B16A36A05}"/>
              </a:ext>
            </a:extLst>
          </p:cNvPr>
          <p:cNvGrpSpPr/>
          <p:nvPr/>
        </p:nvGrpSpPr>
        <p:grpSpPr>
          <a:xfrm>
            <a:off x="424178" y="2322423"/>
            <a:ext cx="7622026" cy="3265006"/>
            <a:chOff x="591467" y="2310730"/>
            <a:chExt cx="7622026" cy="3265006"/>
          </a:xfrm>
        </p:grpSpPr>
        <p:grpSp>
          <p:nvGrpSpPr>
            <p:cNvPr id="29" name="Group 28">
              <a:extLst>
                <a:ext uri="{FF2B5EF4-FFF2-40B4-BE49-F238E27FC236}">
                  <a16:creationId xmlns:a16="http://schemas.microsoft.com/office/drawing/2014/main" id="{75142E75-C59E-4C71-A146-FA205EC554F2}"/>
                </a:ext>
              </a:extLst>
            </p:cNvPr>
            <p:cNvGrpSpPr/>
            <p:nvPr/>
          </p:nvGrpSpPr>
          <p:grpSpPr>
            <a:xfrm>
              <a:off x="1136039" y="2310730"/>
              <a:ext cx="7077454" cy="3265006"/>
              <a:chOff x="1136039" y="2310730"/>
              <a:chExt cx="7077454" cy="3265006"/>
            </a:xfrm>
          </p:grpSpPr>
          <p:grpSp>
            <p:nvGrpSpPr>
              <p:cNvPr id="26" name="Group 25">
                <a:extLst>
                  <a:ext uri="{FF2B5EF4-FFF2-40B4-BE49-F238E27FC236}">
                    <a16:creationId xmlns:a16="http://schemas.microsoft.com/office/drawing/2014/main" id="{17C48D81-F3DA-4E8E-A2A8-055491EC3706}"/>
                  </a:ext>
                </a:extLst>
              </p:cNvPr>
              <p:cNvGrpSpPr/>
              <p:nvPr/>
            </p:nvGrpSpPr>
            <p:grpSpPr>
              <a:xfrm>
                <a:off x="1136039" y="2310730"/>
                <a:ext cx="7077454" cy="3265006"/>
                <a:chOff x="520945" y="2413755"/>
                <a:chExt cx="7077454" cy="3265006"/>
              </a:xfrm>
            </p:grpSpPr>
            <p:grpSp>
              <p:nvGrpSpPr>
                <p:cNvPr id="11" name="Group 10">
                  <a:extLst>
                    <a:ext uri="{FF2B5EF4-FFF2-40B4-BE49-F238E27FC236}">
                      <a16:creationId xmlns:a16="http://schemas.microsoft.com/office/drawing/2014/main" id="{7D90081E-0180-41FA-A961-024C554F6F5E}"/>
                    </a:ext>
                  </a:extLst>
                </p:cNvPr>
                <p:cNvGrpSpPr/>
                <p:nvPr/>
              </p:nvGrpSpPr>
              <p:grpSpPr>
                <a:xfrm>
                  <a:off x="520945" y="2413755"/>
                  <a:ext cx="7077454" cy="3265006"/>
                  <a:chOff x="858815" y="2575746"/>
                  <a:chExt cx="7077454" cy="3265006"/>
                </a:xfrm>
              </p:grpSpPr>
              <p:pic>
                <p:nvPicPr>
                  <p:cNvPr id="5" name="Picture 4">
                    <a:extLst>
                      <a:ext uri="{FF2B5EF4-FFF2-40B4-BE49-F238E27FC236}">
                        <a16:creationId xmlns:a16="http://schemas.microsoft.com/office/drawing/2014/main" id="{BA1B577B-33D4-4086-A565-05C264100AF9}"/>
                      </a:ext>
                    </a:extLst>
                  </p:cNvPr>
                  <p:cNvPicPr>
                    <a:picLocks noChangeAspect="1"/>
                  </p:cNvPicPr>
                  <p:nvPr/>
                </p:nvPicPr>
                <p:blipFill rotWithShape="1">
                  <a:blip r:embed="rId5"/>
                  <a:srcRect b="1333"/>
                  <a:stretch/>
                </p:blipFill>
                <p:spPr>
                  <a:xfrm>
                    <a:off x="6508373" y="4994594"/>
                    <a:ext cx="1301736" cy="634343"/>
                  </a:xfrm>
                  <a:prstGeom prst="rect">
                    <a:avLst/>
                  </a:prstGeom>
                </p:spPr>
              </p:pic>
              <p:pic>
                <p:nvPicPr>
                  <p:cNvPr id="4" name="Picture 3">
                    <a:extLst>
                      <a:ext uri="{FF2B5EF4-FFF2-40B4-BE49-F238E27FC236}">
                        <a16:creationId xmlns:a16="http://schemas.microsoft.com/office/drawing/2014/main" id="{2A1F201A-5082-4FC0-80AB-E78A35F54B63}"/>
                      </a:ext>
                    </a:extLst>
                  </p:cNvPr>
                  <p:cNvPicPr>
                    <a:picLocks noChangeAspect="1"/>
                  </p:cNvPicPr>
                  <p:nvPr/>
                </p:nvPicPr>
                <p:blipFill rotWithShape="1">
                  <a:blip r:embed="rId6"/>
                  <a:srcRect r="1925"/>
                  <a:stretch/>
                </p:blipFill>
                <p:spPr>
                  <a:xfrm>
                    <a:off x="884518" y="3202250"/>
                    <a:ext cx="5611137" cy="2403504"/>
                  </a:xfrm>
                  <a:prstGeom prst="rect">
                    <a:avLst/>
                  </a:prstGeom>
                </p:spPr>
              </p:pic>
              <p:sp>
                <p:nvSpPr>
                  <p:cNvPr id="28" name="TextBox 27">
                    <a:extLst>
                      <a:ext uri="{FF2B5EF4-FFF2-40B4-BE49-F238E27FC236}">
                        <a16:creationId xmlns:a16="http://schemas.microsoft.com/office/drawing/2014/main" id="{D83157DD-E914-49FC-BD59-309B923FA8B5}"/>
                      </a:ext>
                    </a:extLst>
                  </p:cNvPr>
                  <p:cNvSpPr txBox="1"/>
                  <p:nvPr/>
                </p:nvSpPr>
                <p:spPr>
                  <a:xfrm>
                    <a:off x="858815" y="3895223"/>
                    <a:ext cx="479205" cy="21349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10.9%</a:t>
                    </a:r>
                  </a:p>
                </p:txBody>
              </p:sp>
              <p:grpSp>
                <p:nvGrpSpPr>
                  <p:cNvPr id="52" name="Group 51">
                    <a:extLst>
                      <a:ext uri="{FF2B5EF4-FFF2-40B4-BE49-F238E27FC236}">
                        <a16:creationId xmlns:a16="http://schemas.microsoft.com/office/drawing/2014/main" id="{90B2CEAA-8F21-46CC-AE20-FF87A80E3EC3}"/>
                      </a:ext>
                    </a:extLst>
                  </p:cNvPr>
                  <p:cNvGrpSpPr/>
                  <p:nvPr/>
                </p:nvGrpSpPr>
                <p:grpSpPr>
                  <a:xfrm>
                    <a:off x="958166" y="2575746"/>
                    <a:ext cx="6724923" cy="3265006"/>
                    <a:chOff x="230687" y="2586719"/>
                    <a:chExt cx="6930976" cy="3294822"/>
                  </a:xfrm>
                </p:grpSpPr>
                <p:sp>
                  <p:nvSpPr>
                    <p:cNvPr id="13" name="TextBox 12">
                      <a:extLst>
                        <a:ext uri="{FF2B5EF4-FFF2-40B4-BE49-F238E27FC236}">
                          <a16:creationId xmlns:a16="http://schemas.microsoft.com/office/drawing/2014/main" id="{32AA1030-12EC-4C93-AAE9-9A3D30B790B6}"/>
                        </a:ext>
                      </a:extLst>
                    </p:cNvPr>
                    <p:cNvSpPr txBox="1"/>
                    <p:nvPr/>
                  </p:nvSpPr>
                  <p:spPr>
                    <a:xfrm>
                      <a:off x="1358472" y="2586719"/>
                      <a:ext cx="4225310" cy="276999"/>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Uninsured Rate Among Income Groups (% FPL)</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ECD06BF3-A2AE-4D1B-8E14-D2EFEC241A17}"/>
                        </a:ext>
                      </a:extLst>
                    </p:cNvPr>
                    <p:cNvSpPr txBox="1"/>
                    <p:nvPr/>
                  </p:nvSpPr>
                  <p:spPr>
                    <a:xfrm>
                      <a:off x="230687" y="5635320"/>
                      <a:ext cx="6899265" cy="246221"/>
                    </a:xfrm>
                    <a:prstGeom prst="rect">
                      <a:avLst/>
                    </a:prstGeom>
                    <a:noFill/>
                  </p:spPr>
                  <p:txBody>
                    <a:bodyPr wrap="square" rtlCol="0">
                      <a:spAutoFit/>
                    </a:bodyPr>
                    <a:lstStyle/>
                    <a:p>
                      <a:r>
                        <a:rPr lang="en-US" sz="1000" dirty="0">
                          <a:solidFill>
                            <a:schemeClr val="tx1">
                              <a:lumMod val="75000"/>
                              <a:lumOff val="25000"/>
                            </a:schemeClr>
                          </a:solidFill>
                          <a:latin typeface="Arial" panose="020B0604020202020204" pitchFamily="34" charset="0"/>
                          <a:cs typeface="Arial" panose="020B0604020202020204" pitchFamily="34" charset="0"/>
                        </a:rPr>
                        <a:t>   State Average                      &lt;139% FPL                139 – 250% FPL             250 – 400% FPL                &gt;400% FPL  </a:t>
                      </a:r>
                    </a:p>
                  </p:txBody>
                </p:sp>
                <p:cxnSp>
                  <p:nvCxnSpPr>
                    <p:cNvPr id="23" name="Straight Connector 22">
                      <a:extLst>
                        <a:ext uri="{FF2B5EF4-FFF2-40B4-BE49-F238E27FC236}">
                          <a16:creationId xmlns:a16="http://schemas.microsoft.com/office/drawing/2014/main" id="{3A4398EE-EAAA-4809-ADA5-DE7CC0F13E58}"/>
                        </a:ext>
                      </a:extLst>
                    </p:cNvPr>
                    <p:cNvCxnSpPr>
                      <a:cxnSpLocks/>
                    </p:cNvCxnSpPr>
                    <p:nvPr/>
                  </p:nvCxnSpPr>
                  <p:spPr>
                    <a:xfrm>
                      <a:off x="1585747" y="3474336"/>
                      <a:ext cx="0" cy="2400855"/>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F4ADF9B8-B58B-43D9-BE26-778AC60DEBA0}"/>
                        </a:ext>
                      </a:extLst>
                    </p:cNvPr>
                    <p:cNvSpPr txBox="1"/>
                    <p:nvPr/>
                  </p:nvSpPr>
                  <p:spPr>
                    <a:xfrm>
                      <a:off x="397043" y="4684451"/>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4.8%</a:t>
                      </a:r>
                    </a:p>
                  </p:txBody>
                </p:sp>
                <p:sp>
                  <p:nvSpPr>
                    <p:cNvPr id="34" name="TextBox 33">
                      <a:extLst>
                        <a:ext uri="{FF2B5EF4-FFF2-40B4-BE49-F238E27FC236}">
                          <a16:creationId xmlns:a16="http://schemas.microsoft.com/office/drawing/2014/main" id="{B6E3CB39-8A62-41B8-A295-354B1A36040D}"/>
                        </a:ext>
                      </a:extLst>
                    </p:cNvPr>
                    <p:cNvSpPr txBox="1"/>
                    <p:nvPr/>
                  </p:nvSpPr>
                  <p:spPr>
                    <a:xfrm>
                      <a:off x="637432" y="4783874"/>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4.2%</a:t>
                      </a:r>
                    </a:p>
                  </p:txBody>
                </p:sp>
                <p:sp>
                  <p:nvSpPr>
                    <p:cNvPr id="35" name="TextBox 34">
                      <a:extLst>
                        <a:ext uri="{FF2B5EF4-FFF2-40B4-BE49-F238E27FC236}">
                          <a16:creationId xmlns:a16="http://schemas.microsoft.com/office/drawing/2014/main" id="{CA49525A-94B7-4F50-8822-CA4819608358}"/>
                        </a:ext>
                      </a:extLst>
                    </p:cNvPr>
                    <p:cNvSpPr txBox="1"/>
                    <p:nvPr/>
                  </p:nvSpPr>
                  <p:spPr>
                    <a:xfrm>
                      <a:off x="847294" y="4901803"/>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3.7%</a:t>
                      </a:r>
                    </a:p>
                  </p:txBody>
                </p:sp>
                <p:sp>
                  <p:nvSpPr>
                    <p:cNvPr id="36" name="TextBox 35">
                      <a:extLst>
                        <a:ext uri="{FF2B5EF4-FFF2-40B4-BE49-F238E27FC236}">
                          <a16:creationId xmlns:a16="http://schemas.microsoft.com/office/drawing/2014/main" id="{F9290756-5A0A-4596-BB37-50EDC71D3DD7}"/>
                        </a:ext>
                      </a:extLst>
                    </p:cNvPr>
                    <p:cNvSpPr txBox="1"/>
                    <p:nvPr/>
                  </p:nvSpPr>
                  <p:spPr>
                    <a:xfrm>
                      <a:off x="1669266" y="3102121"/>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16.9%</a:t>
                      </a:r>
                    </a:p>
                  </p:txBody>
                </p:sp>
                <p:sp>
                  <p:nvSpPr>
                    <p:cNvPr id="37" name="TextBox 36">
                      <a:extLst>
                        <a:ext uri="{FF2B5EF4-FFF2-40B4-BE49-F238E27FC236}">
                          <a16:creationId xmlns:a16="http://schemas.microsoft.com/office/drawing/2014/main" id="{DBDD210A-ECA2-43B5-87DE-2CF90A4B020A}"/>
                        </a:ext>
                      </a:extLst>
                    </p:cNvPr>
                    <p:cNvSpPr txBox="1"/>
                    <p:nvPr/>
                  </p:nvSpPr>
                  <p:spPr>
                    <a:xfrm>
                      <a:off x="3078137" y="3367147"/>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15.1%</a:t>
                      </a:r>
                    </a:p>
                  </p:txBody>
                </p:sp>
                <p:sp>
                  <p:nvSpPr>
                    <p:cNvPr id="38" name="TextBox 37">
                      <a:extLst>
                        <a:ext uri="{FF2B5EF4-FFF2-40B4-BE49-F238E27FC236}">
                          <a16:creationId xmlns:a16="http://schemas.microsoft.com/office/drawing/2014/main" id="{65CD085A-3A31-42C4-87C3-87609E118D70}"/>
                        </a:ext>
                      </a:extLst>
                    </p:cNvPr>
                    <p:cNvSpPr txBox="1"/>
                    <p:nvPr/>
                  </p:nvSpPr>
                  <p:spPr>
                    <a:xfrm>
                      <a:off x="4518514" y="3905447"/>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11.1%</a:t>
                      </a:r>
                    </a:p>
                  </p:txBody>
                </p:sp>
                <p:sp>
                  <p:nvSpPr>
                    <p:cNvPr id="39" name="TextBox 38">
                      <a:extLst>
                        <a:ext uri="{FF2B5EF4-FFF2-40B4-BE49-F238E27FC236}">
                          <a16:creationId xmlns:a16="http://schemas.microsoft.com/office/drawing/2014/main" id="{FE9A2BD1-CA4F-497D-9476-D82167AA3169}"/>
                        </a:ext>
                      </a:extLst>
                    </p:cNvPr>
                    <p:cNvSpPr txBox="1"/>
                    <p:nvPr/>
                  </p:nvSpPr>
                  <p:spPr>
                    <a:xfrm>
                      <a:off x="5965802" y="4943183"/>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3.8%</a:t>
                      </a:r>
                    </a:p>
                  </p:txBody>
                </p:sp>
                <p:sp>
                  <p:nvSpPr>
                    <p:cNvPr id="40" name="TextBox 39">
                      <a:extLst>
                        <a:ext uri="{FF2B5EF4-FFF2-40B4-BE49-F238E27FC236}">
                          <a16:creationId xmlns:a16="http://schemas.microsoft.com/office/drawing/2014/main" id="{AC6F0972-AC8D-43E4-98E9-6F50D46D7DAE}"/>
                        </a:ext>
                      </a:extLst>
                    </p:cNvPr>
                    <p:cNvSpPr txBox="1"/>
                    <p:nvPr/>
                  </p:nvSpPr>
                  <p:spPr>
                    <a:xfrm>
                      <a:off x="1943076" y="4443272"/>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7.0%</a:t>
                      </a:r>
                    </a:p>
                  </p:txBody>
                </p:sp>
                <p:sp>
                  <p:nvSpPr>
                    <p:cNvPr id="41" name="TextBox 40">
                      <a:extLst>
                        <a:ext uri="{FF2B5EF4-FFF2-40B4-BE49-F238E27FC236}">
                          <a16:creationId xmlns:a16="http://schemas.microsoft.com/office/drawing/2014/main" id="{97BE4EC1-1A22-4D20-B818-D510C55A426E}"/>
                        </a:ext>
                      </a:extLst>
                    </p:cNvPr>
                    <p:cNvSpPr txBox="1"/>
                    <p:nvPr/>
                  </p:nvSpPr>
                  <p:spPr>
                    <a:xfrm>
                      <a:off x="3354585" y="4435271"/>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7.2%</a:t>
                      </a:r>
                    </a:p>
                  </p:txBody>
                </p:sp>
                <p:sp>
                  <p:nvSpPr>
                    <p:cNvPr id="42" name="TextBox 41">
                      <a:extLst>
                        <a:ext uri="{FF2B5EF4-FFF2-40B4-BE49-F238E27FC236}">
                          <a16:creationId xmlns:a16="http://schemas.microsoft.com/office/drawing/2014/main" id="{8115FD8B-E818-4191-8C05-86BEFFB20BEE}"/>
                        </a:ext>
                      </a:extLst>
                    </p:cNvPr>
                    <p:cNvSpPr txBox="1"/>
                    <p:nvPr/>
                  </p:nvSpPr>
                  <p:spPr>
                    <a:xfrm>
                      <a:off x="4780722" y="4702952"/>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4.6%</a:t>
                      </a:r>
                    </a:p>
                  </p:txBody>
                </p:sp>
                <p:sp>
                  <p:nvSpPr>
                    <p:cNvPr id="43" name="TextBox 42">
                      <a:extLst>
                        <a:ext uri="{FF2B5EF4-FFF2-40B4-BE49-F238E27FC236}">
                          <a16:creationId xmlns:a16="http://schemas.microsoft.com/office/drawing/2014/main" id="{8D36DD09-270C-413E-836C-1D81720135F9}"/>
                        </a:ext>
                      </a:extLst>
                    </p:cNvPr>
                    <p:cNvSpPr txBox="1"/>
                    <p:nvPr/>
                  </p:nvSpPr>
                  <p:spPr>
                    <a:xfrm>
                      <a:off x="6182410" y="5223963"/>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1.8%</a:t>
                      </a:r>
                    </a:p>
                  </p:txBody>
                </p:sp>
                <p:sp>
                  <p:nvSpPr>
                    <p:cNvPr id="44" name="TextBox 43">
                      <a:extLst>
                        <a:ext uri="{FF2B5EF4-FFF2-40B4-BE49-F238E27FC236}">
                          <a16:creationId xmlns:a16="http://schemas.microsoft.com/office/drawing/2014/main" id="{2577131D-CABB-4A1A-A73F-87E3796B686A}"/>
                        </a:ext>
                      </a:extLst>
                    </p:cNvPr>
                    <p:cNvSpPr txBox="1"/>
                    <p:nvPr/>
                  </p:nvSpPr>
                  <p:spPr>
                    <a:xfrm>
                      <a:off x="2163154" y="4583962"/>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6.1%</a:t>
                      </a:r>
                    </a:p>
                  </p:txBody>
                </p:sp>
                <p:sp>
                  <p:nvSpPr>
                    <p:cNvPr id="45" name="TextBox 44">
                      <a:extLst>
                        <a:ext uri="{FF2B5EF4-FFF2-40B4-BE49-F238E27FC236}">
                          <a16:creationId xmlns:a16="http://schemas.microsoft.com/office/drawing/2014/main" id="{8712EF2C-6647-42FD-92C6-E1D4E94FD3EA}"/>
                        </a:ext>
                      </a:extLst>
                    </p:cNvPr>
                    <p:cNvSpPr txBox="1"/>
                    <p:nvPr/>
                  </p:nvSpPr>
                  <p:spPr>
                    <a:xfrm>
                      <a:off x="3572024" y="4755140"/>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4.9%</a:t>
                      </a:r>
                    </a:p>
                  </p:txBody>
                </p:sp>
                <p:sp>
                  <p:nvSpPr>
                    <p:cNvPr id="46" name="TextBox 45">
                      <a:extLst>
                        <a:ext uri="{FF2B5EF4-FFF2-40B4-BE49-F238E27FC236}">
                          <a16:creationId xmlns:a16="http://schemas.microsoft.com/office/drawing/2014/main" id="{9B39BA9A-063D-4A3C-AB31-704B6139DF5F}"/>
                        </a:ext>
                      </a:extLst>
                    </p:cNvPr>
                    <p:cNvSpPr txBox="1"/>
                    <p:nvPr/>
                  </p:nvSpPr>
                  <p:spPr>
                    <a:xfrm>
                      <a:off x="5002802" y="4810943"/>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4.5%</a:t>
                      </a:r>
                    </a:p>
                  </p:txBody>
                </p:sp>
                <p:sp>
                  <p:nvSpPr>
                    <p:cNvPr id="47" name="TextBox 46">
                      <a:extLst>
                        <a:ext uri="{FF2B5EF4-FFF2-40B4-BE49-F238E27FC236}">
                          <a16:creationId xmlns:a16="http://schemas.microsoft.com/office/drawing/2014/main" id="{0A40305D-07A9-4070-A11C-1A243E1A4E74}"/>
                        </a:ext>
                      </a:extLst>
                    </p:cNvPr>
                    <p:cNvSpPr txBox="1"/>
                    <p:nvPr/>
                  </p:nvSpPr>
                  <p:spPr>
                    <a:xfrm>
                      <a:off x="6407724" y="5124260"/>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1.9%</a:t>
                      </a:r>
                    </a:p>
                  </p:txBody>
                </p:sp>
                <p:sp>
                  <p:nvSpPr>
                    <p:cNvPr id="48" name="TextBox 47">
                      <a:extLst>
                        <a:ext uri="{FF2B5EF4-FFF2-40B4-BE49-F238E27FC236}">
                          <a16:creationId xmlns:a16="http://schemas.microsoft.com/office/drawing/2014/main" id="{66BD2C9D-944F-4B7D-AA63-74BB3566D614}"/>
                        </a:ext>
                      </a:extLst>
                    </p:cNvPr>
                    <p:cNvSpPr txBox="1"/>
                    <p:nvPr/>
                  </p:nvSpPr>
                  <p:spPr>
                    <a:xfrm>
                      <a:off x="2381578" y="4872903"/>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3.8%</a:t>
                      </a:r>
                    </a:p>
                  </p:txBody>
                </p:sp>
                <p:sp>
                  <p:nvSpPr>
                    <p:cNvPr id="49" name="TextBox 48">
                      <a:extLst>
                        <a:ext uri="{FF2B5EF4-FFF2-40B4-BE49-F238E27FC236}">
                          <a16:creationId xmlns:a16="http://schemas.microsoft.com/office/drawing/2014/main" id="{0A260DAF-30F9-451A-AA77-272F128F4319}"/>
                        </a:ext>
                      </a:extLst>
                    </p:cNvPr>
                    <p:cNvSpPr txBox="1"/>
                    <p:nvPr/>
                  </p:nvSpPr>
                  <p:spPr>
                    <a:xfrm>
                      <a:off x="3839763" y="4509317"/>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6.5%</a:t>
                      </a:r>
                    </a:p>
                  </p:txBody>
                </p:sp>
                <p:sp>
                  <p:nvSpPr>
                    <p:cNvPr id="50" name="TextBox 49">
                      <a:extLst>
                        <a:ext uri="{FF2B5EF4-FFF2-40B4-BE49-F238E27FC236}">
                          <a16:creationId xmlns:a16="http://schemas.microsoft.com/office/drawing/2014/main" id="{6F0F6586-01DA-4C26-8BF0-59FEC4C3CD91}"/>
                        </a:ext>
                      </a:extLst>
                    </p:cNvPr>
                    <p:cNvSpPr txBox="1"/>
                    <p:nvPr/>
                  </p:nvSpPr>
                  <p:spPr>
                    <a:xfrm>
                      <a:off x="5235480" y="4886495"/>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4.0%</a:t>
                      </a:r>
                    </a:p>
                  </p:txBody>
                </p:sp>
                <p:sp>
                  <p:nvSpPr>
                    <p:cNvPr id="51" name="TextBox 50">
                      <a:extLst>
                        <a:ext uri="{FF2B5EF4-FFF2-40B4-BE49-F238E27FC236}">
                          <a16:creationId xmlns:a16="http://schemas.microsoft.com/office/drawing/2014/main" id="{5A6EAF46-21FC-456C-96EA-30C008572055}"/>
                        </a:ext>
                      </a:extLst>
                    </p:cNvPr>
                    <p:cNvSpPr txBox="1"/>
                    <p:nvPr/>
                  </p:nvSpPr>
                  <p:spPr>
                    <a:xfrm>
                      <a:off x="6667775" y="5020282"/>
                      <a:ext cx="493888"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2.4%</a:t>
                      </a:r>
                    </a:p>
                  </p:txBody>
                </p:sp>
              </p:grpSp>
              <p:sp>
                <p:nvSpPr>
                  <p:cNvPr id="53" name="TextBox 52">
                    <a:extLst>
                      <a:ext uri="{FF2B5EF4-FFF2-40B4-BE49-F238E27FC236}">
                        <a16:creationId xmlns:a16="http://schemas.microsoft.com/office/drawing/2014/main" id="{341D4638-89F9-43CB-943C-067317734B43}"/>
                      </a:ext>
                    </a:extLst>
                  </p:cNvPr>
                  <p:cNvSpPr txBox="1"/>
                  <p:nvPr/>
                </p:nvSpPr>
                <p:spPr>
                  <a:xfrm>
                    <a:off x="1812821" y="4766004"/>
                    <a:ext cx="479205" cy="21349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4.0%</a:t>
                    </a:r>
                  </a:p>
                </p:txBody>
              </p:sp>
              <p:sp>
                <p:nvSpPr>
                  <p:cNvPr id="54" name="TextBox 53">
                    <a:extLst>
                      <a:ext uri="{FF2B5EF4-FFF2-40B4-BE49-F238E27FC236}">
                        <a16:creationId xmlns:a16="http://schemas.microsoft.com/office/drawing/2014/main" id="{57A58EB6-7D16-4650-BE89-917B89044E07}"/>
                      </a:ext>
                    </a:extLst>
                  </p:cNvPr>
                  <p:cNvSpPr txBox="1"/>
                  <p:nvPr/>
                </p:nvSpPr>
                <p:spPr>
                  <a:xfrm>
                    <a:off x="3307359" y="4608914"/>
                    <a:ext cx="479205" cy="21349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5.6%</a:t>
                    </a:r>
                  </a:p>
                </p:txBody>
              </p:sp>
              <p:sp>
                <p:nvSpPr>
                  <p:cNvPr id="55" name="TextBox 54">
                    <a:extLst>
                      <a:ext uri="{FF2B5EF4-FFF2-40B4-BE49-F238E27FC236}">
                        <a16:creationId xmlns:a16="http://schemas.microsoft.com/office/drawing/2014/main" id="{9935622B-5E54-4A55-9ECF-97B5CC6972AB}"/>
                      </a:ext>
                    </a:extLst>
                  </p:cNvPr>
                  <p:cNvSpPr txBox="1"/>
                  <p:nvPr/>
                </p:nvSpPr>
                <p:spPr>
                  <a:xfrm>
                    <a:off x="4692091" y="4779961"/>
                    <a:ext cx="479205" cy="21349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4.4%</a:t>
                    </a:r>
                  </a:p>
                </p:txBody>
              </p:sp>
              <p:sp>
                <p:nvSpPr>
                  <p:cNvPr id="59" name="TextBox 58">
                    <a:extLst>
                      <a:ext uri="{FF2B5EF4-FFF2-40B4-BE49-F238E27FC236}">
                        <a16:creationId xmlns:a16="http://schemas.microsoft.com/office/drawing/2014/main" id="{15D87C17-912E-44A6-9A6E-1F56D0CFA41D}"/>
                      </a:ext>
                    </a:extLst>
                  </p:cNvPr>
                  <p:cNvSpPr txBox="1"/>
                  <p:nvPr/>
                </p:nvSpPr>
                <p:spPr>
                  <a:xfrm>
                    <a:off x="6062577" y="4631155"/>
                    <a:ext cx="479205" cy="21349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5.7%</a:t>
                    </a:r>
                  </a:p>
                </p:txBody>
              </p:sp>
              <p:sp>
                <p:nvSpPr>
                  <p:cNvPr id="60" name="TextBox 59">
                    <a:extLst>
                      <a:ext uri="{FF2B5EF4-FFF2-40B4-BE49-F238E27FC236}">
                        <a16:creationId xmlns:a16="http://schemas.microsoft.com/office/drawing/2014/main" id="{10F3334E-3A07-4DB9-A3CA-A5D57312116B}"/>
                      </a:ext>
                    </a:extLst>
                  </p:cNvPr>
                  <p:cNvSpPr txBox="1"/>
                  <p:nvPr/>
                </p:nvSpPr>
                <p:spPr>
                  <a:xfrm>
                    <a:off x="7457064" y="5132401"/>
                    <a:ext cx="479205" cy="21349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2.0%</a:t>
                    </a:r>
                  </a:p>
                </p:txBody>
              </p:sp>
            </p:grpSp>
            <p:sp>
              <p:nvSpPr>
                <p:cNvPr id="15" name="Rectangle 14">
                  <a:extLst>
                    <a:ext uri="{FF2B5EF4-FFF2-40B4-BE49-F238E27FC236}">
                      <a16:creationId xmlns:a16="http://schemas.microsoft.com/office/drawing/2014/main" id="{8F04C504-21D3-47F1-B14C-8F89A0707014}"/>
                    </a:ext>
                  </a:extLst>
                </p:cNvPr>
                <p:cNvSpPr/>
                <p:nvPr/>
              </p:nvSpPr>
              <p:spPr>
                <a:xfrm>
                  <a:off x="3295650" y="2939713"/>
                  <a:ext cx="87443" cy="25272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Box 62">
                <a:extLst>
                  <a:ext uri="{FF2B5EF4-FFF2-40B4-BE49-F238E27FC236}">
                    <a16:creationId xmlns:a16="http://schemas.microsoft.com/office/drawing/2014/main" id="{08DA0D96-575D-4EB3-92F5-078D1FA3960F}"/>
                  </a:ext>
                </a:extLst>
              </p:cNvPr>
              <p:cNvSpPr txBox="1"/>
              <p:nvPr/>
            </p:nvSpPr>
            <p:spPr>
              <a:xfrm>
                <a:off x="3046496" y="2511814"/>
                <a:ext cx="2860114" cy="246221"/>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000" b="0" dirty="0"/>
                  <a:t>Denominator: total per income group per year</a:t>
                </a:r>
              </a:p>
            </p:txBody>
          </p:sp>
        </p:grpSp>
        <p:pic>
          <p:nvPicPr>
            <p:cNvPr id="27" name="Picture 26">
              <a:extLst>
                <a:ext uri="{FF2B5EF4-FFF2-40B4-BE49-F238E27FC236}">
                  <a16:creationId xmlns:a16="http://schemas.microsoft.com/office/drawing/2014/main" id="{13E15434-5CE0-4901-B450-FB655DB1BD9C}"/>
                </a:ext>
              </a:extLst>
            </p:cNvPr>
            <p:cNvPicPr>
              <a:picLocks noChangeAspect="1"/>
            </p:cNvPicPr>
            <p:nvPr/>
          </p:nvPicPr>
          <p:blipFill>
            <a:blip r:embed="rId7"/>
            <a:stretch>
              <a:fillRect/>
            </a:stretch>
          </p:blipFill>
          <p:spPr>
            <a:xfrm>
              <a:off x="591467" y="4299713"/>
              <a:ext cx="544572" cy="1045623"/>
            </a:xfrm>
            <a:prstGeom prst="rect">
              <a:avLst/>
            </a:prstGeom>
          </p:spPr>
        </p:pic>
      </p:grpSp>
      <p:sp>
        <p:nvSpPr>
          <p:cNvPr id="20" name="TextBox 19">
            <a:extLst>
              <a:ext uri="{FF2B5EF4-FFF2-40B4-BE49-F238E27FC236}">
                <a16:creationId xmlns:a16="http://schemas.microsoft.com/office/drawing/2014/main" id="{BC5F213D-2C43-44C6-B35F-C1356B7F36A3}"/>
              </a:ext>
            </a:extLst>
          </p:cNvPr>
          <p:cNvSpPr txBox="1"/>
          <p:nvPr/>
        </p:nvSpPr>
        <p:spPr>
          <a:xfrm>
            <a:off x="6207250" y="2728523"/>
            <a:ext cx="2885572" cy="261610"/>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100" dirty="0"/>
              <a:t>Uninsured by Income Level (count)</a:t>
            </a:r>
          </a:p>
        </p:txBody>
      </p:sp>
      <p:graphicFrame>
        <p:nvGraphicFramePr>
          <p:cNvPr id="17" name="Table 16">
            <a:extLst>
              <a:ext uri="{FF2B5EF4-FFF2-40B4-BE49-F238E27FC236}">
                <a16:creationId xmlns:a16="http://schemas.microsoft.com/office/drawing/2014/main" id="{D54938C7-7E15-4B4A-AE3E-66A1A962EA15}"/>
              </a:ext>
            </a:extLst>
          </p:cNvPr>
          <p:cNvGraphicFramePr>
            <a:graphicFrameLocks noGrp="1"/>
          </p:cNvGraphicFramePr>
          <p:nvPr>
            <p:extLst>
              <p:ext uri="{D42A27DB-BD31-4B8C-83A1-F6EECF244321}">
                <p14:modId xmlns:p14="http://schemas.microsoft.com/office/powerpoint/2010/main" val="1963418321"/>
              </p:ext>
            </p:extLst>
          </p:nvPr>
        </p:nvGraphicFramePr>
        <p:xfrm>
          <a:off x="6257417" y="2981101"/>
          <a:ext cx="2785238" cy="1036266"/>
        </p:xfrm>
        <a:graphic>
          <a:graphicData uri="http://schemas.openxmlformats.org/drawingml/2006/table">
            <a:tbl>
              <a:tblPr firstRow="1" bandRow="1">
                <a:tableStyleId>{5C22544A-7EE6-4342-B048-85BDC9FD1C3A}</a:tableStyleId>
              </a:tblPr>
              <a:tblGrid>
                <a:gridCol w="818668">
                  <a:extLst>
                    <a:ext uri="{9D8B030D-6E8A-4147-A177-3AD203B41FA5}">
                      <a16:colId xmlns:a16="http://schemas.microsoft.com/office/drawing/2014/main" val="1136108807"/>
                    </a:ext>
                  </a:extLst>
                </a:gridCol>
                <a:gridCol w="393314">
                  <a:extLst>
                    <a:ext uri="{9D8B030D-6E8A-4147-A177-3AD203B41FA5}">
                      <a16:colId xmlns:a16="http://schemas.microsoft.com/office/drawing/2014/main" val="345050851"/>
                    </a:ext>
                  </a:extLst>
                </a:gridCol>
                <a:gridCol w="393314">
                  <a:extLst>
                    <a:ext uri="{9D8B030D-6E8A-4147-A177-3AD203B41FA5}">
                      <a16:colId xmlns:a16="http://schemas.microsoft.com/office/drawing/2014/main" val="296065991"/>
                    </a:ext>
                  </a:extLst>
                </a:gridCol>
                <a:gridCol w="393314">
                  <a:extLst>
                    <a:ext uri="{9D8B030D-6E8A-4147-A177-3AD203B41FA5}">
                      <a16:colId xmlns:a16="http://schemas.microsoft.com/office/drawing/2014/main" val="2895691923"/>
                    </a:ext>
                  </a:extLst>
                </a:gridCol>
                <a:gridCol w="393314">
                  <a:extLst>
                    <a:ext uri="{9D8B030D-6E8A-4147-A177-3AD203B41FA5}">
                      <a16:colId xmlns:a16="http://schemas.microsoft.com/office/drawing/2014/main" val="2531806526"/>
                    </a:ext>
                  </a:extLst>
                </a:gridCol>
                <a:gridCol w="393314">
                  <a:extLst>
                    <a:ext uri="{9D8B030D-6E8A-4147-A177-3AD203B41FA5}">
                      <a16:colId xmlns:a16="http://schemas.microsoft.com/office/drawing/2014/main" val="3655846366"/>
                    </a:ext>
                  </a:extLst>
                </a:gridCol>
              </a:tblGrid>
              <a:tr h="172711">
                <a:tc>
                  <a:txBody>
                    <a:bodyPr/>
                    <a:lstStyle/>
                    <a:p>
                      <a:pPr algn="l"/>
                      <a:r>
                        <a:rPr lang="en-US" sz="800" b="0" dirty="0">
                          <a:solidFill>
                            <a:schemeClr val="tx1"/>
                          </a:solidFill>
                          <a:latin typeface="Arial" panose="020B0604020202020204" pitchFamily="34" charset="0"/>
                          <a:cs typeface="Arial" panose="020B0604020202020204" pitchFamily="34" charset="0"/>
                        </a:rPr>
                        <a:t> Income </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393106042"/>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&lt; 139% FPL</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49,583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22,714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19,837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11,168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16,268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30816560"/>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139 – 250% FPL</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27,326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11,245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8,182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11,010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7,425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794661542"/>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250 – 400% FPL</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22,256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9,146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8,909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7,267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10,641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3267499"/>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400%+ FPL</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13,610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6,485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6,680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9,441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7,972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4047945563"/>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State Total</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112,775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49,590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43,608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38,886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42,306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65333592"/>
                  </a:ext>
                </a:extLst>
              </a:tr>
            </a:tbl>
          </a:graphicData>
        </a:graphic>
      </p:graphicFrame>
      <p:grpSp>
        <p:nvGrpSpPr>
          <p:cNvPr id="68" name="Group 67">
            <a:extLst>
              <a:ext uri="{FF2B5EF4-FFF2-40B4-BE49-F238E27FC236}">
                <a16:creationId xmlns:a16="http://schemas.microsoft.com/office/drawing/2014/main" id="{863EF134-3D1C-43B6-94D4-2FE2EE79AF50}"/>
              </a:ext>
            </a:extLst>
          </p:cNvPr>
          <p:cNvGrpSpPr/>
          <p:nvPr/>
        </p:nvGrpSpPr>
        <p:grpSpPr>
          <a:xfrm>
            <a:off x="1585339" y="5735097"/>
            <a:ext cx="5973323" cy="1062207"/>
            <a:chOff x="1585339" y="5735097"/>
            <a:chExt cx="5973323" cy="1062207"/>
          </a:xfrm>
        </p:grpSpPr>
        <p:grpSp>
          <p:nvGrpSpPr>
            <p:cNvPr id="30" name="Group 29">
              <a:extLst>
                <a:ext uri="{FF2B5EF4-FFF2-40B4-BE49-F238E27FC236}">
                  <a16:creationId xmlns:a16="http://schemas.microsoft.com/office/drawing/2014/main" id="{28B1BD1C-C0C9-4C0C-8790-566CD010825C}"/>
                </a:ext>
              </a:extLst>
            </p:cNvPr>
            <p:cNvGrpSpPr/>
            <p:nvPr/>
          </p:nvGrpSpPr>
          <p:grpSpPr>
            <a:xfrm>
              <a:off x="1585339" y="5735097"/>
              <a:ext cx="5973323" cy="1062207"/>
              <a:chOff x="1216300" y="5735097"/>
              <a:chExt cx="5973323" cy="1062207"/>
            </a:xfrm>
          </p:grpSpPr>
          <p:grpSp>
            <p:nvGrpSpPr>
              <p:cNvPr id="12" name="Group 11">
                <a:extLst>
                  <a:ext uri="{FF2B5EF4-FFF2-40B4-BE49-F238E27FC236}">
                    <a16:creationId xmlns:a16="http://schemas.microsoft.com/office/drawing/2014/main" id="{0AEC402B-B21F-4047-A4B2-A03E2BC802C0}"/>
                  </a:ext>
                </a:extLst>
              </p:cNvPr>
              <p:cNvGrpSpPr/>
              <p:nvPr/>
            </p:nvGrpSpPr>
            <p:grpSpPr>
              <a:xfrm>
                <a:off x="1216300" y="5735097"/>
                <a:ext cx="5125058" cy="1062207"/>
                <a:chOff x="1216300" y="5661869"/>
                <a:chExt cx="5125058" cy="1135482"/>
              </a:xfrm>
            </p:grpSpPr>
            <p:pic>
              <p:nvPicPr>
                <p:cNvPr id="10" name="Picture 9">
                  <a:extLst>
                    <a:ext uri="{FF2B5EF4-FFF2-40B4-BE49-F238E27FC236}">
                      <a16:creationId xmlns:a16="http://schemas.microsoft.com/office/drawing/2014/main" id="{6DAE0E6D-414B-4EC4-A371-90922CF981FB}"/>
                    </a:ext>
                  </a:extLst>
                </p:cNvPr>
                <p:cNvPicPr>
                  <a:picLocks noChangeAspect="1"/>
                </p:cNvPicPr>
                <p:nvPr/>
              </p:nvPicPr>
              <p:blipFill>
                <a:blip r:embed="rId8"/>
                <a:stretch>
                  <a:fillRect/>
                </a:stretch>
              </p:blipFill>
              <p:spPr>
                <a:xfrm>
                  <a:off x="1582420" y="6037769"/>
                  <a:ext cx="4724147" cy="758789"/>
                </a:xfrm>
                <a:prstGeom prst="rect">
                  <a:avLst/>
                </a:prstGeom>
              </p:spPr>
            </p:pic>
            <p:grpSp>
              <p:nvGrpSpPr>
                <p:cNvPr id="24" name="Group 23">
                  <a:extLst>
                    <a:ext uri="{FF2B5EF4-FFF2-40B4-BE49-F238E27FC236}">
                      <a16:creationId xmlns:a16="http://schemas.microsoft.com/office/drawing/2014/main" id="{64160AD4-9C01-4233-AE35-EA31D459C971}"/>
                    </a:ext>
                  </a:extLst>
                </p:cNvPr>
                <p:cNvGrpSpPr/>
                <p:nvPr/>
              </p:nvGrpSpPr>
              <p:grpSpPr>
                <a:xfrm>
                  <a:off x="1216300" y="5661869"/>
                  <a:ext cx="5125058" cy="1135482"/>
                  <a:chOff x="1076277" y="5594480"/>
                  <a:chExt cx="5218081" cy="1153700"/>
                </a:xfrm>
              </p:grpSpPr>
              <p:sp>
                <p:nvSpPr>
                  <p:cNvPr id="21" name="TextBox 20">
                    <a:extLst>
                      <a:ext uri="{FF2B5EF4-FFF2-40B4-BE49-F238E27FC236}">
                        <a16:creationId xmlns:a16="http://schemas.microsoft.com/office/drawing/2014/main" id="{866AFB29-4501-4242-A7B3-3F7F12421D6D}"/>
                      </a:ext>
                    </a:extLst>
                  </p:cNvPr>
                  <p:cNvSpPr txBox="1"/>
                  <p:nvPr/>
                </p:nvSpPr>
                <p:spPr>
                  <a:xfrm>
                    <a:off x="1402737" y="5594480"/>
                    <a:ext cx="4670092" cy="284144"/>
                  </a:xfrm>
                  <a:prstGeom prst="rect">
                    <a:avLst/>
                  </a:prstGeom>
                  <a:noFill/>
                </p:spPr>
                <p:txBody>
                  <a:bodyPr wrap="square" rtlCol="0">
                    <a:spAutoFit/>
                  </a:bodyPr>
                  <a:lstStyle>
                    <a:defPPr>
                      <a:defRPr lang="en-US"/>
                    </a:defPPr>
                    <a:lvl1pPr algn="ctr">
                      <a:defRPr sz="1100"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Percent of Uninsured Population by Income Level</a:t>
                    </a:r>
                  </a:p>
                </p:txBody>
              </p:sp>
              <p:sp>
                <p:nvSpPr>
                  <p:cNvPr id="6" name="TextBox 5">
                    <a:extLst>
                      <a:ext uri="{FF2B5EF4-FFF2-40B4-BE49-F238E27FC236}">
                        <a16:creationId xmlns:a16="http://schemas.microsoft.com/office/drawing/2014/main" id="{4B3E66AB-C58F-4164-A7ED-93C20D7D8A7B}"/>
                      </a:ext>
                    </a:extLst>
                  </p:cNvPr>
                  <p:cNvSpPr txBox="1"/>
                  <p:nvPr/>
                </p:nvSpPr>
                <p:spPr>
                  <a:xfrm>
                    <a:off x="1589405" y="6253714"/>
                    <a:ext cx="4687951" cy="259072"/>
                  </a:xfrm>
                  <a:prstGeom prst="rect">
                    <a:avLst/>
                  </a:prstGeom>
                  <a:noFill/>
                </p:spPr>
                <p:txBody>
                  <a:bodyPr wrap="square" rtlCol="0">
                    <a:spAutoFit/>
                  </a:bodyPr>
                  <a:lstStyle/>
                  <a:p>
                    <a:r>
                      <a:rPr lang="en-US" sz="950" b="1" dirty="0">
                        <a:latin typeface="Arial" panose="020B0604020202020204" pitchFamily="34" charset="0"/>
                        <a:cs typeface="Arial" panose="020B0604020202020204" pitchFamily="34" charset="0"/>
                      </a:rPr>
                      <a:t>             28.7%</a:t>
                    </a:r>
                    <a:r>
                      <a:rPr lang="en-US" sz="950" b="1" dirty="0">
                        <a:solidFill>
                          <a:schemeClr val="bg1"/>
                        </a:solidFill>
                        <a:latin typeface="Arial" panose="020B0604020202020204" pitchFamily="34" charset="0"/>
                        <a:cs typeface="Arial" panose="020B0604020202020204" pitchFamily="34" charset="0"/>
                      </a:rPr>
                      <a:t>	                          28.3%                     18.7%                  24.3%                       </a:t>
                    </a:r>
                  </a:p>
                </p:txBody>
              </p:sp>
              <p:sp>
                <p:nvSpPr>
                  <p:cNvPr id="56" name="TextBox 55">
                    <a:extLst>
                      <a:ext uri="{FF2B5EF4-FFF2-40B4-BE49-F238E27FC236}">
                        <a16:creationId xmlns:a16="http://schemas.microsoft.com/office/drawing/2014/main" id="{979FE021-F049-4C08-91CF-5698AA20AC51}"/>
                      </a:ext>
                    </a:extLst>
                  </p:cNvPr>
                  <p:cNvSpPr txBox="1"/>
                  <p:nvPr/>
                </p:nvSpPr>
                <p:spPr>
                  <a:xfrm>
                    <a:off x="1589405" y="6489108"/>
                    <a:ext cx="4704953" cy="259072"/>
                  </a:xfrm>
                  <a:prstGeom prst="rect">
                    <a:avLst/>
                  </a:prstGeom>
                  <a:noFill/>
                </p:spPr>
                <p:txBody>
                  <a:bodyPr wrap="square" rtlCol="0">
                    <a:spAutoFit/>
                  </a:bodyPr>
                  <a:lstStyle/>
                  <a:p>
                    <a:r>
                      <a:rPr lang="en-US" sz="950" b="1" dirty="0">
                        <a:solidFill>
                          <a:schemeClr val="bg1"/>
                        </a:solidFill>
                        <a:latin typeface="Arial" panose="020B0604020202020204" pitchFamily="34" charset="0"/>
                        <a:cs typeface="Arial" panose="020B0604020202020204" pitchFamily="34" charset="0"/>
                      </a:rPr>
                      <a:t>	             </a:t>
                    </a:r>
                    <a:r>
                      <a:rPr lang="en-US" sz="950" b="1" dirty="0">
                        <a:latin typeface="Arial" panose="020B0604020202020204" pitchFamily="34" charset="0"/>
                        <a:cs typeface="Arial" panose="020B0604020202020204" pitchFamily="34" charset="0"/>
                      </a:rPr>
                      <a:t>45.5%</a:t>
                    </a:r>
                    <a:r>
                      <a:rPr lang="en-US" sz="950" b="1" dirty="0">
                        <a:solidFill>
                          <a:schemeClr val="bg1"/>
                        </a:solidFill>
                        <a:latin typeface="Arial" panose="020B0604020202020204" pitchFamily="34" charset="0"/>
                        <a:cs typeface="Arial" panose="020B0604020202020204" pitchFamily="34" charset="0"/>
                      </a:rPr>
                      <a:t>	                            18.8%               20.4%              15.3%</a:t>
                    </a:r>
                  </a:p>
                </p:txBody>
              </p:sp>
              <p:sp>
                <p:nvSpPr>
                  <p:cNvPr id="57" name="TextBox 56">
                    <a:extLst>
                      <a:ext uri="{FF2B5EF4-FFF2-40B4-BE49-F238E27FC236}">
                        <a16:creationId xmlns:a16="http://schemas.microsoft.com/office/drawing/2014/main" id="{BB10061B-4309-4FCF-A823-BBD91796A8AF}"/>
                      </a:ext>
                    </a:extLst>
                  </p:cNvPr>
                  <p:cNvSpPr txBox="1"/>
                  <p:nvPr/>
                </p:nvSpPr>
                <p:spPr>
                  <a:xfrm>
                    <a:off x="1076277" y="6248757"/>
                    <a:ext cx="470303" cy="238528"/>
                  </a:xfrm>
                  <a:prstGeom prst="rect">
                    <a:avLst/>
                  </a:prstGeom>
                  <a:noFill/>
                </p:spPr>
                <p:txBody>
                  <a:bodyPr wrap="square" rtlCol="0">
                    <a:spAutoFit/>
                  </a:bodyPr>
                  <a:lstStyle/>
                  <a:p>
                    <a:r>
                      <a:rPr lang="en-US" sz="950" b="1" dirty="0">
                        <a:solidFill>
                          <a:schemeClr val="tx1">
                            <a:lumMod val="75000"/>
                            <a:lumOff val="25000"/>
                          </a:schemeClr>
                        </a:solidFill>
                        <a:latin typeface="Arial" panose="020B0604020202020204" pitchFamily="34" charset="0"/>
                        <a:cs typeface="Arial" panose="020B0604020202020204" pitchFamily="34" charset="0"/>
                      </a:rPr>
                      <a:t>2018</a:t>
                    </a:r>
                  </a:p>
                </p:txBody>
              </p:sp>
              <p:sp>
                <p:nvSpPr>
                  <p:cNvPr id="58" name="TextBox 57">
                    <a:extLst>
                      <a:ext uri="{FF2B5EF4-FFF2-40B4-BE49-F238E27FC236}">
                        <a16:creationId xmlns:a16="http://schemas.microsoft.com/office/drawing/2014/main" id="{63100193-7F67-4374-9428-8FCB26053526}"/>
                      </a:ext>
                    </a:extLst>
                  </p:cNvPr>
                  <p:cNvSpPr txBox="1"/>
                  <p:nvPr/>
                </p:nvSpPr>
                <p:spPr>
                  <a:xfrm>
                    <a:off x="1083679" y="6483720"/>
                    <a:ext cx="470303" cy="238528"/>
                  </a:xfrm>
                  <a:prstGeom prst="rect">
                    <a:avLst/>
                  </a:prstGeom>
                  <a:noFill/>
                </p:spPr>
                <p:txBody>
                  <a:bodyPr wrap="square" rtlCol="0">
                    <a:spAutoFit/>
                  </a:bodyPr>
                  <a:lstStyle/>
                  <a:p>
                    <a:r>
                      <a:rPr lang="en-US" sz="950" b="1" dirty="0">
                        <a:solidFill>
                          <a:schemeClr val="tx1">
                            <a:lumMod val="75000"/>
                            <a:lumOff val="25000"/>
                          </a:schemeClr>
                        </a:solidFill>
                        <a:latin typeface="Arial" panose="020B0604020202020204" pitchFamily="34" charset="0"/>
                        <a:cs typeface="Arial" panose="020B0604020202020204" pitchFamily="34" charset="0"/>
                      </a:rPr>
                      <a:t>2016</a:t>
                    </a:r>
                  </a:p>
                </p:txBody>
              </p:sp>
            </p:grpSp>
            <p:sp>
              <p:nvSpPr>
                <p:cNvPr id="61" name="TextBox 60">
                  <a:extLst>
                    <a:ext uri="{FF2B5EF4-FFF2-40B4-BE49-F238E27FC236}">
                      <a16:creationId xmlns:a16="http://schemas.microsoft.com/office/drawing/2014/main" id="{64FD5951-8898-4ED4-88A3-B580091D0AFB}"/>
                    </a:ext>
                  </a:extLst>
                </p:cNvPr>
                <p:cNvSpPr txBox="1"/>
                <p:nvPr/>
              </p:nvSpPr>
              <p:spPr>
                <a:xfrm>
                  <a:off x="1225926" y="6071454"/>
                  <a:ext cx="461919" cy="238527"/>
                </a:xfrm>
                <a:prstGeom prst="rect">
                  <a:avLst/>
                </a:prstGeom>
                <a:noFill/>
              </p:spPr>
              <p:txBody>
                <a:bodyPr wrap="square" rtlCol="0">
                  <a:spAutoFit/>
                </a:bodyPr>
                <a:lstStyle/>
                <a:p>
                  <a:r>
                    <a:rPr lang="en-US" sz="950" b="1" dirty="0">
                      <a:solidFill>
                        <a:schemeClr val="tx1">
                          <a:lumMod val="75000"/>
                          <a:lumOff val="25000"/>
                        </a:schemeClr>
                      </a:solidFill>
                      <a:latin typeface="Arial" panose="020B0604020202020204" pitchFamily="34" charset="0"/>
                      <a:cs typeface="Arial" panose="020B0604020202020204" pitchFamily="34" charset="0"/>
                    </a:rPr>
                    <a:t>2020</a:t>
                  </a:r>
                </a:p>
              </p:txBody>
            </p:sp>
            <p:sp>
              <p:nvSpPr>
                <p:cNvPr id="62" name="TextBox 61">
                  <a:extLst>
                    <a:ext uri="{FF2B5EF4-FFF2-40B4-BE49-F238E27FC236}">
                      <a16:creationId xmlns:a16="http://schemas.microsoft.com/office/drawing/2014/main" id="{BBFE0A68-FA67-4B73-80AF-FE7AA8411A1D}"/>
                    </a:ext>
                  </a:extLst>
                </p:cNvPr>
                <p:cNvSpPr txBox="1"/>
                <p:nvPr/>
              </p:nvSpPr>
              <p:spPr>
                <a:xfrm>
                  <a:off x="1483422" y="6075615"/>
                  <a:ext cx="4765461" cy="254981"/>
                </a:xfrm>
                <a:prstGeom prst="rect">
                  <a:avLst/>
                </a:prstGeom>
                <a:noFill/>
              </p:spPr>
              <p:txBody>
                <a:bodyPr wrap="square" rtlCol="0">
                  <a:spAutoFit/>
                </a:bodyPr>
                <a:lstStyle/>
                <a:p>
                  <a:r>
                    <a:rPr lang="en-US" sz="950" b="1" dirty="0">
                      <a:solidFill>
                        <a:schemeClr val="bg1"/>
                      </a:solidFill>
                      <a:latin typeface="Arial" panose="020B0604020202020204" pitchFamily="34" charset="0"/>
                      <a:cs typeface="Arial" panose="020B0604020202020204" pitchFamily="34" charset="0"/>
                    </a:rPr>
                    <a:t>	</a:t>
                  </a:r>
                  <a:r>
                    <a:rPr lang="en-US" sz="950" b="1" dirty="0">
                      <a:latin typeface="Arial" panose="020B0604020202020204" pitchFamily="34" charset="0"/>
                      <a:cs typeface="Arial" panose="020B0604020202020204" pitchFamily="34" charset="0"/>
                    </a:rPr>
                    <a:t>           38.5%</a:t>
                  </a:r>
                  <a:r>
                    <a:rPr lang="en-US" sz="950" b="1" dirty="0">
                      <a:solidFill>
                        <a:schemeClr val="bg1"/>
                      </a:solidFill>
                      <a:latin typeface="Arial" panose="020B0604020202020204" pitchFamily="34" charset="0"/>
                      <a:cs typeface="Arial" panose="020B0604020202020204" pitchFamily="34" charset="0"/>
                    </a:rPr>
                    <a:t>	                       17.6%                    25.2%                  18.8%</a:t>
                  </a:r>
                </a:p>
              </p:txBody>
            </p:sp>
          </p:grpSp>
          <p:pic>
            <p:nvPicPr>
              <p:cNvPr id="14" name="Picture 13">
                <a:extLst>
                  <a:ext uri="{FF2B5EF4-FFF2-40B4-BE49-F238E27FC236}">
                    <a16:creationId xmlns:a16="http://schemas.microsoft.com/office/drawing/2014/main" id="{C86FF604-1A24-44BD-A2A6-AD199B83B6F4}"/>
                  </a:ext>
                </a:extLst>
              </p:cNvPr>
              <p:cNvPicPr>
                <a:picLocks noChangeAspect="1"/>
              </p:cNvPicPr>
              <p:nvPr/>
            </p:nvPicPr>
            <p:blipFill rotWithShape="1">
              <a:blip r:embed="rId9"/>
              <a:srcRect t="3293" b="6005"/>
              <a:stretch/>
            </p:blipFill>
            <p:spPr>
              <a:xfrm>
                <a:off x="6398929" y="5938654"/>
                <a:ext cx="790694" cy="805244"/>
              </a:xfrm>
              <a:prstGeom prst="rect">
                <a:avLst/>
              </a:prstGeom>
            </p:spPr>
          </p:pic>
        </p:grpSp>
        <p:sp>
          <p:nvSpPr>
            <p:cNvPr id="64" name="TextBox 63">
              <a:extLst>
                <a:ext uri="{FF2B5EF4-FFF2-40B4-BE49-F238E27FC236}">
                  <a16:creationId xmlns:a16="http://schemas.microsoft.com/office/drawing/2014/main" id="{D8C61976-A133-4834-BBE8-8D6ED4CDF99E}"/>
                </a:ext>
              </a:extLst>
            </p:cNvPr>
            <p:cNvSpPr txBox="1"/>
            <p:nvPr/>
          </p:nvSpPr>
          <p:spPr>
            <a:xfrm>
              <a:off x="2853462" y="5902836"/>
              <a:ext cx="2860114" cy="246221"/>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000" b="0" dirty="0"/>
                <a:t>Denominator: total # uninsured per year</a:t>
              </a:r>
            </a:p>
          </p:txBody>
        </p:sp>
      </p:grpSp>
    </p:spTree>
    <p:extLst>
      <p:ext uri="{BB962C8B-B14F-4D97-AF65-F5344CB8AC3E}">
        <p14:creationId xmlns:p14="http://schemas.microsoft.com/office/powerpoint/2010/main" val="3472814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latin typeface="Arial" panose="020B0604020202020204" pitchFamily="34" charset="0"/>
                <a:cs typeface="Arial" panose="020B0604020202020204" pitchFamily="34" charset="0"/>
              </a:rPr>
              <a:t>Coverage Gap</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96E8CDDC-293A-4D87-8AEA-AB9DB2E9EB7B}"/>
              </a:ext>
            </a:extLst>
          </p:cNvPr>
          <p:cNvSpPr txBox="1"/>
          <p:nvPr/>
        </p:nvSpPr>
        <p:spPr>
          <a:xfrm>
            <a:off x="545553" y="908823"/>
            <a:ext cx="8052892" cy="1077218"/>
          </a:xfrm>
          <a:prstGeom prst="rect">
            <a:avLst/>
          </a:prstGeom>
          <a:noFill/>
        </p:spPr>
        <p:txBody>
          <a:bodyPr wrap="square" rtlCol="0">
            <a:spAutoFit/>
          </a:bodyPr>
          <a:lstStyle/>
          <a:p>
            <a:pPr algn="ctr"/>
            <a:r>
              <a:rPr lang="en-US" sz="1400" b="1" dirty="0">
                <a:latin typeface="Arial" panose="020B0604020202020204" pitchFamily="34" charset="0"/>
                <a:cs typeface="Arial" panose="020B0604020202020204" pitchFamily="34" charset="0"/>
              </a:rPr>
              <a:t>From 2012 through 2020, the number of residents who reported a coverage gap </a:t>
            </a:r>
          </a:p>
          <a:p>
            <a:pPr algn="ctr"/>
            <a:r>
              <a:rPr lang="en-US" sz="1400" b="1" dirty="0">
                <a:latin typeface="Arial" panose="020B0604020202020204" pitchFamily="34" charset="0"/>
                <a:cs typeface="Arial" panose="020B0604020202020204" pitchFamily="34" charset="0"/>
              </a:rPr>
              <a:t>steadily declined</a:t>
            </a:r>
          </a:p>
          <a:p>
            <a:pPr algn="ctr"/>
            <a:endParaRPr lang="en-US" sz="1000" dirty="0">
              <a:latin typeface="Arial" panose="020B0604020202020204" pitchFamily="34" charset="0"/>
              <a:cs typeface="Arial" panose="020B0604020202020204" pitchFamily="34" charset="0"/>
            </a:endParaRP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From 2018 to 2020, the rate of individuals experiencing longer-term gaps decreased.</a:t>
            </a: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In 2020, over two-thirds of individuals with a coverage gap were uninsured for 3 months or less. </a:t>
            </a:r>
          </a:p>
        </p:txBody>
      </p:sp>
      <p:sp>
        <p:nvSpPr>
          <p:cNvPr id="61" name="Footer Placeholder 11">
            <a:extLst>
              <a:ext uri="{FF2B5EF4-FFF2-40B4-BE49-F238E27FC236}">
                <a16:creationId xmlns:a16="http://schemas.microsoft.com/office/drawing/2014/main" id="{FA323E0F-8F64-449E-A0A7-488E9B228668}"/>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13</a:t>
            </a:r>
          </a:p>
        </p:txBody>
      </p:sp>
      <p:sp>
        <p:nvSpPr>
          <p:cNvPr id="35" name="TextBox 34">
            <a:extLst>
              <a:ext uri="{FF2B5EF4-FFF2-40B4-BE49-F238E27FC236}">
                <a16:creationId xmlns:a16="http://schemas.microsoft.com/office/drawing/2014/main" id="{896A2EF2-3ADA-42F1-BCCB-4F278E72FBB0}"/>
              </a:ext>
            </a:extLst>
          </p:cNvPr>
          <p:cNvSpPr txBox="1"/>
          <p:nvPr/>
        </p:nvSpPr>
        <p:spPr>
          <a:xfrm>
            <a:off x="2395297" y="2109151"/>
            <a:ext cx="4225310" cy="292388"/>
          </a:xfrm>
          <a:prstGeom prst="rect">
            <a:avLst/>
          </a:prstGeom>
          <a:noFill/>
        </p:spPr>
        <p:txBody>
          <a:bodyPr wrap="square" rtlCol="0">
            <a:spAutoFit/>
          </a:bodyPr>
          <a:lstStyle/>
          <a:p>
            <a:pPr algn="ctr"/>
            <a:r>
              <a:rPr lang="en-US" sz="1300" b="1" dirty="0">
                <a:solidFill>
                  <a:schemeClr val="tx1">
                    <a:lumMod val="75000"/>
                    <a:lumOff val="25000"/>
                  </a:schemeClr>
                </a:solidFill>
                <a:latin typeface="Arial" panose="020B0604020202020204" pitchFamily="34" charset="0"/>
                <a:cs typeface="Arial" panose="020B0604020202020204" pitchFamily="34" charset="0"/>
              </a:rPr>
              <a:t>Length of Time Uninsured</a:t>
            </a:r>
            <a:endParaRPr lang="en-US" sz="1300" dirty="0">
              <a:solidFill>
                <a:schemeClr val="tx1">
                  <a:lumMod val="75000"/>
                  <a:lumOff val="25000"/>
                </a:schemeClr>
              </a:solidFill>
              <a:latin typeface="Arial" panose="020B0604020202020204" pitchFamily="34" charset="0"/>
              <a:cs typeface="Arial" panose="020B0604020202020204" pitchFamily="34" charset="0"/>
            </a:endParaRPr>
          </a:p>
        </p:txBody>
      </p:sp>
      <p:graphicFrame>
        <p:nvGraphicFramePr>
          <p:cNvPr id="37" name="Table 36">
            <a:extLst>
              <a:ext uri="{FF2B5EF4-FFF2-40B4-BE49-F238E27FC236}">
                <a16:creationId xmlns:a16="http://schemas.microsoft.com/office/drawing/2014/main" id="{9CE4692E-183B-4F5D-A535-87F882FD1462}"/>
              </a:ext>
            </a:extLst>
          </p:cNvPr>
          <p:cNvGraphicFramePr>
            <a:graphicFrameLocks noGrp="1"/>
          </p:cNvGraphicFramePr>
          <p:nvPr>
            <p:extLst>
              <p:ext uri="{D42A27DB-BD31-4B8C-83A1-F6EECF244321}">
                <p14:modId xmlns:p14="http://schemas.microsoft.com/office/powerpoint/2010/main" val="3774122982"/>
              </p:ext>
            </p:extLst>
          </p:nvPr>
        </p:nvGraphicFramePr>
        <p:xfrm>
          <a:off x="3026735" y="6194265"/>
          <a:ext cx="3090525" cy="334029"/>
        </p:xfrm>
        <a:graphic>
          <a:graphicData uri="http://schemas.openxmlformats.org/drawingml/2006/table">
            <a:tbl>
              <a:tblPr firstRow="1" bandRow="1">
                <a:tableStyleId>{5C22544A-7EE6-4342-B048-85BDC9FD1C3A}</a:tableStyleId>
              </a:tblPr>
              <a:tblGrid>
                <a:gridCol w="618105">
                  <a:extLst>
                    <a:ext uri="{9D8B030D-6E8A-4147-A177-3AD203B41FA5}">
                      <a16:colId xmlns:a16="http://schemas.microsoft.com/office/drawing/2014/main" val="345050851"/>
                    </a:ext>
                  </a:extLst>
                </a:gridCol>
                <a:gridCol w="618105">
                  <a:extLst>
                    <a:ext uri="{9D8B030D-6E8A-4147-A177-3AD203B41FA5}">
                      <a16:colId xmlns:a16="http://schemas.microsoft.com/office/drawing/2014/main" val="296065991"/>
                    </a:ext>
                  </a:extLst>
                </a:gridCol>
                <a:gridCol w="618105">
                  <a:extLst>
                    <a:ext uri="{9D8B030D-6E8A-4147-A177-3AD203B41FA5}">
                      <a16:colId xmlns:a16="http://schemas.microsoft.com/office/drawing/2014/main" val="2011569407"/>
                    </a:ext>
                  </a:extLst>
                </a:gridCol>
                <a:gridCol w="618105">
                  <a:extLst>
                    <a:ext uri="{9D8B030D-6E8A-4147-A177-3AD203B41FA5}">
                      <a16:colId xmlns:a16="http://schemas.microsoft.com/office/drawing/2014/main" val="3183357014"/>
                    </a:ext>
                  </a:extLst>
                </a:gridCol>
                <a:gridCol w="618105">
                  <a:extLst>
                    <a:ext uri="{9D8B030D-6E8A-4147-A177-3AD203B41FA5}">
                      <a16:colId xmlns:a16="http://schemas.microsoft.com/office/drawing/2014/main" val="3785118695"/>
                    </a:ext>
                  </a:extLst>
                </a:gridCol>
              </a:tblGrid>
              <a:tr h="156580">
                <a:tc>
                  <a:txBody>
                    <a:bodyPr/>
                    <a:lstStyle/>
                    <a:p>
                      <a:pPr algn="ctr"/>
                      <a:r>
                        <a:rPr lang="en-US" sz="1000" b="0" dirty="0">
                          <a:solidFill>
                            <a:schemeClr val="tx1"/>
                          </a:solidFill>
                          <a:latin typeface="Arial" panose="020B0604020202020204" pitchFamily="34" charset="0"/>
                          <a:cs typeface="Arial" panose="020B0604020202020204" pitchFamily="34" charset="0"/>
                        </a:rPr>
                        <a:t>2012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93106042"/>
                  </a:ext>
                </a:extLst>
              </a:tr>
              <a:tr h="177449">
                <a:tc>
                  <a:txBody>
                    <a:bodyPr/>
                    <a:lstStyle/>
                    <a:p>
                      <a:pPr algn="ctr"/>
                      <a:r>
                        <a:rPr lang="en-US" sz="1000" b="0" dirty="0">
                          <a:solidFill>
                            <a:schemeClr val="tx1"/>
                          </a:solidFill>
                          <a:latin typeface="Arial" panose="020B0604020202020204" pitchFamily="34" charset="0"/>
                          <a:cs typeface="Arial" panose="020B0604020202020204" pitchFamily="34" charset="0"/>
                        </a:rPr>
                        <a:t>40,176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40,108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32,477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26,534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19,358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530816560"/>
                  </a:ext>
                </a:extLst>
              </a:tr>
            </a:tbl>
          </a:graphicData>
        </a:graphic>
      </p:graphicFrame>
      <p:sp>
        <p:nvSpPr>
          <p:cNvPr id="38" name="TextBox 37">
            <a:extLst>
              <a:ext uri="{FF2B5EF4-FFF2-40B4-BE49-F238E27FC236}">
                <a16:creationId xmlns:a16="http://schemas.microsoft.com/office/drawing/2014/main" id="{6EF699FD-89EE-4CD3-9E77-66D5C719120C}"/>
              </a:ext>
            </a:extLst>
          </p:cNvPr>
          <p:cNvSpPr txBox="1"/>
          <p:nvPr/>
        </p:nvSpPr>
        <p:spPr>
          <a:xfrm>
            <a:off x="3305980" y="5897125"/>
            <a:ext cx="2532033" cy="269304"/>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150" dirty="0"/>
              <a:t>Total with Coverage Gap (Count)</a:t>
            </a:r>
          </a:p>
        </p:txBody>
      </p:sp>
      <p:grpSp>
        <p:nvGrpSpPr>
          <p:cNvPr id="53" name="Group 52">
            <a:extLst>
              <a:ext uri="{FF2B5EF4-FFF2-40B4-BE49-F238E27FC236}">
                <a16:creationId xmlns:a16="http://schemas.microsoft.com/office/drawing/2014/main" id="{895E11E1-410D-4E1D-97AA-58C51D357A37}"/>
              </a:ext>
            </a:extLst>
          </p:cNvPr>
          <p:cNvGrpSpPr/>
          <p:nvPr/>
        </p:nvGrpSpPr>
        <p:grpSpPr>
          <a:xfrm>
            <a:off x="8134276" y="6315741"/>
            <a:ext cx="800247" cy="392514"/>
            <a:chOff x="7466680" y="6240981"/>
            <a:chExt cx="912981" cy="469877"/>
          </a:xfrm>
        </p:grpSpPr>
        <p:pic>
          <p:nvPicPr>
            <p:cNvPr id="54" name="Content Placeholder 18">
              <a:extLst>
                <a:ext uri="{FF2B5EF4-FFF2-40B4-BE49-F238E27FC236}">
                  <a16:creationId xmlns:a16="http://schemas.microsoft.com/office/drawing/2014/main" id="{82E1B2AA-6870-49E2-AC84-E88EB6DB1E18}"/>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55" name="Picture 54">
              <a:extLst>
                <a:ext uri="{FF2B5EF4-FFF2-40B4-BE49-F238E27FC236}">
                  <a16:creationId xmlns:a16="http://schemas.microsoft.com/office/drawing/2014/main" id="{3A1FA5C2-E782-4FB8-B9F9-82D07A23B21F}"/>
                </a:ext>
              </a:extLst>
            </p:cNvPr>
            <p:cNvPicPr>
              <a:picLocks noChangeAspect="1"/>
            </p:cNvPicPr>
            <p:nvPr/>
          </p:nvPicPr>
          <p:blipFill rotWithShape="1">
            <a:blip r:embed="rId4">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grpSp>
        <p:nvGrpSpPr>
          <p:cNvPr id="5" name="Group 4">
            <a:extLst>
              <a:ext uri="{FF2B5EF4-FFF2-40B4-BE49-F238E27FC236}">
                <a16:creationId xmlns:a16="http://schemas.microsoft.com/office/drawing/2014/main" id="{E707A9B4-B3CD-44E0-A268-FFB93C923991}"/>
              </a:ext>
            </a:extLst>
          </p:cNvPr>
          <p:cNvGrpSpPr/>
          <p:nvPr/>
        </p:nvGrpSpPr>
        <p:grpSpPr>
          <a:xfrm>
            <a:off x="1896760" y="2807264"/>
            <a:ext cx="4815287" cy="3052844"/>
            <a:chOff x="1805320" y="2670843"/>
            <a:chExt cx="4815287" cy="3052844"/>
          </a:xfrm>
        </p:grpSpPr>
        <p:pic>
          <p:nvPicPr>
            <p:cNvPr id="3" name="Picture 2">
              <a:extLst>
                <a:ext uri="{FF2B5EF4-FFF2-40B4-BE49-F238E27FC236}">
                  <a16:creationId xmlns:a16="http://schemas.microsoft.com/office/drawing/2014/main" id="{0D20AC9C-ECA1-488A-BED4-18CD34513FD2}"/>
                </a:ext>
              </a:extLst>
            </p:cNvPr>
            <p:cNvPicPr>
              <a:picLocks noChangeAspect="1"/>
            </p:cNvPicPr>
            <p:nvPr/>
          </p:nvPicPr>
          <p:blipFill>
            <a:blip r:embed="rId5"/>
            <a:stretch>
              <a:fillRect/>
            </a:stretch>
          </p:blipFill>
          <p:spPr>
            <a:xfrm>
              <a:off x="1805320" y="2670843"/>
              <a:ext cx="4815287" cy="2806623"/>
            </a:xfrm>
            <a:prstGeom prst="rect">
              <a:avLst/>
            </a:prstGeom>
          </p:spPr>
        </p:pic>
        <p:sp>
          <p:nvSpPr>
            <p:cNvPr id="62" name="TextBox 61">
              <a:extLst>
                <a:ext uri="{FF2B5EF4-FFF2-40B4-BE49-F238E27FC236}">
                  <a16:creationId xmlns:a16="http://schemas.microsoft.com/office/drawing/2014/main" id="{017A3D0B-0C79-4AA5-BB5F-6AFADE93CE53}"/>
                </a:ext>
              </a:extLst>
            </p:cNvPr>
            <p:cNvSpPr txBox="1"/>
            <p:nvPr/>
          </p:nvSpPr>
          <p:spPr>
            <a:xfrm>
              <a:off x="2484798" y="5477466"/>
              <a:ext cx="4135809" cy="246221"/>
            </a:xfrm>
            <a:prstGeom prst="rect">
              <a:avLst/>
            </a:prstGeom>
            <a:noFill/>
          </p:spPr>
          <p:txBody>
            <a:bodyPr wrap="square" rtlCol="0">
              <a:spAutoFit/>
            </a:bodyPr>
            <a:lstStyle/>
            <a:p>
              <a:r>
                <a:rPr lang="en-US" sz="1000" dirty="0">
                  <a:solidFill>
                    <a:schemeClr val="tx1">
                      <a:lumMod val="75000"/>
                      <a:lumOff val="25000"/>
                    </a:schemeClr>
                  </a:solidFill>
                  <a:latin typeface="Arial" panose="020B0604020202020204" pitchFamily="34" charset="0"/>
                  <a:cs typeface="Arial" panose="020B0604020202020204" pitchFamily="34" charset="0"/>
                </a:rPr>
                <a:t>   2012               2015                  2016	          2018	         2020</a:t>
              </a:r>
            </a:p>
          </p:txBody>
        </p:sp>
      </p:grpSp>
      <p:pic>
        <p:nvPicPr>
          <p:cNvPr id="6" name="Picture 5">
            <a:extLst>
              <a:ext uri="{FF2B5EF4-FFF2-40B4-BE49-F238E27FC236}">
                <a16:creationId xmlns:a16="http://schemas.microsoft.com/office/drawing/2014/main" id="{87207DB3-ECA4-4C28-A1C3-A7E87690AAA6}"/>
              </a:ext>
            </a:extLst>
          </p:cNvPr>
          <p:cNvPicPr>
            <a:picLocks noChangeAspect="1"/>
          </p:cNvPicPr>
          <p:nvPr/>
        </p:nvPicPr>
        <p:blipFill>
          <a:blip r:embed="rId6"/>
          <a:stretch>
            <a:fillRect/>
          </a:stretch>
        </p:blipFill>
        <p:spPr>
          <a:xfrm>
            <a:off x="2695571" y="2376063"/>
            <a:ext cx="3752850" cy="200025"/>
          </a:xfrm>
          <a:prstGeom prst="rect">
            <a:avLst/>
          </a:prstGeom>
        </p:spPr>
      </p:pic>
      <p:sp>
        <p:nvSpPr>
          <p:cNvPr id="63" name="TextBox 62">
            <a:extLst>
              <a:ext uri="{FF2B5EF4-FFF2-40B4-BE49-F238E27FC236}">
                <a16:creationId xmlns:a16="http://schemas.microsoft.com/office/drawing/2014/main" id="{5ECB5264-6F20-44FC-A750-2DDDCCA9D5AE}"/>
              </a:ext>
            </a:extLst>
          </p:cNvPr>
          <p:cNvSpPr txBox="1"/>
          <p:nvPr/>
        </p:nvSpPr>
        <p:spPr>
          <a:xfrm>
            <a:off x="2579339" y="4702280"/>
            <a:ext cx="598538"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53.8%</a:t>
            </a:r>
          </a:p>
        </p:txBody>
      </p:sp>
      <p:sp>
        <p:nvSpPr>
          <p:cNvPr id="64" name="TextBox 63">
            <a:extLst>
              <a:ext uri="{FF2B5EF4-FFF2-40B4-BE49-F238E27FC236}">
                <a16:creationId xmlns:a16="http://schemas.microsoft.com/office/drawing/2014/main" id="{4F8549BE-5FD2-4959-AAFA-2C21E2AA32AC}"/>
              </a:ext>
            </a:extLst>
          </p:cNvPr>
          <p:cNvSpPr txBox="1"/>
          <p:nvPr/>
        </p:nvSpPr>
        <p:spPr>
          <a:xfrm>
            <a:off x="3441871" y="4778498"/>
            <a:ext cx="598538"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49.5%</a:t>
            </a:r>
          </a:p>
        </p:txBody>
      </p:sp>
      <p:sp>
        <p:nvSpPr>
          <p:cNvPr id="75" name="TextBox 74">
            <a:extLst>
              <a:ext uri="{FF2B5EF4-FFF2-40B4-BE49-F238E27FC236}">
                <a16:creationId xmlns:a16="http://schemas.microsoft.com/office/drawing/2014/main" id="{E557BEFD-75E2-4121-9611-C0CF41E2CAEC}"/>
              </a:ext>
            </a:extLst>
          </p:cNvPr>
          <p:cNvSpPr txBox="1"/>
          <p:nvPr/>
        </p:nvSpPr>
        <p:spPr>
          <a:xfrm>
            <a:off x="4304403" y="4579170"/>
            <a:ext cx="598538"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58.1%</a:t>
            </a:r>
          </a:p>
        </p:txBody>
      </p:sp>
      <p:sp>
        <p:nvSpPr>
          <p:cNvPr id="77" name="TextBox 76">
            <a:extLst>
              <a:ext uri="{FF2B5EF4-FFF2-40B4-BE49-F238E27FC236}">
                <a16:creationId xmlns:a16="http://schemas.microsoft.com/office/drawing/2014/main" id="{FD892CA5-8702-4DB3-8BB2-9EF11C4E39F7}"/>
              </a:ext>
            </a:extLst>
          </p:cNvPr>
          <p:cNvSpPr txBox="1"/>
          <p:nvPr/>
        </p:nvSpPr>
        <p:spPr>
          <a:xfrm>
            <a:off x="5208956" y="4644138"/>
            <a:ext cx="598538"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57.9%</a:t>
            </a:r>
          </a:p>
        </p:txBody>
      </p:sp>
      <p:sp>
        <p:nvSpPr>
          <p:cNvPr id="78" name="TextBox 77">
            <a:extLst>
              <a:ext uri="{FF2B5EF4-FFF2-40B4-BE49-F238E27FC236}">
                <a16:creationId xmlns:a16="http://schemas.microsoft.com/office/drawing/2014/main" id="{C343FDDB-D76A-47FC-99FA-5C0323F86DF9}"/>
              </a:ext>
            </a:extLst>
          </p:cNvPr>
          <p:cNvSpPr txBox="1"/>
          <p:nvPr/>
        </p:nvSpPr>
        <p:spPr>
          <a:xfrm>
            <a:off x="6057341" y="4456059"/>
            <a:ext cx="598538"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68.0%</a:t>
            </a:r>
          </a:p>
        </p:txBody>
      </p:sp>
      <p:sp>
        <p:nvSpPr>
          <p:cNvPr id="92" name="TextBox 91">
            <a:extLst>
              <a:ext uri="{FF2B5EF4-FFF2-40B4-BE49-F238E27FC236}">
                <a16:creationId xmlns:a16="http://schemas.microsoft.com/office/drawing/2014/main" id="{7079D389-092D-4A8F-8A55-8F1DBB32AB95}"/>
              </a:ext>
            </a:extLst>
          </p:cNvPr>
          <p:cNvSpPr txBox="1"/>
          <p:nvPr/>
        </p:nvSpPr>
        <p:spPr>
          <a:xfrm>
            <a:off x="2576238" y="3694127"/>
            <a:ext cx="598538"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22.8%</a:t>
            </a:r>
          </a:p>
        </p:txBody>
      </p:sp>
      <p:sp>
        <p:nvSpPr>
          <p:cNvPr id="93" name="TextBox 92">
            <a:extLst>
              <a:ext uri="{FF2B5EF4-FFF2-40B4-BE49-F238E27FC236}">
                <a16:creationId xmlns:a16="http://schemas.microsoft.com/office/drawing/2014/main" id="{3E31599F-4C55-46FB-BED3-BFE73405BCF6}"/>
              </a:ext>
            </a:extLst>
          </p:cNvPr>
          <p:cNvSpPr txBox="1"/>
          <p:nvPr/>
        </p:nvSpPr>
        <p:spPr>
          <a:xfrm>
            <a:off x="3441871" y="3781559"/>
            <a:ext cx="598538"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27.4%</a:t>
            </a:r>
          </a:p>
        </p:txBody>
      </p:sp>
      <p:sp>
        <p:nvSpPr>
          <p:cNvPr id="94" name="TextBox 93">
            <a:extLst>
              <a:ext uri="{FF2B5EF4-FFF2-40B4-BE49-F238E27FC236}">
                <a16:creationId xmlns:a16="http://schemas.microsoft.com/office/drawing/2014/main" id="{B9F2D2AE-1BC6-4650-B876-BBC32F4C549D}"/>
              </a:ext>
            </a:extLst>
          </p:cNvPr>
          <p:cNvSpPr txBox="1"/>
          <p:nvPr/>
        </p:nvSpPr>
        <p:spPr>
          <a:xfrm>
            <a:off x="4304403" y="3618574"/>
            <a:ext cx="598538"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24.0%</a:t>
            </a:r>
          </a:p>
        </p:txBody>
      </p:sp>
      <p:sp>
        <p:nvSpPr>
          <p:cNvPr id="95" name="TextBox 94">
            <a:extLst>
              <a:ext uri="{FF2B5EF4-FFF2-40B4-BE49-F238E27FC236}">
                <a16:creationId xmlns:a16="http://schemas.microsoft.com/office/drawing/2014/main" id="{C54EF4A8-2C87-4CB5-8868-3F67AAE1ACDC}"/>
              </a:ext>
            </a:extLst>
          </p:cNvPr>
          <p:cNvSpPr txBox="1"/>
          <p:nvPr/>
        </p:nvSpPr>
        <p:spPr>
          <a:xfrm>
            <a:off x="5166935" y="3727974"/>
            <a:ext cx="598538"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14.2%</a:t>
            </a:r>
          </a:p>
        </p:txBody>
      </p:sp>
      <p:sp>
        <p:nvSpPr>
          <p:cNvPr id="96" name="TextBox 95">
            <a:extLst>
              <a:ext uri="{FF2B5EF4-FFF2-40B4-BE49-F238E27FC236}">
                <a16:creationId xmlns:a16="http://schemas.microsoft.com/office/drawing/2014/main" id="{C30D1A00-A2C5-4DB3-B485-03548F5B1754}"/>
              </a:ext>
            </a:extLst>
          </p:cNvPr>
          <p:cNvSpPr txBox="1"/>
          <p:nvPr/>
        </p:nvSpPr>
        <p:spPr>
          <a:xfrm>
            <a:off x="6033622" y="3458403"/>
            <a:ext cx="598538"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14.1%</a:t>
            </a:r>
          </a:p>
        </p:txBody>
      </p:sp>
      <p:sp>
        <p:nvSpPr>
          <p:cNvPr id="97" name="TextBox 96">
            <a:extLst>
              <a:ext uri="{FF2B5EF4-FFF2-40B4-BE49-F238E27FC236}">
                <a16:creationId xmlns:a16="http://schemas.microsoft.com/office/drawing/2014/main" id="{ED56B24C-300E-4E6C-9C76-32C211EBBBFC}"/>
              </a:ext>
            </a:extLst>
          </p:cNvPr>
          <p:cNvSpPr txBox="1"/>
          <p:nvPr/>
        </p:nvSpPr>
        <p:spPr>
          <a:xfrm>
            <a:off x="2576238" y="3099651"/>
            <a:ext cx="598538"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21.2%</a:t>
            </a:r>
          </a:p>
        </p:txBody>
      </p:sp>
      <p:sp>
        <p:nvSpPr>
          <p:cNvPr id="98" name="TextBox 97">
            <a:extLst>
              <a:ext uri="{FF2B5EF4-FFF2-40B4-BE49-F238E27FC236}">
                <a16:creationId xmlns:a16="http://schemas.microsoft.com/office/drawing/2014/main" id="{5BB38B6E-D68C-45D2-A3E7-C1EA59446BDB}"/>
              </a:ext>
            </a:extLst>
          </p:cNvPr>
          <p:cNvSpPr txBox="1"/>
          <p:nvPr/>
        </p:nvSpPr>
        <p:spPr>
          <a:xfrm>
            <a:off x="3441871" y="3176516"/>
            <a:ext cx="598538"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18.3%</a:t>
            </a:r>
          </a:p>
        </p:txBody>
      </p:sp>
      <p:sp>
        <p:nvSpPr>
          <p:cNvPr id="99" name="TextBox 98">
            <a:extLst>
              <a:ext uri="{FF2B5EF4-FFF2-40B4-BE49-F238E27FC236}">
                <a16:creationId xmlns:a16="http://schemas.microsoft.com/office/drawing/2014/main" id="{D1C71FFC-119B-4FD0-9530-8EE336599409}"/>
              </a:ext>
            </a:extLst>
          </p:cNvPr>
          <p:cNvSpPr txBox="1"/>
          <p:nvPr/>
        </p:nvSpPr>
        <p:spPr>
          <a:xfrm>
            <a:off x="4304403" y="3061633"/>
            <a:ext cx="598538"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15.0%</a:t>
            </a:r>
          </a:p>
        </p:txBody>
      </p:sp>
      <p:sp>
        <p:nvSpPr>
          <p:cNvPr id="100" name="TextBox 99">
            <a:extLst>
              <a:ext uri="{FF2B5EF4-FFF2-40B4-BE49-F238E27FC236}">
                <a16:creationId xmlns:a16="http://schemas.microsoft.com/office/drawing/2014/main" id="{6210D959-AEC9-4E16-840D-C9FE956B685A}"/>
              </a:ext>
            </a:extLst>
          </p:cNvPr>
          <p:cNvSpPr txBox="1"/>
          <p:nvPr/>
        </p:nvSpPr>
        <p:spPr>
          <a:xfrm>
            <a:off x="5166935" y="3372353"/>
            <a:ext cx="598538"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11.9%</a:t>
            </a:r>
          </a:p>
        </p:txBody>
      </p:sp>
      <p:sp>
        <p:nvSpPr>
          <p:cNvPr id="101" name="TextBox 100">
            <a:extLst>
              <a:ext uri="{FF2B5EF4-FFF2-40B4-BE49-F238E27FC236}">
                <a16:creationId xmlns:a16="http://schemas.microsoft.com/office/drawing/2014/main" id="{6F36A099-9CF6-4B50-8974-23026B358F95}"/>
              </a:ext>
            </a:extLst>
          </p:cNvPr>
          <p:cNvSpPr txBox="1"/>
          <p:nvPr/>
        </p:nvSpPr>
        <p:spPr>
          <a:xfrm>
            <a:off x="6067539" y="3201872"/>
            <a:ext cx="598538" cy="246221"/>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3.4%</a:t>
            </a:r>
          </a:p>
        </p:txBody>
      </p:sp>
      <p:sp>
        <p:nvSpPr>
          <p:cNvPr id="102" name="TextBox 101">
            <a:extLst>
              <a:ext uri="{FF2B5EF4-FFF2-40B4-BE49-F238E27FC236}">
                <a16:creationId xmlns:a16="http://schemas.microsoft.com/office/drawing/2014/main" id="{C2B6CFA8-562A-41CF-BE60-37CAFCB4045C}"/>
              </a:ext>
            </a:extLst>
          </p:cNvPr>
          <p:cNvSpPr txBox="1"/>
          <p:nvPr/>
        </p:nvSpPr>
        <p:spPr>
          <a:xfrm>
            <a:off x="2576238" y="2765494"/>
            <a:ext cx="598538" cy="246221"/>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2.2%</a:t>
            </a:r>
          </a:p>
        </p:txBody>
      </p:sp>
      <p:sp>
        <p:nvSpPr>
          <p:cNvPr id="103" name="TextBox 102">
            <a:extLst>
              <a:ext uri="{FF2B5EF4-FFF2-40B4-BE49-F238E27FC236}">
                <a16:creationId xmlns:a16="http://schemas.microsoft.com/office/drawing/2014/main" id="{AFF330F5-4076-4F1F-B640-8796514AB225}"/>
              </a:ext>
            </a:extLst>
          </p:cNvPr>
          <p:cNvSpPr txBox="1"/>
          <p:nvPr/>
        </p:nvSpPr>
        <p:spPr>
          <a:xfrm>
            <a:off x="3480791" y="2832673"/>
            <a:ext cx="598538" cy="246221"/>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5.0%</a:t>
            </a:r>
          </a:p>
        </p:txBody>
      </p:sp>
      <p:sp>
        <p:nvSpPr>
          <p:cNvPr id="104" name="TextBox 103">
            <a:extLst>
              <a:ext uri="{FF2B5EF4-FFF2-40B4-BE49-F238E27FC236}">
                <a16:creationId xmlns:a16="http://schemas.microsoft.com/office/drawing/2014/main" id="{0FAC1868-49CD-4AC4-B2C3-475A49EA05E7}"/>
              </a:ext>
            </a:extLst>
          </p:cNvPr>
          <p:cNvSpPr txBox="1"/>
          <p:nvPr/>
        </p:nvSpPr>
        <p:spPr>
          <a:xfrm>
            <a:off x="4304403" y="2774537"/>
            <a:ext cx="598538" cy="246221"/>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2.9%</a:t>
            </a:r>
          </a:p>
        </p:txBody>
      </p:sp>
      <p:sp>
        <p:nvSpPr>
          <p:cNvPr id="105" name="TextBox 104">
            <a:extLst>
              <a:ext uri="{FF2B5EF4-FFF2-40B4-BE49-F238E27FC236}">
                <a16:creationId xmlns:a16="http://schemas.microsoft.com/office/drawing/2014/main" id="{F951EF52-81DC-4EDF-813B-AB4929117C41}"/>
              </a:ext>
            </a:extLst>
          </p:cNvPr>
          <p:cNvSpPr txBox="1"/>
          <p:nvPr/>
        </p:nvSpPr>
        <p:spPr>
          <a:xfrm>
            <a:off x="5157204" y="2963035"/>
            <a:ext cx="598538" cy="246221"/>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16.1%</a:t>
            </a:r>
          </a:p>
        </p:txBody>
      </p:sp>
      <p:sp>
        <p:nvSpPr>
          <p:cNvPr id="106" name="TextBox 105">
            <a:extLst>
              <a:ext uri="{FF2B5EF4-FFF2-40B4-BE49-F238E27FC236}">
                <a16:creationId xmlns:a16="http://schemas.microsoft.com/office/drawing/2014/main" id="{45867829-6E85-446C-939F-D79FE6E5E3E6}"/>
              </a:ext>
            </a:extLst>
          </p:cNvPr>
          <p:cNvSpPr txBox="1"/>
          <p:nvPr/>
        </p:nvSpPr>
        <p:spPr>
          <a:xfrm>
            <a:off x="6057341" y="2959753"/>
            <a:ext cx="598538" cy="246221"/>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14.5%</a:t>
            </a:r>
          </a:p>
        </p:txBody>
      </p:sp>
    </p:spTree>
    <p:extLst>
      <p:ext uri="{BB962C8B-B14F-4D97-AF65-F5344CB8AC3E}">
        <p14:creationId xmlns:p14="http://schemas.microsoft.com/office/powerpoint/2010/main" val="16314852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Impact of COVID on Insurance Coverage</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2" name="Footer Placeholder 11">
            <a:extLst>
              <a:ext uri="{FF2B5EF4-FFF2-40B4-BE49-F238E27FC236}">
                <a16:creationId xmlns:a16="http://schemas.microsoft.com/office/drawing/2014/main" id="{054E245E-75A3-45CD-A624-3E35B6EDE2DA}"/>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14</a:t>
            </a:r>
          </a:p>
        </p:txBody>
      </p:sp>
      <p:sp>
        <p:nvSpPr>
          <p:cNvPr id="89" name="TextBox 88">
            <a:extLst>
              <a:ext uri="{FF2B5EF4-FFF2-40B4-BE49-F238E27FC236}">
                <a16:creationId xmlns:a16="http://schemas.microsoft.com/office/drawing/2014/main" id="{01A987F1-DEC4-4C5C-833A-1CD2EC389704}"/>
              </a:ext>
            </a:extLst>
          </p:cNvPr>
          <p:cNvSpPr txBox="1"/>
          <p:nvPr/>
        </p:nvSpPr>
        <p:spPr>
          <a:xfrm>
            <a:off x="545552" y="846544"/>
            <a:ext cx="8052896" cy="1277273"/>
          </a:xfrm>
          <a:prstGeom prst="rect">
            <a:avLst/>
          </a:prstGeom>
          <a:noFill/>
        </p:spPr>
        <p:txBody>
          <a:bodyPr wrap="square" rtlCol="0">
            <a:spAutoFit/>
          </a:bodyPr>
          <a:lstStyle/>
          <a:p>
            <a:pPr algn="ctr"/>
            <a:r>
              <a:rPr lang="en-US" sz="1400" b="1" dirty="0">
                <a:latin typeface="Arial" panose="020B0604020202020204" pitchFamily="34" charset="0"/>
                <a:cs typeface="Arial" panose="020B0604020202020204" pitchFamily="34" charset="0"/>
              </a:rPr>
              <a:t>The majority of RI residents who experienced a short-term gap in insurance or recent loss of insurance did not attribute the interruption in coverage to the COVID-19 pandemic</a:t>
            </a:r>
          </a:p>
          <a:p>
            <a:pPr algn="ctr"/>
            <a:endParaRPr lang="en-US" sz="1000" dirty="0">
              <a:latin typeface="Arial" panose="020B0604020202020204" pitchFamily="34" charset="0"/>
              <a:cs typeface="Arial" panose="020B0604020202020204" pitchFamily="34" charset="0"/>
            </a:endParaRP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Less than 10% of those who experienced a short-term gap in coverage in the past year attributed the gap to COVID.</a:t>
            </a: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Less than one-third of those who experienced a recent loss of insurance attributed the loss to COVID.</a:t>
            </a:r>
          </a:p>
        </p:txBody>
      </p:sp>
      <p:grpSp>
        <p:nvGrpSpPr>
          <p:cNvPr id="99" name="Group 98">
            <a:extLst>
              <a:ext uri="{FF2B5EF4-FFF2-40B4-BE49-F238E27FC236}">
                <a16:creationId xmlns:a16="http://schemas.microsoft.com/office/drawing/2014/main" id="{680D5C2E-2566-49C2-A3D6-40029F2B6315}"/>
              </a:ext>
            </a:extLst>
          </p:cNvPr>
          <p:cNvGrpSpPr/>
          <p:nvPr/>
        </p:nvGrpSpPr>
        <p:grpSpPr>
          <a:xfrm>
            <a:off x="8134276" y="6315741"/>
            <a:ext cx="800247" cy="392514"/>
            <a:chOff x="7466680" y="6240981"/>
            <a:chExt cx="912981" cy="469877"/>
          </a:xfrm>
        </p:grpSpPr>
        <p:pic>
          <p:nvPicPr>
            <p:cNvPr id="100" name="Content Placeholder 18">
              <a:extLst>
                <a:ext uri="{FF2B5EF4-FFF2-40B4-BE49-F238E27FC236}">
                  <a16:creationId xmlns:a16="http://schemas.microsoft.com/office/drawing/2014/main" id="{7DAF9EBB-A4DB-4A28-8C2D-BDBB04C6FE7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101" name="Picture 100">
              <a:extLst>
                <a:ext uri="{FF2B5EF4-FFF2-40B4-BE49-F238E27FC236}">
                  <a16:creationId xmlns:a16="http://schemas.microsoft.com/office/drawing/2014/main" id="{1DB6DD55-E547-427B-A894-8A2ECFD5B47C}"/>
                </a:ext>
              </a:extLst>
            </p:cNvPr>
            <p:cNvPicPr>
              <a:picLocks noChangeAspect="1"/>
            </p:cNvPicPr>
            <p:nvPr/>
          </p:nvPicPr>
          <p:blipFill rotWithShape="1">
            <a:blip r:embed="rId4">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sp>
        <p:nvSpPr>
          <p:cNvPr id="9" name="TextBox 8">
            <a:extLst>
              <a:ext uri="{FF2B5EF4-FFF2-40B4-BE49-F238E27FC236}">
                <a16:creationId xmlns:a16="http://schemas.microsoft.com/office/drawing/2014/main" id="{C381458B-B62A-41CC-83AF-0D68D62730D8}"/>
              </a:ext>
            </a:extLst>
          </p:cNvPr>
          <p:cNvSpPr txBox="1"/>
          <p:nvPr/>
        </p:nvSpPr>
        <p:spPr>
          <a:xfrm>
            <a:off x="801994" y="6011456"/>
            <a:ext cx="7331099" cy="769441"/>
          </a:xfrm>
          <a:prstGeom prst="rect">
            <a:avLst/>
          </a:prstGeom>
          <a:noFill/>
        </p:spPr>
        <p:txBody>
          <a:bodyPr wrap="square" rtlCol="0">
            <a:spAutoFit/>
          </a:bodyPr>
          <a:lstStyle/>
          <a:p>
            <a:pPr defTabSz="931774">
              <a:defRPr/>
            </a:pPr>
            <a:r>
              <a:rPr lang="en-US" sz="1100" dirty="0">
                <a:latin typeface="Arial" panose="020B0604020202020204" pitchFamily="34" charset="0"/>
                <a:cs typeface="Arial" panose="020B0604020202020204" pitchFamily="34" charset="0"/>
              </a:rPr>
              <a:t>*Gap in coverage: question was asked of all respondents</a:t>
            </a:r>
            <a:r>
              <a:rPr lang="en-US" sz="1100" u="sng" dirty="0">
                <a:latin typeface="Arial" panose="020B0604020202020204" pitchFamily="34" charset="0"/>
                <a:cs typeface="Arial" panose="020B0604020202020204" pitchFamily="34" charset="0"/>
              </a:rPr>
              <a:t> currently with</a:t>
            </a:r>
            <a:r>
              <a:rPr lang="en-US" sz="1100" dirty="0">
                <a:latin typeface="Arial" panose="020B0604020202020204" pitchFamily="34" charset="0"/>
                <a:cs typeface="Arial" panose="020B0604020202020204" pitchFamily="34" charset="0"/>
              </a:rPr>
              <a:t> coverage, but without coverage at some</a:t>
            </a:r>
          </a:p>
          <a:p>
            <a:pPr defTabSz="931774">
              <a:defRPr/>
            </a:pPr>
            <a:r>
              <a:rPr lang="en-US" sz="1100" dirty="0">
                <a:latin typeface="Arial" panose="020B0604020202020204" pitchFamily="34" charset="0"/>
                <a:cs typeface="Arial" panose="020B0604020202020204" pitchFamily="34" charset="0"/>
              </a:rPr>
              <a:t> time in the past 12 months for 2 months or less</a:t>
            </a:r>
          </a:p>
          <a:p>
            <a:pPr defTabSz="931774">
              <a:defRPr/>
            </a:pPr>
            <a:r>
              <a:rPr lang="en-US" sz="1100" dirty="0">
                <a:latin typeface="Arial" panose="020B0604020202020204" pitchFamily="34" charset="0"/>
                <a:cs typeface="Arial" panose="020B0604020202020204" pitchFamily="34" charset="0"/>
              </a:rPr>
              <a:t>**Loss of coverage: question was asked of all respondents </a:t>
            </a:r>
            <a:r>
              <a:rPr lang="en-US" sz="1100" u="sng" dirty="0">
                <a:latin typeface="Arial" panose="020B0604020202020204" pitchFamily="34" charset="0"/>
                <a:cs typeface="Arial" panose="020B0604020202020204" pitchFamily="34" charset="0"/>
              </a:rPr>
              <a:t>currently without</a:t>
            </a:r>
            <a:r>
              <a:rPr lang="en-US" sz="1100" dirty="0">
                <a:latin typeface="Arial" panose="020B0604020202020204" pitchFamily="34" charset="0"/>
                <a:cs typeface="Arial" panose="020B0604020202020204" pitchFamily="34" charset="0"/>
              </a:rPr>
              <a:t> coverage and who have been</a:t>
            </a:r>
          </a:p>
          <a:p>
            <a:pPr defTabSz="931774">
              <a:defRPr/>
            </a:pPr>
            <a:r>
              <a:rPr lang="en-US" sz="1100" dirty="0">
                <a:latin typeface="Arial" panose="020B0604020202020204" pitchFamily="34" charset="0"/>
                <a:cs typeface="Arial" panose="020B0604020202020204" pitchFamily="34" charset="0"/>
              </a:rPr>
              <a:t>   uninsured for 2 months or less</a:t>
            </a:r>
          </a:p>
        </p:txBody>
      </p:sp>
      <p:grpSp>
        <p:nvGrpSpPr>
          <p:cNvPr id="15" name="Group 14">
            <a:extLst>
              <a:ext uri="{FF2B5EF4-FFF2-40B4-BE49-F238E27FC236}">
                <a16:creationId xmlns:a16="http://schemas.microsoft.com/office/drawing/2014/main" id="{369DBEA5-AD1F-4644-94F3-C901CCD5192D}"/>
              </a:ext>
            </a:extLst>
          </p:cNvPr>
          <p:cNvGrpSpPr/>
          <p:nvPr/>
        </p:nvGrpSpPr>
        <p:grpSpPr>
          <a:xfrm>
            <a:off x="1876226" y="2392292"/>
            <a:ext cx="5391548" cy="3466248"/>
            <a:chOff x="1829820" y="2358433"/>
            <a:chExt cx="5484359" cy="3635496"/>
          </a:xfrm>
        </p:grpSpPr>
        <p:grpSp>
          <p:nvGrpSpPr>
            <p:cNvPr id="6" name="Group 5">
              <a:extLst>
                <a:ext uri="{FF2B5EF4-FFF2-40B4-BE49-F238E27FC236}">
                  <a16:creationId xmlns:a16="http://schemas.microsoft.com/office/drawing/2014/main" id="{7410458E-E15E-4EE4-B248-1FC515866452}"/>
                </a:ext>
              </a:extLst>
            </p:cNvPr>
            <p:cNvGrpSpPr/>
            <p:nvPr/>
          </p:nvGrpSpPr>
          <p:grpSpPr>
            <a:xfrm>
              <a:off x="1829820" y="2358433"/>
              <a:ext cx="5484359" cy="3635496"/>
              <a:chOff x="1829820" y="2358433"/>
              <a:chExt cx="5484359" cy="3635496"/>
            </a:xfrm>
          </p:grpSpPr>
          <p:pic>
            <p:nvPicPr>
              <p:cNvPr id="3" name="Picture 2">
                <a:extLst>
                  <a:ext uri="{FF2B5EF4-FFF2-40B4-BE49-F238E27FC236}">
                    <a16:creationId xmlns:a16="http://schemas.microsoft.com/office/drawing/2014/main" id="{2836F113-CBF0-4182-9154-70D19FCF67C0}"/>
                  </a:ext>
                </a:extLst>
              </p:cNvPr>
              <p:cNvPicPr>
                <a:picLocks noChangeAspect="1"/>
              </p:cNvPicPr>
              <p:nvPr/>
            </p:nvPicPr>
            <p:blipFill>
              <a:blip r:embed="rId5"/>
              <a:stretch>
                <a:fillRect/>
              </a:stretch>
            </p:blipFill>
            <p:spPr>
              <a:xfrm>
                <a:off x="2005585" y="2358433"/>
                <a:ext cx="5012220" cy="1184632"/>
              </a:xfrm>
              <a:prstGeom prst="rect">
                <a:avLst/>
              </a:prstGeom>
            </p:spPr>
          </p:pic>
          <p:pic>
            <p:nvPicPr>
              <p:cNvPr id="4" name="Picture 3">
                <a:extLst>
                  <a:ext uri="{FF2B5EF4-FFF2-40B4-BE49-F238E27FC236}">
                    <a16:creationId xmlns:a16="http://schemas.microsoft.com/office/drawing/2014/main" id="{6138D5E9-F541-432E-A0F6-52CC36FEA0E2}"/>
                  </a:ext>
                </a:extLst>
              </p:cNvPr>
              <p:cNvPicPr>
                <a:picLocks noChangeAspect="1"/>
              </p:cNvPicPr>
              <p:nvPr/>
            </p:nvPicPr>
            <p:blipFill>
              <a:blip r:embed="rId6"/>
              <a:stretch>
                <a:fillRect/>
              </a:stretch>
            </p:blipFill>
            <p:spPr>
              <a:xfrm>
                <a:off x="1829820" y="3691649"/>
                <a:ext cx="5484359" cy="2302280"/>
              </a:xfrm>
              <a:prstGeom prst="rect">
                <a:avLst/>
              </a:prstGeom>
            </p:spPr>
          </p:pic>
          <p:sp>
            <p:nvSpPr>
              <p:cNvPr id="11" name="TextBox 10">
                <a:extLst>
                  <a:ext uri="{FF2B5EF4-FFF2-40B4-BE49-F238E27FC236}">
                    <a16:creationId xmlns:a16="http://schemas.microsoft.com/office/drawing/2014/main" id="{9C53B705-803A-438A-9890-20F638E000EC}"/>
                  </a:ext>
                </a:extLst>
              </p:cNvPr>
              <p:cNvSpPr txBox="1"/>
              <p:nvPr/>
            </p:nvSpPr>
            <p:spPr>
              <a:xfrm>
                <a:off x="5179625" y="4608032"/>
                <a:ext cx="817073" cy="400110"/>
              </a:xfrm>
              <a:prstGeom prst="rect">
                <a:avLst/>
              </a:prstGeom>
              <a:noFill/>
            </p:spPr>
            <p:txBody>
              <a:bodyPr wrap="square" rtlCol="0">
                <a:spAutoFit/>
              </a:bodyPr>
              <a:lstStyle/>
              <a:p>
                <a:pPr algn="ctr"/>
                <a:r>
                  <a:rPr lang="en-US" sz="1000" b="1" dirty="0">
                    <a:solidFill>
                      <a:schemeClr val="bg1"/>
                    </a:solidFill>
                    <a:latin typeface="Arial" panose="020B0604020202020204" pitchFamily="34" charset="0"/>
                    <a:cs typeface="Arial" panose="020B0604020202020204" pitchFamily="34" charset="0"/>
                  </a:rPr>
                  <a:t>Yes</a:t>
                </a:r>
              </a:p>
              <a:p>
                <a:pPr algn="ctr"/>
                <a:r>
                  <a:rPr lang="en-US" sz="1000" b="1" dirty="0">
                    <a:solidFill>
                      <a:schemeClr val="bg1"/>
                    </a:solidFill>
                    <a:latin typeface="Arial" panose="020B0604020202020204" pitchFamily="34" charset="0"/>
                    <a:cs typeface="Arial" panose="020B0604020202020204" pitchFamily="34" charset="0"/>
                  </a:rPr>
                  <a:t>28.7%</a:t>
                </a:r>
              </a:p>
            </p:txBody>
          </p:sp>
          <p:sp>
            <p:nvSpPr>
              <p:cNvPr id="12" name="TextBox 11">
                <a:extLst>
                  <a:ext uri="{FF2B5EF4-FFF2-40B4-BE49-F238E27FC236}">
                    <a16:creationId xmlns:a16="http://schemas.microsoft.com/office/drawing/2014/main" id="{40EE086D-3436-4C72-8C6C-D8596B8DE47E}"/>
                  </a:ext>
                </a:extLst>
              </p:cNvPr>
              <p:cNvSpPr txBox="1"/>
              <p:nvPr/>
            </p:nvSpPr>
            <p:spPr>
              <a:xfrm>
                <a:off x="2449488" y="4339423"/>
                <a:ext cx="817073" cy="400110"/>
              </a:xfrm>
              <a:prstGeom prst="rect">
                <a:avLst/>
              </a:prstGeom>
              <a:noFill/>
            </p:spPr>
            <p:txBody>
              <a:bodyPr wrap="square" rtlCol="0">
                <a:spAutoFit/>
              </a:bodyPr>
              <a:lstStyle/>
              <a:p>
                <a:pPr algn="ctr"/>
                <a:r>
                  <a:rPr lang="en-US" sz="1000" b="1" dirty="0">
                    <a:solidFill>
                      <a:schemeClr val="bg1"/>
                    </a:solidFill>
                    <a:latin typeface="Arial" panose="020B0604020202020204" pitchFamily="34" charset="0"/>
                    <a:cs typeface="Arial" panose="020B0604020202020204" pitchFamily="34" charset="0"/>
                  </a:rPr>
                  <a:t>Yes</a:t>
                </a:r>
              </a:p>
              <a:p>
                <a:pPr algn="ctr"/>
                <a:r>
                  <a:rPr lang="en-US" sz="1000" b="1" dirty="0">
                    <a:solidFill>
                      <a:schemeClr val="bg1"/>
                    </a:solidFill>
                    <a:latin typeface="Arial" panose="020B0604020202020204" pitchFamily="34" charset="0"/>
                    <a:cs typeface="Arial" panose="020B0604020202020204" pitchFamily="34" charset="0"/>
                  </a:rPr>
                  <a:t>9.8%</a:t>
                </a:r>
              </a:p>
            </p:txBody>
          </p:sp>
          <p:sp>
            <p:nvSpPr>
              <p:cNvPr id="13" name="TextBox 12">
                <a:extLst>
                  <a:ext uri="{FF2B5EF4-FFF2-40B4-BE49-F238E27FC236}">
                    <a16:creationId xmlns:a16="http://schemas.microsoft.com/office/drawing/2014/main" id="{7C8DA34F-79CC-457D-BD9E-B933DC2FB37D}"/>
                  </a:ext>
                </a:extLst>
              </p:cNvPr>
              <p:cNvSpPr txBox="1"/>
              <p:nvPr/>
            </p:nvSpPr>
            <p:spPr>
              <a:xfrm>
                <a:off x="5838365" y="5008142"/>
                <a:ext cx="817073" cy="400110"/>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No</a:t>
                </a:r>
              </a:p>
              <a:p>
                <a:pPr algn="ctr"/>
                <a:r>
                  <a:rPr lang="en-US" sz="1000" b="1" dirty="0">
                    <a:latin typeface="Arial" panose="020B0604020202020204" pitchFamily="34" charset="0"/>
                    <a:cs typeface="Arial" panose="020B0604020202020204" pitchFamily="34" charset="0"/>
                  </a:rPr>
                  <a:t>71.3%</a:t>
                </a:r>
              </a:p>
            </p:txBody>
          </p:sp>
          <p:sp>
            <p:nvSpPr>
              <p:cNvPr id="14" name="TextBox 13">
                <a:extLst>
                  <a:ext uri="{FF2B5EF4-FFF2-40B4-BE49-F238E27FC236}">
                    <a16:creationId xmlns:a16="http://schemas.microsoft.com/office/drawing/2014/main" id="{CCDD36FC-8FA5-47E6-99A2-954320061CAB}"/>
                  </a:ext>
                </a:extLst>
              </p:cNvPr>
              <p:cNvSpPr txBox="1"/>
              <p:nvPr/>
            </p:nvSpPr>
            <p:spPr>
              <a:xfrm>
                <a:off x="2843695" y="5026759"/>
                <a:ext cx="817073" cy="400110"/>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No</a:t>
                </a:r>
              </a:p>
              <a:p>
                <a:pPr algn="ctr"/>
                <a:r>
                  <a:rPr lang="en-US" sz="1000" b="1" dirty="0">
                    <a:latin typeface="Arial" panose="020B0604020202020204" pitchFamily="34" charset="0"/>
                    <a:cs typeface="Arial" panose="020B0604020202020204" pitchFamily="34" charset="0"/>
                  </a:rPr>
                  <a:t>90.2%</a:t>
                </a:r>
              </a:p>
            </p:txBody>
          </p:sp>
          <p:pic>
            <p:nvPicPr>
              <p:cNvPr id="5" name="Picture 4">
                <a:extLst>
                  <a:ext uri="{FF2B5EF4-FFF2-40B4-BE49-F238E27FC236}">
                    <a16:creationId xmlns:a16="http://schemas.microsoft.com/office/drawing/2014/main" id="{51B9D16B-53A8-4528-BAA2-7177BF524FA4}"/>
                  </a:ext>
                </a:extLst>
              </p:cNvPr>
              <p:cNvPicPr>
                <a:picLocks noChangeAspect="1"/>
              </p:cNvPicPr>
              <p:nvPr/>
            </p:nvPicPr>
            <p:blipFill>
              <a:blip r:embed="rId7"/>
              <a:stretch>
                <a:fillRect/>
              </a:stretch>
            </p:blipFill>
            <p:spPr>
              <a:xfrm>
                <a:off x="4905731" y="2415831"/>
                <a:ext cx="2124000" cy="1086099"/>
              </a:xfrm>
              <a:prstGeom prst="rect">
                <a:avLst/>
              </a:prstGeom>
            </p:spPr>
          </p:pic>
        </p:grpSp>
        <p:sp>
          <p:nvSpPr>
            <p:cNvPr id="10" name="TextBox 9">
              <a:extLst>
                <a:ext uri="{FF2B5EF4-FFF2-40B4-BE49-F238E27FC236}">
                  <a16:creationId xmlns:a16="http://schemas.microsoft.com/office/drawing/2014/main" id="{8BED51DD-6022-4A50-8B10-588E5FFA40F0}"/>
                </a:ext>
              </a:extLst>
            </p:cNvPr>
            <p:cNvSpPr txBox="1"/>
            <p:nvPr/>
          </p:nvSpPr>
          <p:spPr>
            <a:xfrm>
              <a:off x="3731440" y="2630649"/>
              <a:ext cx="362367" cy="261610"/>
            </a:xfrm>
            <a:prstGeom prst="rect">
              <a:avLst/>
            </a:prstGeom>
            <a:noFill/>
          </p:spPr>
          <p:txBody>
            <a:bodyPr wrap="square" rtlCol="0">
              <a:spAutoFit/>
            </a:bodyPr>
            <a:lstStyle/>
            <a:p>
              <a:r>
                <a:rPr lang="en-US" sz="1100" dirty="0"/>
                <a:t>*</a:t>
              </a:r>
            </a:p>
          </p:txBody>
        </p:sp>
        <p:sp>
          <p:nvSpPr>
            <p:cNvPr id="20" name="TextBox 19">
              <a:extLst>
                <a:ext uri="{FF2B5EF4-FFF2-40B4-BE49-F238E27FC236}">
                  <a16:creationId xmlns:a16="http://schemas.microsoft.com/office/drawing/2014/main" id="{6D4B2326-5F21-4F51-A3E6-E9EF7F78C572}"/>
                </a:ext>
              </a:extLst>
            </p:cNvPr>
            <p:cNvSpPr txBox="1"/>
            <p:nvPr/>
          </p:nvSpPr>
          <p:spPr>
            <a:xfrm>
              <a:off x="6609814" y="2619216"/>
              <a:ext cx="362367" cy="261610"/>
            </a:xfrm>
            <a:prstGeom prst="rect">
              <a:avLst/>
            </a:prstGeom>
            <a:noFill/>
          </p:spPr>
          <p:txBody>
            <a:bodyPr wrap="square" rtlCol="0">
              <a:spAutoFit/>
            </a:bodyPr>
            <a:lstStyle/>
            <a:p>
              <a:r>
                <a:rPr lang="en-US" sz="1100" dirty="0"/>
                <a:t>**</a:t>
              </a:r>
            </a:p>
          </p:txBody>
        </p:sp>
      </p:grpSp>
    </p:spTree>
    <p:extLst>
      <p:ext uri="{BB962C8B-B14F-4D97-AF65-F5344CB8AC3E}">
        <p14:creationId xmlns:p14="http://schemas.microsoft.com/office/powerpoint/2010/main" val="2310518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BFC9102-38CA-4484-8B89-3902CEE1D8D8}"/>
              </a:ext>
            </a:extLst>
          </p:cNvPr>
          <p:cNvPicPr>
            <a:picLocks noChangeAspect="1"/>
          </p:cNvPicPr>
          <p:nvPr/>
        </p:nvPicPr>
        <p:blipFill>
          <a:blip r:embed="rId3"/>
          <a:stretch>
            <a:fillRect/>
          </a:stretch>
        </p:blipFill>
        <p:spPr>
          <a:xfrm>
            <a:off x="699314" y="3472079"/>
            <a:ext cx="7745372" cy="2023100"/>
          </a:xfrm>
          <a:prstGeom prst="rect">
            <a:avLst/>
          </a:prstGeom>
        </p:spPr>
      </p:pic>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Reasons for Uninsurance</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Footer Placeholder 11">
            <a:extLst>
              <a:ext uri="{FF2B5EF4-FFF2-40B4-BE49-F238E27FC236}">
                <a16:creationId xmlns:a16="http://schemas.microsoft.com/office/drawing/2014/main" id="{D93CB05E-81AB-47B4-83A4-3132204DF077}"/>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15</a:t>
            </a:r>
          </a:p>
        </p:txBody>
      </p:sp>
      <p:grpSp>
        <p:nvGrpSpPr>
          <p:cNvPr id="13" name="Group 12">
            <a:extLst>
              <a:ext uri="{FF2B5EF4-FFF2-40B4-BE49-F238E27FC236}">
                <a16:creationId xmlns:a16="http://schemas.microsoft.com/office/drawing/2014/main" id="{EA1D33CE-C3ED-4621-BBFB-68A0C980855B}"/>
              </a:ext>
            </a:extLst>
          </p:cNvPr>
          <p:cNvGrpSpPr/>
          <p:nvPr/>
        </p:nvGrpSpPr>
        <p:grpSpPr>
          <a:xfrm>
            <a:off x="660591" y="2896926"/>
            <a:ext cx="7882796" cy="3132515"/>
            <a:chOff x="1136156" y="2774500"/>
            <a:chExt cx="6923478" cy="3132515"/>
          </a:xfrm>
        </p:grpSpPr>
        <p:grpSp>
          <p:nvGrpSpPr>
            <p:cNvPr id="7" name="Group 6">
              <a:extLst>
                <a:ext uri="{FF2B5EF4-FFF2-40B4-BE49-F238E27FC236}">
                  <a16:creationId xmlns:a16="http://schemas.microsoft.com/office/drawing/2014/main" id="{C37F15A9-4D82-43E5-841B-652E2ACE4AC4}"/>
                </a:ext>
              </a:extLst>
            </p:cNvPr>
            <p:cNvGrpSpPr/>
            <p:nvPr/>
          </p:nvGrpSpPr>
          <p:grpSpPr>
            <a:xfrm>
              <a:off x="1136156" y="3224058"/>
              <a:ext cx="6923478" cy="2682957"/>
              <a:chOff x="745505" y="2905795"/>
              <a:chExt cx="6923478" cy="2682957"/>
            </a:xfrm>
          </p:grpSpPr>
          <p:sp>
            <p:nvSpPr>
              <p:cNvPr id="45" name="TextBox 44">
                <a:extLst>
                  <a:ext uri="{FF2B5EF4-FFF2-40B4-BE49-F238E27FC236}">
                    <a16:creationId xmlns:a16="http://schemas.microsoft.com/office/drawing/2014/main" id="{83BD9564-420C-4214-9DFB-AC3A1BAA5E18}"/>
                  </a:ext>
                </a:extLst>
              </p:cNvPr>
              <p:cNvSpPr txBox="1"/>
              <p:nvPr/>
            </p:nvSpPr>
            <p:spPr>
              <a:xfrm>
                <a:off x="2157867" y="5034754"/>
                <a:ext cx="1300550" cy="553998"/>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No longer eligible for ESI due to a reduction in work hours</a:t>
                </a:r>
              </a:p>
            </p:txBody>
          </p:sp>
          <p:sp>
            <p:nvSpPr>
              <p:cNvPr id="46" name="TextBox 45">
                <a:extLst>
                  <a:ext uri="{FF2B5EF4-FFF2-40B4-BE49-F238E27FC236}">
                    <a16:creationId xmlns:a16="http://schemas.microsoft.com/office/drawing/2014/main" id="{EB85804B-0E4C-42B3-9EE7-B0DEB2E47AAE}"/>
                  </a:ext>
                </a:extLst>
              </p:cNvPr>
              <p:cNvSpPr txBox="1"/>
              <p:nvPr/>
            </p:nvSpPr>
            <p:spPr>
              <a:xfrm>
                <a:off x="3547750" y="5022492"/>
                <a:ext cx="1300550" cy="400110"/>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Employer stopped offering coverage</a:t>
                </a:r>
              </a:p>
            </p:txBody>
          </p:sp>
          <p:sp>
            <p:nvSpPr>
              <p:cNvPr id="47" name="TextBox 46">
                <a:extLst>
                  <a:ext uri="{FF2B5EF4-FFF2-40B4-BE49-F238E27FC236}">
                    <a16:creationId xmlns:a16="http://schemas.microsoft.com/office/drawing/2014/main" id="{5B86BE7A-690B-4BBD-832B-3291BBBF3C67}"/>
                  </a:ext>
                </a:extLst>
              </p:cNvPr>
              <p:cNvSpPr txBox="1"/>
              <p:nvPr/>
            </p:nvSpPr>
            <p:spPr>
              <a:xfrm>
                <a:off x="5002950" y="5016318"/>
                <a:ext cx="1160447" cy="246221"/>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Premium too high</a:t>
                </a:r>
              </a:p>
            </p:txBody>
          </p:sp>
          <p:sp>
            <p:nvSpPr>
              <p:cNvPr id="48" name="TextBox 47">
                <a:extLst>
                  <a:ext uri="{FF2B5EF4-FFF2-40B4-BE49-F238E27FC236}">
                    <a16:creationId xmlns:a16="http://schemas.microsoft.com/office/drawing/2014/main" id="{47947D42-5D4A-46A5-B81D-5CFCA18FEA74}"/>
                  </a:ext>
                </a:extLst>
              </p:cNvPr>
              <p:cNvSpPr txBox="1"/>
              <p:nvPr/>
            </p:nvSpPr>
            <p:spPr>
              <a:xfrm>
                <a:off x="6300937" y="5014886"/>
                <a:ext cx="1368046" cy="246221"/>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Lost Medicaid coverage</a:t>
                </a:r>
              </a:p>
            </p:txBody>
          </p:sp>
          <p:sp>
            <p:nvSpPr>
              <p:cNvPr id="49" name="TextBox 48">
                <a:extLst>
                  <a:ext uri="{FF2B5EF4-FFF2-40B4-BE49-F238E27FC236}">
                    <a16:creationId xmlns:a16="http://schemas.microsoft.com/office/drawing/2014/main" id="{1D47E440-71B0-43DB-B96A-B9FEF6E33E60}"/>
                  </a:ext>
                </a:extLst>
              </p:cNvPr>
              <p:cNvSpPr txBox="1"/>
              <p:nvPr/>
            </p:nvSpPr>
            <p:spPr>
              <a:xfrm>
                <a:off x="849539" y="5034754"/>
                <a:ext cx="1160447" cy="553998"/>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Person with insurance lost job</a:t>
                </a:r>
              </a:p>
            </p:txBody>
          </p:sp>
          <p:sp>
            <p:nvSpPr>
              <p:cNvPr id="50" name="TextBox 49">
                <a:extLst>
                  <a:ext uri="{FF2B5EF4-FFF2-40B4-BE49-F238E27FC236}">
                    <a16:creationId xmlns:a16="http://schemas.microsoft.com/office/drawing/2014/main" id="{3EA886A7-48B4-475D-9D79-BDD4CBE14658}"/>
                  </a:ext>
                </a:extLst>
              </p:cNvPr>
              <p:cNvSpPr txBox="1"/>
              <p:nvPr/>
            </p:nvSpPr>
            <p:spPr>
              <a:xfrm>
                <a:off x="745505" y="2905795"/>
                <a:ext cx="515052"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37.6%</a:t>
                </a:r>
              </a:p>
            </p:txBody>
          </p:sp>
          <p:sp>
            <p:nvSpPr>
              <p:cNvPr id="51" name="TextBox 50">
                <a:extLst>
                  <a:ext uri="{FF2B5EF4-FFF2-40B4-BE49-F238E27FC236}">
                    <a16:creationId xmlns:a16="http://schemas.microsoft.com/office/drawing/2014/main" id="{0B8C0825-E2A9-42A3-97CB-FD681CB06DE9}"/>
                  </a:ext>
                </a:extLst>
              </p:cNvPr>
              <p:cNvSpPr txBox="1"/>
              <p:nvPr/>
            </p:nvSpPr>
            <p:spPr>
              <a:xfrm>
                <a:off x="2048611" y="3807135"/>
                <a:ext cx="493463"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19.4%</a:t>
                </a:r>
              </a:p>
            </p:txBody>
          </p:sp>
          <p:sp>
            <p:nvSpPr>
              <p:cNvPr id="52" name="TextBox 51">
                <a:extLst>
                  <a:ext uri="{FF2B5EF4-FFF2-40B4-BE49-F238E27FC236}">
                    <a16:creationId xmlns:a16="http://schemas.microsoft.com/office/drawing/2014/main" id="{FFDD1ED1-4580-4249-8B49-D9D68BC981B2}"/>
                  </a:ext>
                </a:extLst>
              </p:cNvPr>
              <p:cNvSpPr txBox="1"/>
              <p:nvPr/>
            </p:nvSpPr>
            <p:spPr>
              <a:xfrm>
                <a:off x="2725885" y="4195654"/>
                <a:ext cx="493460"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11.9%</a:t>
                </a:r>
              </a:p>
            </p:txBody>
          </p:sp>
          <p:sp>
            <p:nvSpPr>
              <p:cNvPr id="53" name="TextBox 52">
                <a:extLst>
                  <a:ext uri="{FF2B5EF4-FFF2-40B4-BE49-F238E27FC236}">
                    <a16:creationId xmlns:a16="http://schemas.microsoft.com/office/drawing/2014/main" id="{CBDF3E21-A8B7-4FF7-9E6A-97FAAC01DA8A}"/>
                  </a:ext>
                </a:extLst>
              </p:cNvPr>
              <p:cNvSpPr txBox="1"/>
              <p:nvPr/>
            </p:nvSpPr>
            <p:spPr>
              <a:xfrm>
                <a:off x="2558209" y="3874700"/>
                <a:ext cx="493461"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18.3%</a:t>
                </a:r>
              </a:p>
            </p:txBody>
          </p:sp>
          <p:sp>
            <p:nvSpPr>
              <p:cNvPr id="54" name="TextBox 53">
                <a:extLst>
                  <a:ext uri="{FF2B5EF4-FFF2-40B4-BE49-F238E27FC236}">
                    <a16:creationId xmlns:a16="http://schemas.microsoft.com/office/drawing/2014/main" id="{8D030FE3-0316-42A2-B3DD-DA337DC7539B}"/>
                  </a:ext>
                </a:extLst>
              </p:cNvPr>
              <p:cNvSpPr txBox="1"/>
              <p:nvPr/>
            </p:nvSpPr>
            <p:spPr>
              <a:xfrm>
                <a:off x="2284487" y="4187098"/>
                <a:ext cx="493462"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12.4%   </a:t>
                </a:r>
              </a:p>
            </p:txBody>
          </p:sp>
          <p:sp>
            <p:nvSpPr>
              <p:cNvPr id="55" name="TextBox 54">
                <a:extLst>
                  <a:ext uri="{FF2B5EF4-FFF2-40B4-BE49-F238E27FC236}">
                    <a16:creationId xmlns:a16="http://schemas.microsoft.com/office/drawing/2014/main" id="{7216E8AF-51C6-491B-B284-B506EE43779A}"/>
                  </a:ext>
                </a:extLst>
              </p:cNvPr>
              <p:cNvSpPr txBox="1"/>
              <p:nvPr/>
            </p:nvSpPr>
            <p:spPr>
              <a:xfrm>
                <a:off x="1338725" y="3706759"/>
                <a:ext cx="468470"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21.6%</a:t>
                </a:r>
              </a:p>
            </p:txBody>
          </p:sp>
          <p:sp>
            <p:nvSpPr>
              <p:cNvPr id="56" name="TextBox 55">
                <a:extLst>
                  <a:ext uri="{FF2B5EF4-FFF2-40B4-BE49-F238E27FC236}">
                    <a16:creationId xmlns:a16="http://schemas.microsoft.com/office/drawing/2014/main" id="{2321F33A-A253-4837-B71D-F3C429A2304F}"/>
                  </a:ext>
                </a:extLst>
              </p:cNvPr>
              <p:cNvSpPr txBox="1"/>
              <p:nvPr/>
            </p:nvSpPr>
            <p:spPr>
              <a:xfrm>
                <a:off x="1194765" y="3457701"/>
                <a:ext cx="474400"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26.4%</a:t>
                </a:r>
              </a:p>
            </p:txBody>
          </p:sp>
          <p:sp>
            <p:nvSpPr>
              <p:cNvPr id="57" name="TextBox 56">
                <a:extLst>
                  <a:ext uri="{FF2B5EF4-FFF2-40B4-BE49-F238E27FC236}">
                    <a16:creationId xmlns:a16="http://schemas.microsoft.com/office/drawing/2014/main" id="{FBF2EA67-9AF4-4A96-A525-0B8640115E91}"/>
                  </a:ext>
                </a:extLst>
              </p:cNvPr>
              <p:cNvSpPr txBox="1"/>
              <p:nvPr/>
            </p:nvSpPr>
            <p:spPr>
              <a:xfrm>
                <a:off x="957565" y="3750739"/>
                <a:ext cx="474400"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20.7%</a:t>
                </a:r>
              </a:p>
            </p:txBody>
          </p:sp>
          <p:sp>
            <p:nvSpPr>
              <p:cNvPr id="58" name="TextBox 57">
                <a:extLst>
                  <a:ext uri="{FF2B5EF4-FFF2-40B4-BE49-F238E27FC236}">
                    <a16:creationId xmlns:a16="http://schemas.microsoft.com/office/drawing/2014/main" id="{D69A9FFD-C905-4A11-BF8B-80FC364C666B}"/>
                  </a:ext>
                </a:extLst>
              </p:cNvPr>
              <p:cNvSpPr txBox="1"/>
              <p:nvPr/>
            </p:nvSpPr>
            <p:spPr>
              <a:xfrm>
                <a:off x="3479833" y="3977892"/>
                <a:ext cx="468524"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16.1%</a:t>
                </a:r>
              </a:p>
            </p:txBody>
          </p:sp>
          <p:sp>
            <p:nvSpPr>
              <p:cNvPr id="59" name="TextBox 58">
                <a:extLst>
                  <a:ext uri="{FF2B5EF4-FFF2-40B4-BE49-F238E27FC236}">
                    <a16:creationId xmlns:a16="http://schemas.microsoft.com/office/drawing/2014/main" id="{32913A96-636B-45CE-991A-D47E73A815F0}"/>
                  </a:ext>
                </a:extLst>
              </p:cNvPr>
              <p:cNvSpPr txBox="1"/>
              <p:nvPr/>
            </p:nvSpPr>
            <p:spPr>
              <a:xfrm>
                <a:off x="3742534" y="4274051"/>
                <a:ext cx="493460"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10.9%</a:t>
                </a:r>
              </a:p>
            </p:txBody>
          </p:sp>
          <p:sp>
            <p:nvSpPr>
              <p:cNvPr id="60" name="TextBox 59">
                <a:extLst>
                  <a:ext uri="{FF2B5EF4-FFF2-40B4-BE49-F238E27FC236}">
                    <a16:creationId xmlns:a16="http://schemas.microsoft.com/office/drawing/2014/main" id="{EB471A0F-0D3B-4529-A16D-7EC58AFE2072}"/>
                  </a:ext>
                </a:extLst>
              </p:cNvPr>
              <p:cNvSpPr txBox="1"/>
              <p:nvPr/>
            </p:nvSpPr>
            <p:spPr>
              <a:xfrm>
                <a:off x="3972996" y="4004200"/>
                <a:ext cx="468523"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16.0%</a:t>
                </a:r>
              </a:p>
            </p:txBody>
          </p:sp>
          <p:sp>
            <p:nvSpPr>
              <p:cNvPr id="61" name="TextBox 60">
                <a:extLst>
                  <a:ext uri="{FF2B5EF4-FFF2-40B4-BE49-F238E27FC236}">
                    <a16:creationId xmlns:a16="http://schemas.microsoft.com/office/drawing/2014/main" id="{999EEFE9-BE81-46F4-8581-CBD82E352382}"/>
                  </a:ext>
                </a:extLst>
              </p:cNvPr>
              <p:cNvSpPr txBox="1"/>
              <p:nvPr/>
            </p:nvSpPr>
            <p:spPr>
              <a:xfrm>
                <a:off x="4235994" y="4519461"/>
                <a:ext cx="398780"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5.5%</a:t>
                </a:r>
              </a:p>
            </p:txBody>
          </p:sp>
          <p:sp>
            <p:nvSpPr>
              <p:cNvPr id="62" name="TextBox 61">
                <a:extLst>
                  <a:ext uri="{FF2B5EF4-FFF2-40B4-BE49-F238E27FC236}">
                    <a16:creationId xmlns:a16="http://schemas.microsoft.com/office/drawing/2014/main" id="{60903F76-D9EF-4211-80F6-622F0095D673}"/>
                  </a:ext>
                </a:extLst>
              </p:cNvPr>
              <p:cNvSpPr txBox="1"/>
              <p:nvPr/>
            </p:nvSpPr>
            <p:spPr>
              <a:xfrm>
                <a:off x="4877953" y="3178294"/>
                <a:ext cx="459106"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32.3%</a:t>
                </a:r>
              </a:p>
            </p:txBody>
          </p:sp>
          <p:sp>
            <p:nvSpPr>
              <p:cNvPr id="63" name="TextBox 62">
                <a:extLst>
                  <a:ext uri="{FF2B5EF4-FFF2-40B4-BE49-F238E27FC236}">
                    <a16:creationId xmlns:a16="http://schemas.microsoft.com/office/drawing/2014/main" id="{0824AEB7-6FD3-47A2-84D9-7BC5F3F68676}"/>
                  </a:ext>
                </a:extLst>
              </p:cNvPr>
              <p:cNvSpPr txBox="1"/>
              <p:nvPr/>
            </p:nvSpPr>
            <p:spPr>
              <a:xfrm>
                <a:off x="5099223" y="3539120"/>
                <a:ext cx="495346"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25.1%</a:t>
                </a:r>
              </a:p>
            </p:txBody>
          </p:sp>
          <p:sp>
            <p:nvSpPr>
              <p:cNvPr id="64" name="TextBox 63">
                <a:extLst>
                  <a:ext uri="{FF2B5EF4-FFF2-40B4-BE49-F238E27FC236}">
                    <a16:creationId xmlns:a16="http://schemas.microsoft.com/office/drawing/2014/main" id="{5A5C0491-FF7C-46D5-9A09-F37B07A553FC}"/>
                  </a:ext>
                </a:extLst>
              </p:cNvPr>
              <p:cNvSpPr txBox="1"/>
              <p:nvPr/>
            </p:nvSpPr>
            <p:spPr>
              <a:xfrm>
                <a:off x="5329140" y="3262023"/>
                <a:ext cx="474400"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30.6%</a:t>
                </a:r>
              </a:p>
            </p:txBody>
          </p:sp>
          <p:sp>
            <p:nvSpPr>
              <p:cNvPr id="65" name="TextBox 64">
                <a:extLst>
                  <a:ext uri="{FF2B5EF4-FFF2-40B4-BE49-F238E27FC236}">
                    <a16:creationId xmlns:a16="http://schemas.microsoft.com/office/drawing/2014/main" id="{65389471-7341-4D91-80AF-4F5AB178FB2E}"/>
                  </a:ext>
                </a:extLst>
              </p:cNvPr>
              <p:cNvSpPr txBox="1"/>
              <p:nvPr/>
            </p:nvSpPr>
            <p:spPr>
              <a:xfrm>
                <a:off x="5574534" y="3478613"/>
                <a:ext cx="465120"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26.2%</a:t>
                </a:r>
              </a:p>
            </p:txBody>
          </p:sp>
          <p:sp>
            <p:nvSpPr>
              <p:cNvPr id="66" name="TextBox 65">
                <a:extLst>
                  <a:ext uri="{FF2B5EF4-FFF2-40B4-BE49-F238E27FC236}">
                    <a16:creationId xmlns:a16="http://schemas.microsoft.com/office/drawing/2014/main" id="{118850AF-20BF-4DF3-95DC-80C82B951F19}"/>
                  </a:ext>
                </a:extLst>
              </p:cNvPr>
              <p:cNvSpPr txBox="1"/>
              <p:nvPr/>
            </p:nvSpPr>
            <p:spPr>
              <a:xfrm>
                <a:off x="6252152" y="3343696"/>
                <a:ext cx="474400"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27.7%</a:t>
                </a:r>
              </a:p>
            </p:txBody>
          </p:sp>
          <p:sp>
            <p:nvSpPr>
              <p:cNvPr id="67" name="TextBox 66">
                <a:extLst>
                  <a:ext uri="{FF2B5EF4-FFF2-40B4-BE49-F238E27FC236}">
                    <a16:creationId xmlns:a16="http://schemas.microsoft.com/office/drawing/2014/main" id="{6480158D-8B8B-4968-9E19-966700259F12}"/>
                  </a:ext>
                </a:extLst>
              </p:cNvPr>
              <p:cNvSpPr txBox="1"/>
              <p:nvPr/>
            </p:nvSpPr>
            <p:spPr>
              <a:xfrm>
                <a:off x="6489352" y="3750739"/>
                <a:ext cx="468470"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20.6%</a:t>
                </a:r>
              </a:p>
            </p:txBody>
          </p:sp>
          <p:sp>
            <p:nvSpPr>
              <p:cNvPr id="68" name="TextBox 67">
                <a:extLst>
                  <a:ext uri="{FF2B5EF4-FFF2-40B4-BE49-F238E27FC236}">
                    <a16:creationId xmlns:a16="http://schemas.microsoft.com/office/drawing/2014/main" id="{51C8654A-BD79-4C8D-88BF-49198924264A}"/>
                  </a:ext>
                </a:extLst>
              </p:cNvPr>
              <p:cNvSpPr txBox="1"/>
              <p:nvPr/>
            </p:nvSpPr>
            <p:spPr>
              <a:xfrm>
                <a:off x="6656812" y="3497671"/>
                <a:ext cx="465120"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26.0%</a:t>
                </a:r>
              </a:p>
            </p:txBody>
          </p:sp>
          <p:sp>
            <p:nvSpPr>
              <p:cNvPr id="69" name="TextBox 68">
                <a:extLst>
                  <a:ext uri="{FF2B5EF4-FFF2-40B4-BE49-F238E27FC236}">
                    <a16:creationId xmlns:a16="http://schemas.microsoft.com/office/drawing/2014/main" id="{560F610C-7743-4357-AE52-CB77959813A7}"/>
                  </a:ext>
                </a:extLst>
              </p:cNvPr>
              <p:cNvSpPr txBox="1"/>
              <p:nvPr/>
            </p:nvSpPr>
            <p:spPr>
              <a:xfrm>
                <a:off x="6979457" y="3323796"/>
                <a:ext cx="450740"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29.4%</a:t>
                </a:r>
              </a:p>
            </p:txBody>
          </p:sp>
        </p:grpSp>
        <p:sp>
          <p:nvSpPr>
            <p:cNvPr id="70" name="TextBox 69">
              <a:extLst>
                <a:ext uri="{FF2B5EF4-FFF2-40B4-BE49-F238E27FC236}">
                  <a16:creationId xmlns:a16="http://schemas.microsoft.com/office/drawing/2014/main" id="{CC64A7FF-E863-4220-A57F-0025329E7732}"/>
                </a:ext>
              </a:extLst>
            </p:cNvPr>
            <p:cNvSpPr txBox="1"/>
            <p:nvPr/>
          </p:nvSpPr>
          <p:spPr>
            <a:xfrm>
              <a:off x="2432979" y="2774500"/>
              <a:ext cx="4225310" cy="276999"/>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Reported Reasons for Uninsurance</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grpSp>
      <p:sp>
        <p:nvSpPr>
          <p:cNvPr id="71" name="TextBox 70">
            <a:extLst>
              <a:ext uri="{FF2B5EF4-FFF2-40B4-BE49-F238E27FC236}">
                <a16:creationId xmlns:a16="http://schemas.microsoft.com/office/drawing/2014/main" id="{F452C71B-480D-4968-9DF9-771D20DDD71B}"/>
              </a:ext>
            </a:extLst>
          </p:cNvPr>
          <p:cNvSpPr txBox="1"/>
          <p:nvPr/>
        </p:nvSpPr>
        <p:spPr>
          <a:xfrm>
            <a:off x="648585" y="840821"/>
            <a:ext cx="7885815" cy="1677382"/>
          </a:xfrm>
          <a:prstGeom prst="rect">
            <a:avLst/>
          </a:prstGeom>
          <a:noFill/>
        </p:spPr>
        <p:txBody>
          <a:bodyPr wrap="square" rtlCol="0">
            <a:spAutoFit/>
          </a:bodyPr>
          <a:lstStyle/>
          <a:p>
            <a:pPr algn="ctr"/>
            <a:r>
              <a:rPr lang="en-US" sz="1400" b="1" dirty="0">
                <a:latin typeface="Arial" panose="020B0604020202020204" pitchFamily="34" charset="0"/>
                <a:cs typeface="Arial" panose="020B0604020202020204" pitchFamily="34" charset="0"/>
              </a:rPr>
              <a:t>Among those without coverage, high premium costs and job loss were the most common reasons for uninsurance</a:t>
            </a:r>
          </a:p>
          <a:p>
            <a:pPr algn="ctr"/>
            <a:endParaRPr lang="en-US" sz="1000" dirty="0">
              <a:latin typeface="Arial" panose="020B0604020202020204" pitchFamily="34" charset="0"/>
              <a:cs typeface="Arial" panose="020B0604020202020204" pitchFamily="34" charset="0"/>
            </a:endParaRP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In 2020, the most commonly reported reasons for being uninsured were unaffordable premiums, loss of a job, and loss of Medicaid coverage. This is on par with the top three reasons reported in 2018. </a:t>
            </a: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In alignment with the economic downturn caused by the COVID-19 pandemic, job loss, loss of eligibility for employer-sponsored insurance (ESI) due to a reduction in work hours, and loss of option of ESI through employers, all increased as reasons for uninsurance.</a:t>
            </a:r>
          </a:p>
        </p:txBody>
      </p:sp>
      <p:sp>
        <p:nvSpPr>
          <p:cNvPr id="40" name="TextBox 39">
            <a:extLst>
              <a:ext uri="{FF2B5EF4-FFF2-40B4-BE49-F238E27FC236}">
                <a16:creationId xmlns:a16="http://schemas.microsoft.com/office/drawing/2014/main" id="{0EC18433-DEE8-4D7C-8A2D-24D045BC7D2C}"/>
              </a:ext>
            </a:extLst>
          </p:cNvPr>
          <p:cNvSpPr txBox="1"/>
          <p:nvPr/>
        </p:nvSpPr>
        <p:spPr>
          <a:xfrm>
            <a:off x="3026737" y="6159435"/>
            <a:ext cx="3090526" cy="269304"/>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150" dirty="0"/>
              <a:t>Total Uninsured (Count)</a:t>
            </a:r>
          </a:p>
        </p:txBody>
      </p:sp>
      <p:graphicFrame>
        <p:nvGraphicFramePr>
          <p:cNvPr id="41" name="Table 40">
            <a:extLst>
              <a:ext uri="{FF2B5EF4-FFF2-40B4-BE49-F238E27FC236}">
                <a16:creationId xmlns:a16="http://schemas.microsoft.com/office/drawing/2014/main" id="{D54B6C81-0C68-4861-84C5-4F563964ADB5}"/>
              </a:ext>
            </a:extLst>
          </p:cNvPr>
          <p:cNvGraphicFramePr>
            <a:graphicFrameLocks noGrp="1"/>
          </p:cNvGraphicFramePr>
          <p:nvPr>
            <p:extLst>
              <p:ext uri="{D42A27DB-BD31-4B8C-83A1-F6EECF244321}">
                <p14:modId xmlns:p14="http://schemas.microsoft.com/office/powerpoint/2010/main" val="1620550672"/>
              </p:ext>
            </p:extLst>
          </p:nvPr>
        </p:nvGraphicFramePr>
        <p:xfrm>
          <a:off x="3026738" y="6428739"/>
          <a:ext cx="3090525" cy="334029"/>
        </p:xfrm>
        <a:graphic>
          <a:graphicData uri="http://schemas.openxmlformats.org/drawingml/2006/table">
            <a:tbl>
              <a:tblPr firstRow="1" bandRow="1">
                <a:tableStyleId>{5C22544A-7EE6-4342-B048-85BDC9FD1C3A}</a:tableStyleId>
              </a:tblPr>
              <a:tblGrid>
                <a:gridCol w="618105">
                  <a:extLst>
                    <a:ext uri="{9D8B030D-6E8A-4147-A177-3AD203B41FA5}">
                      <a16:colId xmlns:a16="http://schemas.microsoft.com/office/drawing/2014/main" val="345050851"/>
                    </a:ext>
                  </a:extLst>
                </a:gridCol>
                <a:gridCol w="618105">
                  <a:extLst>
                    <a:ext uri="{9D8B030D-6E8A-4147-A177-3AD203B41FA5}">
                      <a16:colId xmlns:a16="http://schemas.microsoft.com/office/drawing/2014/main" val="296065991"/>
                    </a:ext>
                  </a:extLst>
                </a:gridCol>
                <a:gridCol w="618105">
                  <a:extLst>
                    <a:ext uri="{9D8B030D-6E8A-4147-A177-3AD203B41FA5}">
                      <a16:colId xmlns:a16="http://schemas.microsoft.com/office/drawing/2014/main" val="2011569407"/>
                    </a:ext>
                  </a:extLst>
                </a:gridCol>
                <a:gridCol w="618105">
                  <a:extLst>
                    <a:ext uri="{9D8B030D-6E8A-4147-A177-3AD203B41FA5}">
                      <a16:colId xmlns:a16="http://schemas.microsoft.com/office/drawing/2014/main" val="3183357014"/>
                    </a:ext>
                  </a:extLst>
                </a:gridCol>
                <a:gridCol w="618105">
                  <a:extLst>
                    <a:ext uri="{9D8B030D-6E8A-4147-A177-3AD203B41FA5}">
                      <a16:colId xmlns:a16="http://schemas.microsoft.com/office/drawing/2014/main" val="2400317398"/>
                    </a:ext>
                  </a:extLst>
                </a:gridCol>
              </a:tblGrid>
              <a:tr h="156580">
                <a:tc>
                  <a:txBody>
                    <a:bodyPr/>
                    <a:lstStyle/>
                    <a:p>
                      <a:pPr algn="ctr"/>
                      <a:r>
                        <a:rPr lang="en-US" sz="1000" b="0" dirty="0">
                          <a:solidFill>
                            <a:schemeClr val="tx1"/>
                          </a:solidFill>
                          <a:latin typeface="Arial" panose="020B0604020202020204" pitchFamily="34" charset="0"/>
                          <a:cs typeface="Arial" panose="020B0604020202020204" pitchFamily="34" charset="0"/>
                        </a:rPr>
                        <a:t>2012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93106042"/>
                  </a:ext>
                </a:extLst>
              </a:tr>
              <a:tr h="177449">
                <a:tc>
                  <a:txBody>
                    <a:bodyPr/>
                    <a:lstStyle/>
                    <a:p>
                      <a:pPr algn="ctr"/>
                      <a:r>
                        <a:rPr lang="en-US" sz="1000" b="0" dirty="0">
                          <a:solidFill>
                            <a:schemeClr val="tx1"/>
                          </a:solidFill>
                          <a:latin typeface="Arial" panose="020B0604020202020204" pitchFamily="34" charset="0"/>
                          <a:cs typeface="Arial" panose="020B0604020202020204" pitchFamily="34" charset="0"/>
                        </a:rPr>
                        <a:t>112,774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49,591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43,609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38,887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42,305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530816560"/>
                  </a:ext>
                </a:extLst>
              </a:tr>
            </a:tbl>
          </a:graphicData>
        </a:graphic>
      </p:graphicFrame>
      <p:grpSp>
        <p:nvGrpSpPr>
          <p:cNvPr id="79" name="Group 78">
            <a:extLst>
              <a:ext uri="{FF2B5EF4-FFF2-40B4-BE49-F238E27FC236}">
                <a16:creationId xmlns:a16="http://schemas.microsoft.com/office/drawing/2014/main" id="{E9E6579B-3973-45CF-805D-E2049834A2A6}"/>
              </a:ext>
            </a:extLst>
          </p:cNvPr>
          <p:cNvGrpSpPr/>
          <p:nvPr/>
        </p:nvGrpSpPr>
        <p:grpSpPr>
          <a:xfrm>
            <a:off x="8134276" y="6315741"/>
            <a:ext cx="800247" cy="392514"/>
            <a:chOff x="7466680" y="6240981"/>
            <a:chExt cx="912981" cy="469877"/>
          </a:xfrm>
        </p:grpSpPr>
        <p:pic>
          <p:nvPicPr>
            <p:cNvPr id="80" name="Content Placeholder 18">
              <a:extLst>
                <a:ext uri="{FF2B5EF4-FFF2-40B4-BE49-F238E27FC236}">
                  <a16:creationId xmlns:a16="http://schemas.microsoft.com/office/drawing/2014/main" id="{F67BD990-8E88-4815-B36D-8DD6B510DB8D}"/>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81" name="Picture 80">
              <a:extLst>
                <a:ext uri="{FF2B5EF4-FFF2-40B4-BE49-F238E27FC236}">
                  <a16:creationId xmlns:a16="http://schemas.microsoft.com/office/drawing/2014/main" id="{D525D29B-9085-44B8-95E2-BE332CBD32E8}"/>
                </a:ext>
              </a:extLst>
            </p:cNvPr>
            <p:cNvPicPr>
              <a:picLocks noChangeAspect="1"/>
            </p:cNvPicPr>
            <p:nvPr/>
          </p:nvPicPr>
          <p:blipFill rotWithShape="1">
            <a:blip r:embed="rId5">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pic>
        <p:nvPicPr>
          <p:cNvPr id="42" name="Picture 41">
            <a:extLst>
              <a:ext uri="{FF2B5EF4-FFF2-40B4-BE49-F238E27FC236}">
                <a16:creationId xmlns:a16="http://schemas.microsoft.com/office/drawing/2014/main" id="{45835259-18EE-46C3-A2E6-D1EE38F59CAC}"/>
              </a:ext>
            </a:extLst>
          </p:cNvPr>
          <p:cNvPicPr>
            <a:picLocks noChangeAspect="1"/>
          </p:cNvPicPr>
          <p:nvPr/>
        </p:nvPicPr>
        <p:blipFill>
          <a:blip r:embed="rId6"/>
          <a:stretch>
            <a:fillRect/>
          </a:stretch>
        </p:blipFill>
        <p:spPr>
          <a:xfrm>
            <a:off x="3319635" y="3102235"/>
            <a:ext cx="2521963" cy="253689"/>
          </a:xfrm>
          <a:prstGeom prst="rect">
            <a:avLst/>
          </a:prstGeom>
        </p:spPr>
      </p:pic>
      <p:sp>
        <p:nvSpPr>
          <p:cNvPr id="44" name="TextBox 43">
            <a:extLst>
              <a:ext uri="{FF2B5EF4-FFF2-40B4-BE49-F238E27FC236}">
                <a16:creationId xmlns:a16="http://schemas.microsoft.com/office/drawing/2014/main" id="{F7D6BED9-DA00-4D46-9FEB-1BE9ADB74C87}"/>
              </a:ext>
            </a:extLst>
          </p:cNvPr>
          <p:cNvSpPr txBox="1"/>
          <p:nvPr/>
        </p:nvSpPr>
        <p:spPr>
          <a:xfrm>
            <a:off x="1654275" y="3960596"/>
            <a:ext cx="533381"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25.6%</a:t>
            </a:r>
          </a:p>
        </p:txBody>
      </p:sp>
      <p:sp>
        <p:nvSpPr>
          <p:cNvPr id="73" name="TextBox 72">
            <a:extLst>
              <a:ext uri="{FF2B5EF4-FFF2-40B4-BE49-F238E27FC236}">
                <a16:creationId xmlns:a16="http://schemas.microsoft.com/office/drawing/2014/main" id="{C7289CA6-8EF9-4ED4-A377-DEF5706AB6F8}"/>
              </a:ext>
            </a:extLst>
          </p:cNvPr>
          <p:cNvSpPr txBox="1"/>
          <p:nvPr/>
        </p:nvSpPr>
        <p:spPr>
          <a:xfrm>
            <a:off x="3271232" y="4463711"/>
            <a:ext cx="561834"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15.3%</a:t>
            </a:r>
          </a:p>
        </p:txBody>
      </p:sp>
      <p:sp>
        <p:nvSpPr>
          <p:cNvPr id="74" name="TextBox 73">
            <a:extLst>
              <a:ext uri="{FF2B5EF4-FFF2-40B4-BE49-F238E27FC236}">
                <a16:creationId xmlns:a16="http://schemas.microsoft.com/office/drawing/2014/main" id="{FB04A942-D16F-4250-B226-A1F2CBFF1BCD}"/>
              </a:ext>
            </a:extLst>
          </p:cNvPr>
          <p:cNvSpPr txBox="1"/>
          <p:nvPr/>
        </p:nvSpPr>
        <p:spPr>
          <a:xfrm>
            <a:off x="4872716" y="4729181"/>
            <a:ext cx="533442"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10.0%</a:t>
            </a:r>
          </a:p>
        </p:txBody>
      </p:sp>
      <p:sp>
        <p:nvSpPr>
          <p:cNvPr id="75" name="TextBox 74">
            <a:extLst>
              <a:ext uri="{FF2B5EF4-FFF2-40B4-BE49-F238E27FC236}">
                <a16:creationId xmlns:a16="http://schemas.microsoft.com/office/drawing/2014/main" id="{46E076C3-A248-49CC-AC1F-26FF346A69D7}"/>
              </a:ext>
            </a:extLst>
          </p:cNvPr>
          <p:cNvSpPr txBox="1"/>
          <p:nvPr/>
        </p:nvSpPr>
        <p:spPr>
          <a:xfrm>
            <a:off x="6519384" y="3919285"/>
            <a:ext cx="529567"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26.4%</a:t>
            </a:r>
          </a:p>
        </p:txBody>
      </p:sp>
      <p:sp>
        <p:nvSpPr>
          <p:cNvPr id="76" name="TextBox 75">
            <a:extLst>
              <a:ext uri="{FF2B5EF4-FFF2-40B4-BE49-F238E27FC236}">
                <a16:creationId xmlns:a16="http://schemas.microsoft.com/office/drawing/2014/main" id="{88487C36-3C50-4CF1-B049-C6D2F3376A53}"/>
              </a:ext>
            </a:extLst>
          </p:cNvPr>
          <p:cNvSpPr txBox="1"/>
          <p:nvPr/>
        </p:nvSpPr>
        <p:spPr>
          <a:xfrm>
            <a:off x="8085253" y="4265529"/>
            <a:ext cx="513195"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19.2%</a:t>
            </a:r>
          </a:p>
        </p:txBody>
      </p:sp>
    </p:spTree>
    <p:extLst>
      <p:ext uri="{BB962C8B-B14F-4D97-AF65-F5344CB8AC3E}">
        <p14:creationId xmlns:p14="http://schemas.microsoft.com/office/powerpoint/2010/main" val="4924278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E04B05-4917-4B74-8D24-09E8545C3CFE}"/>
              </a:ext>
            </a:extLst>
          </p:cNvPr>
          <p:cNvPicPr>
            <a:picLocks noChangeAspect="1"/>
          </p:cNvPicPr>
          <p:nvPr/>
        </p:nvPicPr>
        <p:blipFill>
          <a:blip r:embed="rId3"/>
          <a:stretch>
            <a:fillRect/>
          </a:stretch>
        </p:blipFill>
        <p:spPr>
          <a:xfrm>
            <a:off x="840207" y="4510025"/>
            <a:ext cx="7463587" cy="1577150"/>
          </a:xfrm>
          <a:prstGeom prst="rect">
            <a:avLst/>
          </a:prstGeom>
        </p:spPr>
      </p:pic>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Eligibility for Medicaid and HSRI Coverage</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638B2CCA-3349-4F05-9D04-36B1204872A1}"/>
              </a:ext>
            </a:extLst>
          </p:cNvPr>
          <p:cNvSpPr txBox="1"/>
          <p:nvPr/>
        </p:nvSpPr>
        <p:spPr>
          <a:xfrm>
            <a:off x="418223" y="843380"/>
            <a:ext cx="8453018" cy="1877437"/>
          </a:xfrm>
          <a:prstGeom prst="rect">
            <a:avLst/>
          </a:prstGeom>
          <a:noFill/>
        </p:spPr>
        <p:txBody>
          <a:bodyPr wrap="square" rtlCol="0">
            <a:spAutoFit/>
          </a:bodyPr>
          <a:lstStyle/>
          <a:p>
            <a:pPr lvl="0" algn="ctr">
              <a:defRPr/>
            </a:pPr>
            <a:r>
              <a:rPr lang="en-US" sz="1400" b="1" dirty="0">
                <a:latin typeface="Arial" panose="020B0604020202020204" pitchFamily="34" charset="0"/>
                <a:cs typeface="Arial" panose="020B0604020202020204" pitchFamily="34" charset="0"/>
              </a:rPr>
              <a:t>Of those who were uninsured in 2020, 40% were potentially eligible for a subsidy on the Exchange and 33% were potentially eligible for Medicaid, based on their reported household income</a:t>
            </a:r>
          </a:p>
          <a:p>
            <a:pPr algn="ctr"/>
            <a:endParaRPr lang="en-US" sz="1000" dirty="0">
              <a:solidFill>
                <a:srgbClr val="FF0000"/>
              </a:solidFill>
              <a:latin typeface="Arial" panose="020B0604020202020204" pitchFamily="34" charset="0"/>
              <a:cs typeface="Arial" panose="020B0604020202020204" pitchFamily="34" charset="0"/>
            </a:endParaRPr>
          </a:p>
          <a:p>
            <a:pPr marL="171450" indent="-171450" defTabSz="914400">
              <a:buSzPct val="130000"/>
              <a:buFont typeface="Arial" panose="020B0604020202020204" pitchFamily="34" charset="0"/>
              <a:buChar char="•"/>
              <a:defRPr/>
            </a:pPr>
            <a:r>
              <a:rPr lang="en-US" sz="1300" dirty="0">
                <a:latin typeface="Arial" panose="020B0604020202020204" pitchFamily="34" charset="0"/>
                <a:cs typeface="Arial" panose="020B0604020202020204" pitchFamily="34" charset="0"/>
              </a:rPr>
              <a:t>Segmenting out the uninsured non-elderly adult population, 49% of those aged 18-35 were potentially eligible for a subsidy on the Exchange, in comparison to 38% of those aged 36-64. Over one-third of both groups were potentially eligible for Medicaid.</a:t>
            </a:r>
          </a:p>
          <a:p>
            <a:pPr marL="171450" indent="-171450" defTabSz="914400">
              <a:buSzPct val="130000"/>
              <a:buFont typeface="Arial" panose="020B0604020202020204" pitchFamily="34" charset="0"/>
              <a:buChar char="•"/>
              <a:defRPr/>
            </a:pPr>
            <a:r>
              <a:rPr lang="en-US" sz="1300" dirty="0">
                <a:latin typeface="Arial" panose="020B0604020202020204" pitchFamily="34" charset="0"/>
                <a:cs typeface="Arial" panose="020B0604020202020204" pitchFamily="34" charset="0"/>
              </a:rPr>
              <a:t>Among Hispanic/Latinos, 38% were potentially eligible for a subsidy and 49% were potentially eligible for Medicaid. Among non-Hispanics, 49% were potentially eligible for a subsidy and 26% were potentially eligible for Medicaid.</a:t>
            </a:r>
          </a:p>
        </p:txBody>
      </p:sp>
      <p:sp>
        <p:nvSpPr>
          <p:cNvPr id="103" name="Footer Placeholder 11">
            <a:extLst>
              <a:ext uri="{FF2B5EF4-FFF2-40B4-BE49-F238E27FC236}">
                <a16:creationId xmlns:a16="http://schemas.microsoft.com/office/drawing/2014/main" id="{A1E233DD-F2DC-47D4-B530-713327706A80}"/>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16</a:t>
            </a:r>
          </a:p>
        </p:txBody>
      </p:sp>
      <p:sp>
        <p:nvSpPr>
          <p:cNvPr id="34" name="TextBox 33">
            <a:extLst>
              <a:ext uri="{FF2B5EF4-FFF2-40B4-BE49-F238E27FC236}">
                <a16:creationId xmlns:a16="http://schemas.microsoft.com/office/drawing/2014/main" id="{5F1600C6-44DE-4424-9D36-B952AEEEE467}"/>
              </a:ext>
            </a:extLst>
          </p:cNvPr>
          <p:cNvSpPr txBox="1"/>
          <p:nvPr/>
        </p:nvSpPr>
        <p:spPr>
          <a:xfrm>
            <a:off x="3016656" y="6491824"/>
            <a:ext cx="3110688" cy="276999"/>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Total Uninsured (count): 42,305</a:t>
            </a:r>
          </a:p>
        </p:txBody>
      </p:sp>
      <p:grpSp>
        <p:nvGrpSpPr>
          <p:cNvPr id="101" name="Group 100">
            <a:extLst>
              <a:ext uri="{FF2B5EF4-FFF2-40B4-BE49-F238E27FC236}">
                <a16:creationId xmlns:a16="http://schemas.microsoft.com/office/drawing/2014/main" id="{3B8E5BCE-EE2D-49A7-86BA-964D8E4C2F05}"/>
              </a:ext>
            </a:extLst>
          </p:cNvPr>
          <p:cNvGrpSpPr/>
          <p:nvPr/>
        </p:nvGrpSpPr>
        <p:grpSpPr>
          <a:xfrm>
            <a:off x="888378" y="3256204"/>
            <a:ext cx="7464091" cy="3160499"/>
            <a:chOff x="1083655" y="3136807"/>
            <a:chExt cx="7114663" cy="3065132"/>
          </a:xfrm>
        </p:grpSpPr>
        <p:grpSp>
          <p:nvGrpSpPr>
            <p:cNvPr id="86" name="Group 85">
              <a:extLst>
                <a:ext uri="{FF2B5EF4-FFF2-40B4-BE49-F238E27FC236}">
                  <a16:creationId xmlns:a16="http://schemas.microsoft.com/office/drawing/2014/main" id="{4D05DE69-0402-44AC-87FF-CB68F66C79DF}"/>
                </a:ext>
              </a:extLst>
            </p:cNvPr>
            <p:cNvGrpSpPr/>
            <p:nvPr/>
          </p:nvGrpSpPr>
          <p:grpSpPr>
            <a:xfrm>
              <a:off x="1095312" y="5798135"/>
              <a:ext cx="6972059" cy="403804"/>
              <a:chOff x="934698" y="5762567"/>
              <a:chExt cx="6972059" cy="403804"/>
            </a:xfrm>
          </p:grpSpPr>
          <p:sp>
            <p:nvSpPr>
              <p:cNvPr id="79" name="TextBox 78">
                <a:extLst>
                  <a:ext uri="{FF2B5EF4-FFF2-40B4-BE49-F238E27FC236}">
                    <a16:creationId xmlns:a16="http://schemas.microsoft.com/office/drawing/2014/main" id="{C15CA574-322D-4CF2-8BEC-8F0F694C7321}"/>
                  </a:ext>
                </a:extLst>
              </p:cNvPr>
              <p:cNvSpPr txBox="1"/>
              <p:nvPr/>
            </p:nvSpPr>
            <p:spPr>
              <a:xfrm>
                <a:off x="934698" y="5762567"/>
                <a:ext cx="1160447" cy="400110"/>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Total Uninsured Population</a:t>
                </a:r>
              </a:p>
            </p:txBody>
          </p:sp>
          <p:sp>
            <p:nvSpPr>
              <p:cNvPr id="80" name="TextBox 79">
                <a:extLst>
                  <a:ext uri="{FF2B5EF4-FFF2-40B4-BE49-F238E27FC236}">
                    <a16:creationId xmlns:a16="http://schemas.microsoft.com/office/drawing/2014/main" id="{5FC9CA3D-97B9-4077-9488-EFFB9EA881C0}"/>
                  </a:ext>
                </a:extLst>
              </p:cNvPr>
              <p:cNvSpPr txBox="1"/>
              <p:nvPr/>
            </p:nvSpPr>
            <p:spPr>
              <a:xfrm>
                <a:off x="2491608" y="5766261"/>
                <a:ext cx="1160447" cy="400110"/>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Hispanic or Latino Population</a:t>
                </a:r>
              </a:p>
            </p:txBody>
          </p:sp>
          <p:sp>
            <p:nvSpPr>
              <p:cNvPr id="81" name="TextBox 80">
                <a:extLst>
                  <a:ext uri="{FF2B5EF4-FFF2-40B4-BE49-F238E27FC236}">
                    <a16:creationId xmlns:a16="http://schemas.microsoft.com/office/drawing/2014/main" id="{3E74526B-8812-4829-9312-C1DB859C7E14}"/>
                  </a:ext>
                </a:extLst>
              </p:cNvPr>
              <p:cNvSpPr txBox="1"/>
              <p:nvPr/>
            </p:nvSpPr>
            <p:spPr>
              <a:xfrm>
                <a:off x="3910831" y="5764022"/>
                <a:ext cx="1160447" cy="400110"/>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Non-Hispanic Population</a:t>
                </a:r>
              </a:p>
            </p:txBody>
          </p:sp>
          <p:sp>
            <p:nvSpPr>
              <p:cNvPr id="82" name="TextBox 81">
                <a:extLst>
                  <a:ext uri="{FF2B5EF4-FFF2-40B4-BE49-F238E27FC236}">
                    <a16:creationId xmlns:a16="http://schemas.microsoft.com/office/drawing/2014/main" id="{EDC74772-CC88-45AD-A121-287A41F37D50}"/>
                  </a:ext>
                </a:extLst>
              </p:cNvPr>
              <p:cNvSpPr txBox="1"/>
              <p:nvPr/>
            </p:nvSpPr>
            <p:spPr>
              <a:xfrm>
                <a:off x="5298605" y="5783706"/>
                <a:ext cx="1160447" cy="246221"/>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Age 18 - 35</a:t>
                </a:r>
              </a:p>
            </p:txBody>
          </p:sp>
          <p:sp>
            <p:nvSpPr>
              <p:cNvPr id="83" name="TextBox 82">
                <a:extLst>
                  <a:ext uri="{FF2B5EF4-FFF2-40B4-BE49-F238E27FC236}">
                    <a16:creationId xmlns:a16="http://schemas.microsoft.com/office/drawing/2014/main" id="{DE182065-52C6-4F49-AF84-43D79088ED34}"/>
                  </a:ext>
                </a:extLst>
              </p:cNvPr>
              <p:cNvSpPr txBox="1"/>
              <p:nvPr/>
            </p:nvSpPr>
            <p:spPr>
              <a:xfrm>
                <a:off x="6746310" y="5768534"/>
                <a:ext cx="1160447" cy="246221"/>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Age 36 - 64</a:t>
                </a:r>
              </a:p>
            </p:txBody>
          </p:sp>
        </p:grpSp>
        <p:sp>
          <p:nvSpPr>
            <p:cNvPr id="84" name="TextBox 83">
              <a:extLst>
                <a:ext uri="{FF2B5EF4-FFF2-40B4-BE49-F238E27FC236}">
                  <a16:creationId xmlns:a16="http://schemas.microsoft.com/office/drawing/2014/main" id="{0590C0F7-5D0A-4437-9E13-CE24CE341497}"/>
                </a:ext>
              </a:extLst>
            </p:cNvPr>
            <p:cNvSpPr txBox="1"/>
            <p:nvPr/>
          </p:nvSpPr>
          <p:spPr>
            <a:xfrm>
              <a:off x="1083655" y="4322633"/>
              <a:ext cx="485926" cy="20648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43.9%</a:t>
              </a:r>
            </a:p>
          </p:txBody>
        </p:sp>
        <p:sp>
          <p:nvSpPr>
            <p:cNvPr id="85" name="TextBox 84">
              <a:extLst>
                <a:ext uri="{FF2B5EF4-FFF2-40B4-BE49-F238E27FC236}">
                  <a16:creationId xmlns:a16="http://schemas.microsoft.com/office/drawing/2014/main" id="{EB357DF9-C60B-400E-B44F-FBAC81701B5A}"/>
                </a:ext>
              </a:extLst>
            </p:cNvPr>
            <p:cNvSpPr txBox="1"/>
            <p:nvPr/>
          </p:nvSpPr>
          <p:spPr>
            <a:xfrm>
              <a:off x="1186316" y="3136807"/>
              <a:ext cx="6817029" cy="265480"/>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Potential Eligibility for Medicaid or Exchange Subsidies among Uninsured</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87" name="TextBox 86">
              <a:extLst>
                <a:ext uri="{FF2B5EF4-FFF2-40B4-BE49-F238E27FC236}">
                  <a16:creationId xmlns:a16="http://schemas.microsoft.com/office/drawing/2014/main" id="{00AAA15B-0A8F-41CF-9CB7-0D1919B208C8}"/>
                </a:ext>
              </a:extLst>
            </p:cNvPr>
            <p:cNvSpPr txBox="1"/>
            <p:nvPr/>
          </p:nvSpPr>
          <p:spPr>
            <a:xfrm>
              <a:off x="1452686" y="4553186"/>
              <a:ext cx="485926" cy="20648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36.4%</a:t>
              </a:r>
            </a:p>
          </p:txBody>
        </p:sp>
        <p:sp>
          <p:nvSpPr>
            <p:cNvPr id="88" name="TextBox 87">
              <a:extLst>
                <a:ext uri="{FF2B5EF4-FFF2-40B4-BE49-F238E27FC236}">
                  <a16:creationId xmlns:a16="http://schemas.microsoft.com/office/drawing/2014/main" id="{6032DA4E-69AC-4E4F-9311-C3DA6CAC785A}"/>
                </a:ext>
              </a:extLst>
            </p:cNvPr>
            <p:cNvSpPr txBox="1"/>
            <p:nvPr/>
          </p:nvSpPr>
          <p:spPr>
            <a:xfrm>
              <a:off x="1865541" y="5027636"/>
              <a:ext cx="485926" cy="20648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19.8%</a:t>
              </a:r>
            </a:p>
          </p:txBody>
        </p:sp>
        <p:sp>
          <p:nvSpPr>
            <p:cNvPr id="89" name="TextBox 88">
              <a:extLst>
                <a:ext uri="{FF2B5EF4-FFF2-40B4-BE49-F238E27FC236}">
                  <a16:creationId xmlns:a16="http://schemas.microsoft.com/office/drawing/2014/main" id="{489AD63C-ED41-4B8E-B1AC-6AA76AE377FB}"/>
                </a:ext>
              </a:extLst>
            </p:cNvPr>
            <p:cNvSpPr txBox="1"/>
            <p:nvPr/>
          </p:nvSpPr>
          <p:spPr>
            <a:xfrm>
              <a:off x="2652223" y="4502170"/>
              <a:ext cx="485926" cy="20648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37.7%</a:t>
              </a:r>
            </a:p>
          </p:txBody>
        </p:sp>
        <p:sp>
          <p:nvSpPr>
            <p:cNvPr id="90" name="TextBox 89">
              <a:extLst>
                <a:ext uri="{FF2B5EF4-FFF2-40B4-BE49-F238E27FC236}">
                  <a16:creationId xmlns:a16="http://schemas.microsoft.com/office/drawing/2014/main" id="{4A2CE7F6-3E2E-437D-BC8B-7668AF0E63AD}"/>
                </a:ext>
              </a:extLst>
            </p:cNvPr>
            <p:cNvSpPr txBox="1"/>
            <p:nvPr/>
          </p:nvSpPr>
          <p:spPr>
            <a:xfrm>
              <a:off x="3031490" y="4179004"/>
              <a:ext cx="485926" cy="20648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48.9%</a:t>
              </a:r>
            </a:p>
          </p:txBody>
        </p:sp>
        <p:sp>
          <p:nvSpPr>
            <p:cNvPr id="91" name="TextBox 90">
              <a:extLst>
                <a:ext uri="{FF2B5EF4-FFF2-40B4-BE49-F238E27FC236}">
                  <a16:creationId xmlns:a16="http://schemas.microsoft.com/office/drawing/2014/main" id="{F64479EF-2868-45D9-97D7-D535A758C9F9}"/>
                </a:ext>
              </a:extLst>
            </p:cNvPr>
            <p:cNvSpPr txBox="1"/>
            <p:nvPr/>
          </p:nvSpPr>
          <p:spPr>
            <a:xfrm>
              <a:off x="3455922" y="5198563"/>
              <a:ext cx="485926" cy="20648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13.4%</a:t>
              </a:r>
            </a:p>
          </p:txBody>
        </p:sp>
        <p:sp>
          <p:nvSpPr>
            <p:cNvPr id="92" name="TextBox 91">
              <a:extLst>
                <a:ext uri="{FF2B5EF4-FFF2-40B4-BE49-F238E27FC236}">
                  <a16:creationId xmlns:a16="http://schemas.microsoft.com/office/drawing/2014/main" id="{40319BDE-C660-4619-A2C8-6255A9F127B4}"/>
                </a:ext>
              </a:extLst>
            </p:cNvPr>
            <p:cNvSpPr txBox="1"/>
            <p:nvPr/>
          </p:nvSpPr>
          <p:spPr>
            <a:xfrm>
              <a:off x="4078157" y="4190919"/>
              <a:ext cx="485926" cy="20648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48.8%</a:t>
              </a:r>
            </a:p>
          </p:txBody>
        </p:sp>
        <p:sp>
          <p:nvSpPr>
            <p:cNvPr id="93" name="TextBox 92">
              <a:extLst>
                <a:ext uri="{FF2B5EF4-FFF2-40B4-BE49-F238E27FC236}">
                  <a16:creationId xmlns:a16="http://schemas.microsoft.com/office/drawing/2014/main" id="{D8FEFB62-1EF6-4AB7-8FE4-F8A18F4FAE8A}"/>
                </a:ext>
              </a:extLst>
            </p:cNvPr>
            <p:cNvSpPr txBox="1"/>
            <p:nvPr/>
          </p:nvSpPr>
          <p:spPr>
            <a:xfrm>
              <a:off x="4463078" y="4818959"/>
              <a:ext cx="485926" cy="20648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26.3%</a:t>
              </a:r>
            </a:p>
          </p:txBody>
        </p:sp>
        <p:sp>
          <p:nvSpPr>
            <p:cNvPr id="94" name="TextBox 93">
              <a:extLst>
                <a:ext uri="{FF2B5EF4-FFF2-40B4-BE49-F238E27FC236}">
                  <a16:creationId xmlns:a16="http://schemas.microsoft.com/office/drawing/2014/main" id="{27A2B841-3A10-4957-9150-93E2154B668B}"/>
                </a:ext>
              </a:extLst>
            </p:cNvPr>
            <p:cNvSpPr txBox="1"/>
            <p:nvPr/>
          </p:nvSpPr>
          <p:spPr>
            <a:xfrm>
              <a:off x="4858130" y="4883440"/>
              <a:ext cx="485926" cy="20648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24.9%</a:t>
              </a:r>
            </a:p>
          </p:txBody>
        </p:sp>
        <p:sp>
          <p:nvSpPr>
            <p:cNvPr id="95" name="TextBox 94">
              <a:extLst>
                <a:ext uri="{FF2B5EF4-FFF2-40B4-BE49-F238E27FC236}">
                  <a16:creationId xmlns:a16="http://schemas.microsoft.com/office/drawing/2014/main" id="{4C5975EA-700A-4858-B41B-7F42FA1D4E45}"/>
                </a:ext>
              </a:extLst>
            </p:cNvPr>
            <p:cNvSpPr txBox="1"/>
            <p:nvPr/>
          </p:nvSpPr>
          <p:spPr>
            <a:xfrm>
              <a:off x="5479731" y="4190273"/>
              <a:ext cx="485926" cy="20648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48.5%</a:t>
              </a:r>
            </a:p>
          </p:txBody>
        </p:sp>
        <p:sp>
          <p:nvSpPr>
            <p:cNvPr id="96" name="TextBox 95">
              <a:extLst>
                <a:ext uri="{FF2B5EF4-FFF2-40B4-BE49-F238E27FC236}">
                  <a16:creationId xmlns:a16="http://schemas.microsoft.com/office/drawing/2014/main" id="{1C16C6A6-73EA-45DA-8668-95C293222BEC}"/>
                </a:ext>
              </a:extLst>
            </p:cNvPr>
            <p:cNvSpPr txBox="1"/>
            <p:nvPr/>
          </p:nvSpPr>
          <p:spPr>
            <a:xfrm>
              <a:off x="5918580" y="4517491"/>
              <a:ext cx="485926" cy="20648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36.8%</a:t>
              </a:r>
            </a:p>
          </p:txBody>
        </p:sp>
        <p:sp>
          <p:nvSpPr>
            <p:cNvPr id="97" name="TextBox 96">
              <a:extLst>
                <a:ext uri="{FF2B5EF4-FFF2-40B4-BE49-F238E27FC236}">
                  <a16:creationId xmlns:a16="http://schemas.microsoft.com/office/drawing/2014/main" id="{4552DCAB-B511-494F-B65E-F16D88E3725E}"/>
                </a:ext>
              </a:extLst>
            </p:cNvPr>
            <p:cNvSpPr txBox="1"/>
            <p:nvPr/>
          </p:nvSpPr>
          <p:spPr>
            <a:xfrm>
              <a:off x="6290693" y="5164837"/>
              <a:ext cx="485926" cy="20648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14.7%</a:t>
              </a:r>
            </a:p>
          </p:txBody>
        </p:sp>
        <p:sp>
          <p:nvSpPr>
            <p:cNvPr id="98" name="TextBox 97">
              <a:extLst>
                <a:ext uri="{FF2B5EF4-FFF2-40B4-BE49-F238E27FC236}">
                  <a16:creationId xmlns:a16="http://schemas.microsoft.com/office/drawing/2014/main" id="{3E4374BE-40EB-4094-BA93-3F111371743C}"/>
                </a:ext>
              </a:extLst>
            </p:cNvPr>
            <p:cNvSpPr txBox="1"/>
            <p:nvPr/>
          </p:nvSpPr>
          <p:spPr>
            <a:xfrm>
              <a:off x="6875172" y="4503628"/>
              <a:ext cx="485926" cy="20648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37.5%</a:t>
              </a:r>
            </a:p>
          </p:txBody>
        </p:sp>
        <p:sp>
          <p:nvSpPr>
            <p:cNvPr id="99" name="TextBox 98">
              <a:extLst>
                <a:ext uri="{FF2B5EF4-FFF2-40B4-BE49-F238E27FC236}">
                  <a16:creationId xmlns:a16="http://schemas.microsoft.com/office/drawing/2014/main" id="{CBA53469-665D-4551-B9F8-0FE86521DEA3}"/>
                </a:ext>
              </a:extLst>
            </p:cNvPr>
            <p:cNvSpPr txBox="1"/>
            <p:nvPr/>
          </p:nvSpPr>
          <p:spPr>
            <a:xfrm>
              <a:off x="7297600" y="4574482"/>
              <a:ext cx="485926" cy="20648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35.8%</a:t>
              </a:r>
            </a:p>
          </p:txBody>
        </p:sp>
        <p:sp>
          <p:nvSpPr>
            <p:cNvPr id="100" name="TextBox 99">
              <a:extLst>
                <a:ext uri="{FF2B5EF4-FFF2-40B4-BE49-F238E27FC236}">
                  <a16:creationId xmlns:a16="http://schemas.microsoft.com/office/drawing/2014/main" id="{910BF0DD-A2BC-49D0-BBB7-6F0D2C2DF194}"/>
                </a:ext>
              </a:extLst>
            </p:cNvPr>
            <p:cNvSpPr txBox="1"/>
            <p:nvPr/>
          </p:nvSpPr>
          <p:spPr>
            <a:xfrm>
              <a:off x="7712392" y="4832728"/>
              <a:ext cx="485926" cy="206485"/>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26.7%</a:t>
              </a:r>
            </a:p>
          </p:txBody>
        </p:sp>
      </p:grpSp>
      <p:cxnSp>
        <p:nvCxnSpPr>
          <p:cNvPr id="45" name="Straight Connector 44">
            <a:extLst>
              <a:ext uri="{FF2B5EF4-FFF2-40B4-BE49-F238E27FC236}">
                <a16:creationId xmlns:a16="http://schemas.microsoft.com/office/drawing/2014/main" id="{5C527442-3794-4EA6-B831-ED445DFD475B}"/>
              </a:ext>
            </a:extLst>
          </p:cNvPr>
          <p:cNvCxnSpPr>
            <a:cxnSpLocks/>
          </p:cNvCxnSpPr>
          <p:nvPr/>
        </p:nvCxnSpPr>
        <p:spPr>
          <a:xfrm>
            <a:off x="2363577" y="4210493"/>
            <a:ext cx="0" cy="2052084"/>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grpSp>
        <p:nvGrpSpPr>
          <p:cNvPr id="44" name="Group 43">
            <a:extLst>
              <a:ext uri="{FF2B5EF4-FFF2-40B4-BE49-F238E27FC236}">
                <a16:creationId xmlns:a16="http://schemas.microsoft.com/office/drawing/2014/main" id="{CBDBC892-943E-4E85-B8C4-560BD6C2E10B}"/>
              </a:ext>
            </a:extLst>
          </p:cNvPr>
          <p:cNvGrpSpPr/>
          <p:nvPr/>
        </p:nvGrpSpPr>
        <p:grpSpPr>
          <a:xfrm>
            <a:off x="8134276" y="6315741"/>
            <a:ext cx="800247" cy="392514"/>
            <a:chOff x="7466680" y="6240981"/>
            <a:chExt cx="912981" cy="469877"/>
          </a:xfrm>
        </p:grpSpPr>
        <p:pic>
          <p:nvPicPr>
            <p:cNvPr id="46" name="Content Placeholder 18">
              <a:extLst>
                <a:ext uri="{FF2B5EF4-FFF2-40B4-BE49-F238E27FC236}">
                  <a16:creationId xmlns:a16="http://schemas.microsoft.com/office/drawing/2014/main" id="{DA9DEA82-67C1-4560-B07C-EA9B3794FA36}"/>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47" name="Picture 46">
              <a:extLst>
                <a:ext uri="{FF2B5EF4-FFF2-40B4-BE49-F238E27FC236}">
                  <a16:creationId xmlns:a16="http://schemas.microsoft.com/office/drawing/2014/main" id="{EE2185EF-2524-4A08-B389-3B52E81D1939}"/>
                </a:ext>
              </a:extLst>
            </p:cNvPr>
            <p:cNvPicPr>
              <a:picLocks noChangeAspect="1"/>
            </p:cNvPicPr>
            <p:nvPr/>
          </p:nvPicPr>
          <p:blipFill rotWithShape="1">
            <a:blip r:embed="rId5">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grpSp>
        <p:nvGrpSpPr>
          <p:cNvPr id="9" name="Group 8">
            <a:extLst>
              <a:ext uri="{FF2B5EF4-FFF2-40B4-BE49-F238E27FC236}">
                <a16:creationId xmlns:a16="http://schemas.microsoft.com/office/drawing/2014/main" id="{864BCEC8-7534-4500-9C60-0CD22029B155}"/>
              </a:ext>
            </a:extLst>
          </p:cNvPr>
          <p:cNvGrpSpPr/>
          <p:nvPr/>
        </p:nvGrpSpPr>
        <p:grpSpPr>
          <a:xfrm>
            <a:off x="1769644" y="3553115"/>
            <a:ext cx="5476616" cy="265011"/>
            <a:chOff x="1587774" y="3478344"/>
            <a:chExt cx="5476616" cy="265011"/>
          </a:xfrm>
        </p:grpSpPr>
        <p:pic>
          <p:nvPicPr>
            <p:cNvPr id="7" name="Picture 6">
              <a:extLst>
                <a:ext uri="{FF2B5EF4-FFF2-40B4-BE49-F238E27FC236}">
                  <a16:creationId xmlns:a16="http://schemas.microsoft.com/office/drawing/2014/main" id="{CB0D5694-2023-49F5-AC27-928F6A9E9650}"/>
                </a:ext>
              </a:extLst>
            </p:cNvPr>
            <p:cNvPicPr>
              <a:picLocks noChangeAspect="1"/>
            </p:cNvPicPr>
            <p:nvPr/>
          </p:nvPicPr>
          <p:blipFill rotWithShape="1">
            <a:blip r:embed="rId6"/>
            <a:srcRect t="1" r="84226" b="1865"/>
            <a:stretch/>
          </p:blipFill>
          <p:spPr>
            <a:xfrm>
              <a:off x="6232554" y="3486487"/>
              <a:ext cx="831836" cy="256868"/>
            </a:xfrm>
            <a:prstGeom prst="rect">
              <a:avLst/>
            </a:prstGeom>
          </p:spPr>
        </p:pic>
        <p:pic>
          <p:nvPicPr>
            <p:cNvPr id="42" name="Picture 41">
              <a:extLst>
                <a:ext uri="{FF2B5EF4-FFF2-40B4-BE49-F238E27FC236}">
                  <a16:creationId xmlns:a16="http://schemas.microsoft.com/office/drawing/2014/main" id="{A8141F7C-DF3F-4809-B4DC-92C0FD7C404B}"/>
                </a:ext>
              </a:extLst>
            </p:cNvPr>
            <p:cNvPicPr>
              <a:picLocks noChangeAspect="1"/>
            </p:cNvPicPr>
            <p:nvPr/>
          </p:nvPicPr>
          <p:blipFill rotWithShape="1">
            <a:blip r:embed="rId6"/>
            <a:srcRect l="51285"/>
            <a:stretch/>
          </p:blipFill>
          <p:spPr>
            <a:xfrm>
              <a:off x="1587774" y="3478344"/>
              <a:ext cx="2569038" cy="261751"/>
            </a:xfrm>
            <a:prstGeom prst="rect">
              <a:avLst/>
            </a:prstGeom>
          </p:spPr>
        </p:pic>
        <p:pic>
          <p:nvPicPr>
            <p:cNvPr id="43" name="Picture 42">
              <a:extLst>
                <a:ext uri="{FF2B5EF4-FFF2-40B4-BE49-F238E27FC236}">
                  <a16:creationId xmlns:a16="http://schemas.microsoft.com/office/drawing/2014/main" id="{F0BC3C80-C8F5-4AC2-A7A5-6B96EBB98BD9}"/>
                </a:ext>
              </a:extLst>
            </p:cNvPr>
            <p:cNvPicPr>
              <a:picLocks noChangeAspect="1"/>
            </p:cNvPicPr>
            <p:nvPr/>
          </p:nvPicPr>
          <p:blipFill rotWithShape="1">
            <a:blip r:embed="rId6"/>
            <a:srcRect l="14670" t="-1" r="48525" b="1866"/>
            <a:stretch/>
          </p:blipFill>
          <p:spPr>
            <a:xfrm>
              <a:off x="4215717" y="3486488"/>
              <a:ext cx="1940950" cy="256867"/>
            </a:xfrm>
            <a:prstGeom prst="rect">
              <a:avLst/>
            </a:prstGeom>
          </p:spPr>
        </p:pic>
      </p:grpSp>
    </p:spTree>
    <p:extLst>
      <p:ext uri="{BB962C8B-B14F-4D97-AF65-F5344CB8AC3E}">
        <p14:creationId xmlns:p14="http://schemas.microsoft.com/office/powerpoint/2010/main" val="592839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F3770DEB-130D-4A47-AE18-108FCC03C11A}"/>
              </a:ext>
            </a:extLst>
          </p:cNvPr>
          <p:cNvPicPr>
            <a:picLocks noChangeAspect="1"/>
          </p:cNvPicPr>
          <p:nvPr/>
        </p:nvPicPr>
        <p:blipFill rotWithShape="1">
          <a:blip r:embed="rId3"/>
          <a:srcRect b="46775"/>
          <a:stretch/>
        </p:blipFill>
        <p:spPr>
          <a:xfrm>
            <a:off x="591317" y="3351591"/>
            <a:ext cx="6719953" cy="1627550"/>
          </a:xfrm>
          <a:prstGeom prst="rect">
            <a:avLst/>
          </a:prstGeom>
        </p:spPr>
      </p:pic>
      <p:pic>
        <p:nvPicPr>
          <p:cNvPr id="67" name="Picture 66">
            <a:extLst>
              <a:ext uri="{FF2B5EF4-FFF2-40B4-BE49-F238E27FC236}">
                <a16:creationId xmlns:a16="http://schemas.microsoft.com/office/drawing/2014/main" id="{38F47660-B938-4DF5-B038-21A6C60BBD23}"/>
              </a:ext>
            </a:extLst>
          </p:cNvPr>
          <p:cNvPicPr>
            <a:picLocks noChangeAspect="1"/>
          </p:cNvPicPr>
          <p:nvPr/>
        </p:nvPicPr>
        <p:blipFill rotWithShape="1">
          <a:blip r:embed="rId3"/>
          <a:srcRect t="71239"/>
          <a:stretch/>
        </p:blipFill>
        <p:spPr>
          <a:xfrm>
            <a:off x="584606" y="5326163"/>
            <a:ext cx="6719953" cy="879472"/>
          </a:xfrm>
          <a:prstGeom prst="rect">
            <a:avLst/>
          </a:prstGeom>
        </p:spPr>
      </p:pic>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Reason for Non-Enrollment in Medicaid or HSRI</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222B44CC-676D-4951-8B44-60D8C5BD49D6}"/>
              </a:ext>
            </a:extLst>
          </p:cNvPr>
          <p:cNvGrpSpPr/>
          <p:nvPr/>
        </p:nvGrpSpPr>
        <p:grpSpPr>
          <a:xfrm>
            <a:off x="439118" y="3226399"/>
            <a:ext cx="6957304" cy="3525901"/>
            <a:chOff x="425784" y="2416963"/>
            <a:chExt cx="7317145" cy="3722660"/>
          </a:xfrm>
        </p:grpSpPr>
        <p:grpSp>
          <p:nvGrpSpPr>
            <p:cNvPr id="11" name="Group 10">
              <a:extLst>
                <a:ext uri="{FF2B5EF4-FFF2-40B4-BE49-F238E27FC236}">
                  <a16:creationId xmlns:a16="http://schemas.microsoft.com/office/drawing/2014/main" id="{A16D7555-C13F-4C75-9623-8CE1797A5FDE}"/>
                </a:ext>
              </a:extLst>
            </p:cNvPr>
            <p:cNvGrpSpPr/>
            <p:nvPr/>
          </p:nvGrpSpPr>
          <p:grpSpPr>
            <a:xfrm>
              <a:off x="425784" y="4223877"/>
              <a:ext cx="7058671" cy="1864307"/>
              <a:chOff x="425784" y="4223877"/>
              <a:chExt cx="7058671" cy="1864307"/>
            </a:xfrm>
          </p:grpSpPr>
          <p:grpSp>
            <p:nvGrpSpPr>
              <p:cNvPr id="9" name="Group 8">
                <a:extLst>
                  <a:ext uri="{FF2B5EF4-FFF2-40B4-BE49-F238E27FC236}">
                    <a16:creationId xmlns:a16="http://schemas.microsoft.com/office/drawing/2014/main" id="{65E11889-7B20-4E2A-BEA4-1B6CAE2C8CC0}"/>
                  </a:ext>
                </a:extLst>
              </p:cNvPr>
              <p:cNvGrpSpPr/>
              <p:nvPr/>
            </p:nvGrpSpPr>
            <p:grpSpPr>
              <a:xfrm>
                <a:off x="689165" y="4223877"/>
                <a:ext cx="6795290" cy="1864307"/>
                <a:chOff x="1116354" y="3849692"/>
                <a:chExt cx="6795290" cy="1864307"/>
              </a:xfrm>
            </p:grpSpPr>
            <p:sp>
              <p:nvSpPr>
                <p:cNvPr id="24" name="TextBox 23">
                  <a:extLst>
                    <a:ext uri="{FF2B5EF4-FFF2-40B4-BE49-F238E27FC236}">
                      <a16:creationId xmlns:a16="http://schemas.microsoft.com/office/drawing/2014/main" id="{2FE2544F-58D9-4854-9638-E756697F1696}"/>
                    </a:ext>
                  </a:extLst>
                </p:cNvPr>
                <p:cNvSpPr txBox="1"/>
                <p:nvPr/>
              </p:nvSpPr>
              <p:spPr>
                <a:xfrm>
                  <a:off x="4756957" y="5195097"/>
                  <a:ext cx="1449175" cy="246221"/>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Don’t need insurance</a:t>
                  </a:r>
                </a:p>
              </p:txBody>
            </p:sp>
            <p:sp>
              <p:nvSpPr>
                <p:cNvPr id="27" name="TextBox 26">
                  <a:extLst>
                    <a:ext uri="{FF2B5EF4-FFF2-40B4-BE49-F238E27FC236}">
                      <a16:creationId xmlns:a16="http://schemas.microsoft.com/office/drawing/2014/main" id="{AD95013C-2346-4AFA-87B3-7B8D44E9561B}"/>
                    </a:ext>
                  </a:extLst>
                </p:cNvPr>
                <p:cNvSpPr txBox="1"/>
                <p:nvPr/>
              </p:nvSpPr>
              <p:spPr>
                <a:xfrm>
                  <a:off x="1116354" y="5160001"/>
                  <a:ext cx="1449175" cy="553998"/>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Concerned provider would treat me differently</a:t>
                  </a:r>
                </a:p>
              </p:txBody>
            </p:sp>
            <p:sp>
              <p:nvSpPr>
                <p:cNvPr id="28" name="TextBox 27">
                  <a:extLst>
                    <a:ext uri="{FF2B5EF4-FFF2-40B4-BE49-F238E27FC236}">
                      <a16:creationId xmlns:a16="http://schemas.microsoft.com/office/drawing/2014/main" id="{D97C2979-12ED-4600-B132-25D28D59BB1B}"/>
                    </a:ext>
                  </a:extLst>
                </p:cNvPr>
                <p:cNvSpPr txBox="1"/>
                <p:nvPr/>
              </p:nvSpPr>
              <p:spPr>
                <a:xfrm>
                  <a:off x="2889454" y="3849692"/>
                  <a:ext cx="1449175" cy="400110"/>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Concerned about the quality of care</a:t>
                  </a:r>
                </a:p>
              </p:txBody>
            </p:sp>
            <p:sp>
              <p:nvSpPr>
                <p:cNvPr id="29" name="TextBox 28">
                  <a:extLst>
                    <a:ext uri="{FF2B5EF4-FFF2-40B4-BE49-F238E27FC236}">
                      <a16:creationId xmlns:a16="http://schemas.microsoft.com/office/drawing/2014/main" id="{7DEDD647-1421-4C33-8094-83EDA611EDBE}"/>
                    </a:ext>
                  </a:extLst>
                </p:cNvPr>
                <p:cNvSpPr txBox="1"/>
                <p:nvPr/>
              </p:nvSpPr>
              <p:spPr>
                <a:xfrm>
                  <a:off x="6462469" y="5186056"/>
                  <a:ext cx="1449175" cy="400110"/>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Don’t want to be on public assistance</a:t>
                  </a:r>
                </a:p>
              </p:txBody>
            </p:sp>
          </p:grpSp>
          <p:sp>
            <p:nvSpPr>
              <p:cNvPr id="34" name="TextBox 33">
                <a:extLst>
                  <a:ext uri="{FF2B5EF4-FFF2-40B4-BE49-F238E27FC236}">
                    <a16:creationId xmlns:a16="http://schemas.microsoft.com/office/drawing/2014/main" id="{0B60CD36-C67D-49D5-AF78-849C36470505}"/>
                  </a:ext>
                </a:extLst>
              </p:cNvPr>
              <p:cNvSpPr txBox="1"/>
              <p:nvPr/>
            </p:nvSpPr>
            <p:spPr>
              <a:xfrm>
                <a:off x="425784" y="5060471"/>
                <a:ext cx="517027"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12.5%</a:t>
                </a:r>
              </a:p>
            </p:txBody>
          </p:sp>
          <p:sp>
            <p:nvSpPr>
              <p:cNvPr id="35" name="TextBox 34">
                <a:extLst>
                  <a:ext uri="{FF2B5EF4-FFF2-40B4-BE49-F238E27FC236}">
                    <a16:creationId xmlns:a16="http://schemas.microsoft.com/office/drawing/2014/main" id="{8F48DD49-5A91-409A-BC0C-9B11B5C92DD9}"/>
                  </a:ext>
                </a:extLst>
              </p:cNvPr>
              <p:cNvSpPr txBox="1"/>
              <p:nvPr/>
            </p:nvSpPr>
            <p:spPr>
              <a:xfrm>
                <a:off x="779860" y="5092674"/>
                <a:ext cx="517027"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10.3%</a:t>
                </a:r>
              </a:p>
            </p:txBody>
          </p:sp>
          <p:sp>
            <p:nvSpPr>
              <p:cNvPr id="36" name="TextBox 35">
                <a:extLst>
                  <a:ext uri="{FF2B5EF4-FFF2-40B4-BE49-F238E27FC236}">
                    <a16:creationId xmlns:a16="http://schemas.microsoft.com/office/drawing/2014/main" id="{7ED1F15C-EE64-4606-8050-718F2F41FCDE}"/>
                  </a:ext>
                </a:extLst>
              </p:cNvPr>
              <p:cNvSpPr txBox="1"/>
              <p:nvPr/>
            </p:nvSpPr>
            <p:spPr>
              <a:xfrm>
                <a:off x="1505311" y="5115876"/>
                <a:ext cx="442608"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9.8%</a:t>
                </a:r>
              </a:p>
            </p:txBody>
          </p:sp>
          <p:sp>
            <p:nvSpPr>
              <p:cNvPr id="37" name="TextBox 36">
                <a:extLst>
                  <a:ext uri="{FF2B5EF4-FFF2-40B4-BE49-F238E27FC236}">
                    <a16:creationId xmlns:a16="http://schemas.microsoft.com/office/drawing/2014/main" id="{735E10C2-5D6B-4A72-94FD-F13DCE9A29CE}"/>
                  </a:ext>
                </a:extLst>
              </p:cNvPr>
              <p:cNvSpPr txBox="1"/>
              <p:nvPr/>
            </p:nvSpPr>
            <p:spPr>
              <a:xfrm>
                <a:off x="1802899" y="4994494"/>
                <a:ext cx="517026"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15.9%</a:t>
                </a:r>
              </a:p>
            </p:txBody>
          </p:sp>
          <p:sp>
            <p:nvSpPr>
              <p:cNvPr id="38" name="TextBox 37">
                <a:extLst>
                  <a:ext uri="{FF2B5EF4-FFF2-40B4-BE49-F238E27FC236}">
                    <a16:creationId xmlns:a16="http://schemas.microsoft.com/office/drawing/2014/main" id="{DD77D4AA-CB06-45B5-A4BE-A202CD38D63B}"/>
                  </a:ext>
                </a:extLst>
              </p:cNvPr>
              <p:cNvSpPr txBox="1"/>
              <p:nvPr/>
            </p:nvSpPr>
            <p:spPr>
              <a:xfrm>
                <a:off x="2366103" y="4934239"/>
                <a:ext cx="517893"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14.2%</a:t>
                </a:r>
              </a:p>
            </p:txBody>
          </p:sp>
          <p:sp>
            <p:nvSpPr>
              <p:cNvPr id="39" name="TextBox 38">
                <a:extLst>
                  <a:ext uri="{FF2B5EF4-FFF2-40B4-BE49-F238E27FC236}">
                    <a16:creationId xmlns:a16="http://schemas.microsoft.com/office/drawing/2014/main" id="{152368AB-EF05-4B62-8280-42E670E7766B}"/>
                  </a:ext>
                </a:extLst>
              </p:cNvPr>
              <p:cNvSpPr txBox="1"/>
              <p:nvPr/>
            </p:nvSpPr>
            <p:spPr>
              <a:xfrm>
                <a:off x="2672945" y="5052929"/>
                <a:ext cx="501694"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10.7%</a:t>
                </a:r>
              </a:p>
            </p:txBody>
          </p:sp>
          <p:sp>
            <p:nvSpPr>
              <p:cNvPr id="40" name="TextBox 39">
                <a:extLst>
                  <a:ext uri="{FF2B5EF4-FFF2-40B4-BE49-F238E27FC236}">
                    <a16:creationId xmlns:a16="http://schemas.microsoft.com/office/drawing/2014/main" id="{BA6F35B3-E2A8-46E1-828E-AF072442EEA7}"/>
                  </a:ext>
                </a:extLst>
              </p:cNvPr>
              <p:cNvSpPr txBox="1"/>
              <p:nvPr/>
            </p:nvSpPr>
            <p:spPr>
              <a:xfrm>
                <a:off x="2993397" y="4926424"/>
                <a:ext cx="550631"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13.9%</a:t>
                </a:r>
              </a:p>
            </p:txBody>
          </p:sp>
          <p:sp>
            <p:nvSpPr>
              <p:cNvPr id="41" name="TextBox 40">
                <a:extLst>
                  <a:ext uri="{FF2B5EF4-FFF2-40B4-BE49-F238E27FC236}">
                    <a16:creationId xmlns:a16="http://schemas.microsoft.com/office/drawing/2014/main" id="{BB0924D0-F5B1-4D3F-81EF-8FCBA0E33A9B}"/>
                  </a:ext>
                </a:extLst>
              </p:cNvPr>
              <p:cNvSpPr txBox="1"/>
              <p:nvPr/>
            </p:nvSpPr>
            <p:spPr>
              <a:xfrm>
                <a:off x="3664053" y="4990963"/>
                <a:ext cx="525955"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12.6%</a:t>
                </a:r>
              </a:p>
            </p:txBody>
          </p:sp>
          <p:sp>
            <p:nvSpPr>
              <p:cNvPr id="42" name="TextBox 41">
                <a:extLst>
                  <a:ext uri="{FF2B5EF4-FFF2-40B4-BE49-F238E27FC236}">
                    <a16:creationId xmlns:a16="http://schemas.microsoft.com/office/drawing/2014/main" id="{2ACBC750-1C7C-4E23-AC09-E02B4B7ED3D0}"/>
                  </a:ext>
                </a:extLst>
              </p:cNvPr>
              <p:cNvSpPr txBox="1"/>
              <p:nvPr/>
            </p:nvSpPr>
            <p:spPr>
              <a:xfrm>
                <a:off x="4163881" y="5152893"/>
                <a:ext cx="501693"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8.6%</a:t>
                </a:r>
              </a:p>
            </p:txBody>
          </p:sp>
          <p:sp>
            <p:nvSpPr>
              <p:cNvPr id="43" name="TextBox 42">
                <a:extLst>
                  <a:ext uri="{FF2B5EF4-FFF2-40B4-BE49-F238E27FC236}">
                    <a16:creationId xmlns:a16="http://schemas.microsoft.com/office/drawing/2014/main" id="{B61B965D-A12B-4E3D-BD04-21D3859C0660}"/>
                  </a:ext>
                </a:extLst>
              </p:cNvPr>
              <p:cNvSpPr txBox="1"/>
              <p:nvPr/>
            </p:nvSpPr>
            <p:spPr>
              <a:xfrm>
                <a:off x="4517826" y="5136447"/>
                <a:ext cx="464805"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9.8%</a:t>
                </a:r>
              </a:p>
            </p:txBody>
          </p:sp>
          <p:sp>
            <p:nvSpPr>
              <p:cNvPr id="44" name="TextBox 43">
                <a:extLst>
                  <a:ext uri="{FF2B5EF4-FFF2-40B4-BE49-F238E27FC236}">
                    <a16:creationId xmlns:a16="http://schemas.microsoft.com/office/drawing/2014/main" id="{4057CA37-2867-4C81-BE96-4844A5DAB960}"/>
                  </a:ext>
                </a:extLst>
              </p:cNvPr>
              <p:cNvSpPr txBox="1"/>
              <p:nvPr/>
            </p:nvSpPr>
            <p:spPr>
              <a:xfrm>
                <a:off x="4796100" y="5017757"/>
                <a:ext cx="525955"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10.2%</a:t>
                </a:r>
              </a:p>
            </p:txBody>
          </p:sp>
          <p:sp>
            <p:nvSpPr>
              <p:cNvPr id="45" name="TextBox 44">
                <a:extLst>
                  <a:ext uri="{FF2B5EF4-FFF2-40B4-BE49-F238E27FC236}">
                    <a16:creationId xmlns:a16="http://schemas.microsoft.com/office/drawing/2014/main" id="{785A33B2-EC9C-4F09-8B80-74256E69E5F4}"/>
                  </a:ext>
                </a:extLst>
              </p:cNvPr>
              <p:cNvSpPr txBox="1"/>
              <p:nvPr/>
            </p:nvSpPr>
            <p:spPr>
              <a:xfrm>
                <a:off x="5145499" y="5156063"/>
                <a:ext cx="507181"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8.7%</a:t>
                </a:r>
              </a:p>
            </p:txBody>
          </p:sp>
          <p:sp>
            <p:nvSpPr>
              <p:cNvPr id="46" name="TextBox 45">
                <a:extLst>
                  <a:ext uri="{FF2B5EF4-FFF2-40B4-BE49-F238E27FC236}">
                    <a16:creationId xmlns:a16="http://schemas.microsoft.com/office/drawing/2014/main" id="{624BAEE6-EAAA-43A5-9AEE-83655DE49C14}"/>
                  </a:ext>
                </a:extLst>
              </p:cNvPr>
              <p:cNvSpPr txBox="1"/>
              <p:nvPr/>
            </p:nvSpPr>
            <p:spPr>
              <a:xfrm>
                <a:off x="5955935" y="5184776"/>
                <a:ext cx="451770"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5.9%</a:t>
                </a:r>
              </a:p>
            </p:txBody>
          </p:sp>
          <p:sp>
            <p:nvSpPr>
              <p:cNvPr id="47" name="TextBox 46">
                <a:extLst>
                  <a:ext uri="{FF2B5EF4-FFF2-40B4-BE49-F238E27FC236}">
                    <a16:creationId xmlns:a16="http://schemas.microsoft.com/office/drawing/2014/main" id="{1104D980-2196-4DB3-BDEC-9AEB6DCA4DAB}"/>
                  </a:ext>
                </a:extLst>
              </p:cNvPr>
              <p:cNvSpPr txBox="1"/>
              <p:nvPr/>
            </p:nvSpPr>
            <p:spPr>
              <a:xfrm>
                <a:off x="6301384" y="5152893"/>
                <a:ext cx="507180"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7.9%</a:t>
                </a:r>
              </a:p>
            </p:txBody>
          </p:sp>
          <p:sp>
            <p:nvSpPr>
              <p:cNvPr id="48" name="TextBox 47">
                <a:extLst>
                  <a:ext uri="{FF2B5EF4-FFF2-40B4-BE49-F238E27FC236}">
                    <a16:creationId xmlns:a16="http://schemas.microsoft.com/office/drawing/2014/main" id="{FE353F92-A5EC-44DE-83C7-BEC829CAF8A3}"/>
                  </a:ext>
                </a:extLst>
              </p:cNvPr>
              <p:cNvSpPr txBox="1"/>
              <p:nvPr/>
            </p:nvSpPr>
            <p:spPr>
              <a:xfrm>
                <a:off x="6622555" y="5174524"/>
                <a:ext cx="451770"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6.9%</a:t>
                </a:r>
              </a:p>
            </p:txBody>
          </p:sp>
          <p:sp>
            <p:nvSpPr>
              <p:cNvPr id="49" name="TextBox 48">
                <a:extLst>
                  <a:ext uri="{FF2B5EF4-FFF2-40B4-BE49-F238E27FC236}">
                    <a16:creationId xmlns:a16="http://schemas.microsoft.com/office/drawing/2014/main" id="{03807B32-D941-4817-9E74-BD3DADEC7132}"/>
                  </a:ext>
                </a:extLst>
              </p:cNvPr>
              <p:cNvSpPr txBox="1"/>
              <p:nvPr/>
            </p:nvSpPr>
            <p:spPr>
              <a:xfrm>
                <a:off x="6932079" y="5268580"/>
                <a:ext cx="519666"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3.4%</a:t>
                </a:r>
              </a:p>
            </p:txBody>
          </p:sp>
        </p:grpSp>
        <p:grpSp>
          <p:nvGrpSpPr>
            <p:cNvPr id="10" name="Group 9">
              <a:extLst>
                <a:ext uri="{FF2B5EF4-FFF2-40B4-BE49-F238E27FC236}">
                  <a16:creationId xmlns:a16="http://schemas.microsoft.com/office/drawing/2014/main" id="{0323A500-305F-4F34-A5EE-FACCE4506171}"/>
                </a:ext>
              </a:extLst>
            </p:cNvPr>
            <p:cNvGrpSpPr/>
            <p:nvPr/>
          </p:nvGrpSpPr>
          <p:grpSpPr>
            <a:xfrm>
              <a:off x="479378" y="2416963"/>
              <a:ext cx="7263551" cy="3722660"/>
              <a:chOff x="479378" y="2416963"/>
              <a:chExt cx="7263551" cy="3722660"/>
            </a:xfrm>
          </p:grpSpPr>
          <p:grpSp>
            <p:nvGrpSpPr>
              <p:cNvPr id="7" name="Group 6">
                <a:extLst>
                  <a:ext uri="{FF2B5EF4-FFF2-40B4-BE49-F238E27FC236}">
                    <a16:creationId xmlns:a16="http://schemas.microsoft.com/office/drawing/2014/main" id="{86E5DC23-38BC-4F1A-B973-3D0A1C8C333E}"/>
                  </a:ext>
                </a:extLst>
              </p:cNvPr>
              <p:cNvGrpSpPr/>
              <p:nvPr/>
            </p:nvGrpSpPr>
            <p:grpSpPr>
              <a:xfrm>
                <a:off x="689165" y="4225091"/>
                <a:ext cx="6903506" cy="1914532"/>
                <a:chOff x="1116354" y="4092733"/>
                <a:chExt cx="6903506" cy="1914532"/>
              </a:xfrm>
            </p:grpSpPr>
            <p:sp>
              <p:nvSpPr>
                <p:cNvPr id="30" name="TextBox 29">
                  <a:extLst>
                    <a:ext uri="{FF2B5EF4-FFF2-40B4-BE49-F238E27FC236}">
                      <a16:creationId xmlns:a16="http://schemas.microsoft.com/office/drawing/2014/main" id="{4647516D-E380-442C-A381-1F88E89DFDE3}"/>
                    </a:ext>
                  </a:extLst>
                </p:cNvPr>
                <p:cNvSpPr txBox="1"/>
                <p:nvPr/>
              </p:nvSpPr>
              <p:spPr>
                <a:xfrm>
                  <a:off x="1116354" y="4118988"/>
                  <a:ext cx="1449175" cy="400111"/>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Worried cost would be too high</a:t>
                  </a:r>
                </a:p>
              </p:txBody>
            </p:sp>
            <p:sp>
              <p:nvSpPr>
                <p:cNvPr id="31" name="TextBox 30">
                  <a:extLst>
                    <a:ext uri="{FF2B5EF4-FFF2-40B4-BE49-F238E27FC236}">
                      <a16:creationId xmlns:a16="http://schemas.microsoft.com/office/drawing/2014/main" id="{8ECD16C1-3F17-46EA-8A80-A297CEFBE64F}"/>
                    </a:ext>
                  </a:extLst>
                </p:cNvPr>
                <p:cNvSpPr txBox="1"/>
                <p:nvPr/>
              </p:nvSpPr>
              <p:spPr>
                <a:xfrm>
                  <a:off x="6570685" y="4110175"/>
                  <a:ext cx="1449175" cy="400110"/>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Employer offers insurance</a:t>
                  </a:r>
                </a:p>
              </p:txBody>
            </p:sp>
            <p:sp>
              <p:nvSpPr>
                <p:cNvPr id="32" name="TextBox 31">
                  <a:extLst>
                    <a:ext uri="{FF2B5EF4-FFF2-40B4-BE49-F238E27FC236}">
                      <a16:creationId xmlns:a16="http://schemas.microsoft.com/office/drawing/2014/main" id="{36963876-36D3-4373-9493-406B09CCED12}"/>
                    </a:ext>
                  </a:extLst>
                </p:cNvPr>
                <p:cNvSpPr txBox="1"/>
                <p:nvPr/>
              </p:nvSpPr>
              <p:spPr>
                <a:xfrm>
                  <a:off x="4738362" y="4092733"/>
                  <a:ext cx="1449175" cy="400110"/>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Household makes too much money</a:t>
                  </a:r>
                </a:p>
              </p:txBody>
            </p:sp>
            <p:sp>
              <p:nvSpPr>
                <p:cNvPr id="33" name="TextBox 32">
                  <a:extLst>
                    <a:ext uri="{FF2B5EF4-FFF2-40B4-BE49-F238E27FC236}">
                      <a16:creationId xmlns:a16="http://schemas.microsoft.com/office/drawing/2014/main" id="{11B36099-5C87-4E52-B0A1-30722A3EBDAE}"/>
                    </a:ext>
                  </a:extLst>
                </p:cNvPr>
                <p:cNvSpPr txBox="1"/>
                <p:nvPr/>
              </p:nvSpPr>
              <p:spPr>
                <a:xfrm>
                  <a:off x="2901237" y="5422352"/>
                  <a:ext cx="1488106" cy="584913"/>
                </a:xfrm>
                <a:prstGeom prst="rect">
                  <a:avLst/>
                </a:prstGeom>
                <a:noFill/>
              </p:spPr>
              <p:txBody>
                <a:bodyPr wrap="square" rtlCol="0">
                  <a:spAutoFit/>
                </a:bodyPr>
                <a:lstStyle/>
                <a:p>
                  <a:pPr algn="ctr"/>
                  <a:r>
                    <a:rPr lang="en-US" sz="1000" dirty="0">
                      <a:solidFill>
                        <a:schemeClr val="tx1">
                          <a:lumMod val="75000"/>
                          <a:lumOff val="25000"/>
                        </a:schemeClr>
                      </a:solidFill>
                      <a:latin typeface="Arial" panose="020B0604020202020204" pitchFamily="34" charset="0"/>
                      <a:cs typeface="Arial" panose="020B0604020202020204" pitchFamily="34" charset="0"/>
                    </a:rPr>
                    <a:t>Concerned I would not get the providers I want</a:t>
                  </a:r>
                </a:p>
              </p:txBody>
            </p:sp>
          </p:grpSp>
          <p:sp>
            <p:nvSpPr>
              <p:cNvPr id="50" name="TextBox 49">
                <a:extLst>
                  <a:ext uri="{FF2B5EF4-FFF2-40B4-BE49-F238E27FC236}">
                    <a16:creationId xmlns:a16="http://schemas.microsoft.com/office/drawing/2014/main" id="{A9DB3914-EC25-4C91-A8A9-DB66AAB7598B}"/>
                  </a:ext>
                </a:extLst>
              </p:cNvPr>
              <p:cNvSpPr txBox="1"/>
              <p:nvPr/>
            </p:nvSpPr>
            <p:spPr>
              <a:xfrm>
                <a:off x="479378" y="2516938"/>
                <a:ext cx="517027"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56.0%</a:t>
                </a:r>
              </a:p>
            </p:txBody>
          </p:sp>
          <p:sp>
            <p:nvSpPr>
              <p:cNvPr id="51" name="TextBox 50">
                <a:extLst>
                  <a:ext uri="{FF2B5EF4-FFF2-40B4-BE49-F238E27FC236}">
                    <a16:creationId xmlns:a16="http://schemas.microsoft.com/office/drawing/2014/main" id="{5CC85B05-FD59-4F27-9AB3-F1D3C7D4DC92}"/>
                  </a:ext>
                </a:extLst>
              </p:cNvPr>
              <p:cNvSpPr txBox="1"/>
              <p:nvPr/>
            </p:nvSpPr>
            <p:spPr>
              <a:xfrm>
                <a:off x="833206" y="2659430"/>
                <a:ext cx="517893"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51.5%</a:t>
                </a:r>
              </a:p>
            </p:txBody>
          </p:sp>
          <p:sp>
            <p:nvSpPr>
              <p:cNvPr id="52" name="TextBox 51">
                <a:extLst>
                  <a:ext uri="{FF2B5EF4-FFF2-40B4-BE49-F238E27FC236}">
                    <a16:creationId xmlns:a16="http://schemas.microsoft.com/office/drawing/2014/main" id="{E1CD20C7-A1E2-4F0E-B314-3CBA521E5275}"/>
                  </a:ext>
                </a:extLst>
              </p:cNvPr>
              <p:cNvSpPr txBox="1"/>
              <p:nvPr/>
            </p:nvSpPr>
            <p:spPr>
              <a:xfrm>
                <a:off x="1432446" y="2724323"/>
                <a:ext cx="517893"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49.4%</a:t>
                </a:r>
              </a:p>
            </p:txBody>
          </p:sp>
          <p:sp>
            <p:nvSpPr>
              <p:cNvPr id="53" name="TextBox 52">
                <a:extLst>
                  <a:ext uri="{FF2B5EF4-FFF2-40B4-BE49-F238E27FC236}">
                    <a16:creationId xmlns:a16="http://schemas.microsoft.com/office/drawing/2014/main" id="{658CC022-2C6E-4335-99C1-B3340C840869}"/>
                  </a:ext>
                </a:extLst>
              </p:cNvPr>
              <p:cNvSpPr txBox="1"/>
              <p:nvPr/>
            </p:nvSpPr>
            <p:spPr>
              <a:xfrm>
                <a:off x="1802032" y="2416963"/>
                <a:ext cx="517893"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60.7%</a:t>
                </a:r>
              </a:p>
            </p:txBody>
          </p:sp>
          <p:sp>
            <p:nvSpPr>
              <p:cNvPr id="54" name="TextBox 53">
                <a:extLst>
                  <a:ext uri="{FF2B5EF4-FFF2-40B4-BE49-F238E27FC236}">
                    <a16:creationId xmlns:a16="http://schemas.microsoft.com/office/drawing/2014/main" id="{673AFA01-0F65-4E67-B368-A515D074BDCA}"/>
                  </a:ext>
                </a:extLst>
              </p:cNvPr>
              <p:cNvSpPr txBox="1"/>
              <p:nvPr/>
            </p:nvSpPr>
            <p:spPr>
              <a:xfrm>
                <a:off x="2655666" y="3596034"/>
                <a:ext cx="517893"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14.0%</a:t>
                </a:r>
              </a:p>
            </p:txBody>
          </p:sp>
          <p:sp>
            <p:nvSpPr>
              <p:cNvPr id="55" name="TextBox 54">
                <a:extLst>
                  <a:ext uri="{FF2B5EF4-FFF2-40B4-BE49-F238E27FC236}">
                    <a16:creationId xmlns:a16="http://schemas.microsoft.com/office/drawing/2014/main" id="{964A7307-1C1B-48F1-9BB7-AA04DDF5A9F7}"/>
                  </a:ext>
                </a:extLst>
              </p:cNvPr>
              <p:cNvSpPr txBox="1"/>
              <p:nvPr/>
            </p:nvSpPr>
            <p:spPr>
              <a:xfrm>
                <a:off x="2932990" y="3715686"/>
                <a:ext cx="517893"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11.2%</a:t>
                </a:r>
              </a:p>
            </p:txBody>
          </p:sp>
          <p:sp>
            <p:nvSpPr>
              <p:cNvPr id="56" name="TextBox 55">
                <a:extLst>
                  <a:ext uri="{FF2B5EF4-FFF2-40B4-BE49-F238E27FC236}">
                    <a16:creationId xmlns:a16="http://schemas.microsoft.com/office/drawing/2014/main" id="{8484DEAC-5450-4D60-89E9-708B3267CEDC}"/>
                  </a:ext>
                </a:extLst>
              </p:cNvPr>
              <p:cNvSpPr txBox="1"/>
              <p:nvPr/>
            </p:nvSpPr>
            <p:spPr>
              <a:xfrm>
                <a:off x="3263289" y="3669752"/>
                <a:ext cx="517893"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13.2%</a:t>
                </a:r>
              </a:p>
            </p:txBody>
          </p:sp>
          <p:sp>
            <p:nvSpPr>
              <p:cNvPr id="57" name="TextBox 56">
                <a:extLst>
                  <a:ext uri="{FF2B5EF4-FFF2-40B4-BE49-F238E27FC236}">
                    <a16:creationId xmlns:a16="http://schemas.microsoft.com/office/drawing/2014/main" id="{321ACF82-3157-460B-AA4C-9F081BE5A71D}"/>
                  </a:ext>
                </a:extLst>
              </p:cNvPr>
              <p:cNvSpPr txBox="1"/>
              <p:nvPr/>
            </p:nvSpPr>
            <p:spPr>
              <a:xfrm>
                <a:off x="3622430" y="2899087"/>
                <a:ext cx="517893"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41.9%</a:t>
                </a:r>
              </a:p>
            </p:txBody>
          </p:sp>
          <p:sp>
            <p:nvSpPr>
              <p:cNvPr id="58" name="TextBox 57">
                <a:extLst>
                  <a:ext uri="{FF2B5EF4-FFF2-40B4-BE49-F238E27FC236}">
                    <a16:creationId xmlns:a16="http://schemas.microsoft.com/office/drawing/2014/main" id="{FA903193-2737-49EB-82D2-BE6C151E31E7}"/>
                  </a:ext>
                </a:extLst>
              </p:cNvPr>
              <p:cNvSpPr txBox="1"/>
              <p:nvPr/>
            </p:nvSpPr>
            <p:spPr>
              <a:xfrm>
                <a:off x="4113738" y="3345380"/>
                <a:ext cx="517893"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24.7%</a:t>
                </a:r>
              </a:p>
            </p:txBody>
          </p:sp>
          <p:sp>
            <p:nvSpPr>
              <p:cNvPr id="59" name="TextBox 58">
                <a:extLst>
                  <a:ext uri="{FF2B5EF4-FFF2-40B4-BE49-F238E27FC236}">
                    <a16:creationId xmlns:a16="http://schemas.microsoft.com/office/drawing/2014/main" id="{E8E49721-770F-42B7-840D-2F1C1C33F843}"/>
                  </a:ext>
                </a:extLst>
              </p:cNvPr>
              <p:cNvSpPr txBox="1"/>
              <p:nvPr/>
            </p:nvSpPr>
            <p:spPr>
              <a:xfrm>
                <a:off x="4476549" y="3282969"/>
                <a:ext cx="517893"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26.5%</a:t>
                </a:r>
              </a:p>
            </p:txBody>
          </p:sp>
          <p:sp>
            <p:nvSpPr>
              <p:cNvPr id="60" name="TextBox 59">
                <a:extLst>
                  <a:ext uri="{FF2B5EF4-FFF2-40B4-BE49-F238E27FC236}">
                    <a16:creationId xmlns:a16="http://schemas.microsoft.com/office/drawing/2014/main" id="{42A678A3-F371-4F5D-A631-7DB0C22DCD1B}"/>
                  </a:ext>
                </a:extLst>
              </p:cNvPr>
              <p:cNvSpPr txBox="1"/>
              <p:nvPr/>
            </p:nvSpPr>
            <p:spPr>
              <a:xfrm>
                <a:off x="4762010" y="3416324"/>
                <a:ext cx="517893"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23.0%</a:t>
                </a:r>
              </a:p>
            </p:txBody>
          </p:sp>
          <p:sp>
            <p:nvSpPr>
              <p:cNvPr id="61" name="TextBox 60">
                <a:extLst>
                  <a:ext uri="{FF2B5EF4-FFF2-40B4-BE49-F238E27FC236}">
                    <a16:creationId xmlns:a16="http://schemas.microsoft.com/office/drawing/2014/main" id="{74DE8B09-A038-4E12-A54F-E231C3BAA756}"/>
                  </a:ext>
                </a:extLst>
              </p:cNvPr>
              <p:cNvSpPr txBox="1"/>
              <p:nvPr/>
            </p:nvSpPr>
            <p:spPr>
              <a:xfrm>
                <a:off x="5454878" y="3150396"/>
                <a:ext cx="517893"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31.9%</a:t>
                </a:r>
              </a:p>
            </p:txBody>
          </p:sp>
          <p:sp>
            <p:nvSpPr>
              <p:cNvPr id="62" name="TextBox 61">
                <a:extLst>
                  <a:ext uri="{FF2B5EF4-FFF2-40B4-BE49-F238E27FC236}">
                    <a16:creationId xmlns:a16="http://schemas.microsoft.com/office/drawing/2014/main" id="{D6BFBF34-DA60-4AF7-A142-B7EB64A5A076}"/>
                  </a:ext>
                </a:extLst>
              </p:cNvPr>
              <p:cNvSpPr txBox="1"/>
              <p:nvPr/>
            </p:nvSpPr>
            <p:spPr>
              <a:xfrm>
                <a:off x="7225036" y="3637038"/>
                <a:ext cx="517893"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16.9%</a:t>
                </a:r>
              </a:p>
            </p:txBody>
          </p:sp>
          <p:sp>
            <p:nvSpPr>
              <p:cNvPr id="63" name="TextBox 62">
                <a:extLst>
                  <a:ext uri="{FF2B5EF4-FFF2-40B4-BE49-F238E27FC236}">
                    <a16:creationId xmlns:a16="http://schemas.microsoft.com/office/drawing/2014/main" id="{CE6F31E6-8CF1-44F7-94DB-26B3BE61BFFD}"/>
                  </a:ext>
                </a:extLst>
              </p:cNvPr>
              <p:cNvSpPr txBox="1"/>
              <p:nvPr/>
            </p:nvSpPr>
            <p:spPr>
              <a:xfrm>
                <a:off x="5918965" y="3783486"/>
                <a:ext cx="517893"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10.1%</a:t>
                </a:r>
              </a:p>
            </p:txBody>
          </p:sp>
          <p:sp>
            <p:nvSpPr>
              <p:cNvPr id="64" name="TextBox 63">
                <a:extLst>
                  <a:ext uri="{FF2B5EF4-FFF2-40B4-BE49-F238E27FC236}">
                    <a16:creationId xmlns:a16="http://schemas.microsoft.com/office/drawing/2014/main" id="{03BD328E-9B21-4C03-97E1-E4063D70841F}"/>
                  </a:ext>
                </a:extLst>
              </p:cNvPr>
              <p:cNvSpPr txBox="1"/>
              <p:nvPr/>
            </p:nvSpPr>
            <p:spPr>
              <a:xfrm>
                <a:off x="6257396" y="3749126"/>
                <a:ext cx="517893"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11.1%</a:t>
                </a:r>
              </a:p>
            </p:txBody>
          </p:sp>
          <p:sp>
            <p:nvSpPr>
              <p:cNvPr id="65" name="TextBox 64">
                <a:extLst>
                  <a:ext uri="{FF2B5EF4-FFF2-40B4-BE49-F238E27FC236}">
                    <a16:creationId xmlns:a16="http://schemas.microsoft.com/office/drawing/2014/main" id="{7720A395-7C6E-45BF-AA06-C5DCC75614CD}"/>
                  </a:ext>
                </a:extLst>
              </p:cNvPr>
              <p:cNvSpPr txBox="1"/>
              <p:nvPr/>
            </p:nvSpPr>
            <p:spPr>
              <a:xfrm>
                <a:off x="6585973" y="3536068"/>
                <a:ext cx="517893" cy="227467"/>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22.3%</a:t>
                </a:r>
              </a:p>
            </p:txBody>
          </p:sp>
        </p:grpSp>
      </p:grpSp>
      <p:sp>
        <p:nvSpPr>
          <p:cNvPr id="6" name="TextBox 5">
            <a:extLst>
              <a:ext uri="{FF2B5EF4-FFF2-40B4-BE49-F238E27FC236}">
                <a16:creationId xmlns:a16="http://schemas.microsoft.com/office/drawing/2014/main" id="{1F531A1E-38DE-4F32-A83E-5EC1E939B3E6}"/>
              </a:ext>
            </a:extLst>
          </p:cNvPr>
          <p:cNvSpPr txBox="1"/>
          <p:nvPr/>
        </p:nvSpPr>
        <p:spPr>
          <a:xfrm>
            <a:off x="1419834" y="2718621"/>
            <a:ext cx="5730826" cy="276999"/>
          </a:xfrm>
          <a:prstGeom prst="rect">
            <a:avLst/>
          </a:prstGeom>
          <a:noFill/>
        </p:spPr>
        <p:txBody>
          <a:bodyPr wrap="square" rtlCol="0">
            <a:spAutoFit/>
          </a:bodyP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Reasons Uninsured did not Enroll in Medicaid or the HSRI Subsidy Program</a:t>
            </a:r>
          </a:p>
        </p:txBody>
      </p:sp>
      <p:sp>
        <p:nvSpPr>
          <p:cNvPr id="66" name="TextBox 65">
            <a:extLst>
              <a:ext uri="{FF2B5EF4-FFF2-40B4-BE49-F238E27FC236}">
                <a16:creationId xmlns:a16="http://schemas.microsoft.com/office/drawing/2014/main" id="{B0C2AD06-C31C-4F33-8C1F-76BF4EE175AF}"/>
              </a:ext>
            </a:extLst>
          </p:cNvPr>
          <p:cNvSpPr txBox="1"/>
          <p:nvPr/>
        </p:nvSpPr>
        <p:spPr>
          <a:xfrm>
            <a:off x="545553" y="922763"/>
            <a:ext cx="8052895" cy="1492716"/>
          </a:xfrm>
          <a:prstGeom prst="rect">
            <a:avLst/>
          </a:prstGeom>
          <a:noFill/>
        </p:spPr>
        <p:txBody>
          <a:bodyPr wrap="square" rtlCol="0">
            <a:spAutoFit/>
          </a:bodyPr>
          <a:lstStyle/>
          <a:p>
            <a:pPr lvl="0" algn="ctr">
              <a:defRPr/>
            </a:pPr>
            <a:r>
              <a:rPr lang="en-US" sz="1400" b="1" dirty="0">
                <a:latin typeface="Arial" panose="020B0604020202020204" pitchFamily="34" charset="0"/>
                <a:cs typeface="Arial" panose="020B0604020202020204" pitchFamily="34" charset="0"/>
              </a:rPr>
              <a:t>In 2020, concerns about the ‘cost of coverage’ and ‘quality of care’ were the primary reasons for non-enrollment in any State sponsored insurance program among those who were uninsured and potentially eligible</a:t>
            </a:r>
          </a:p>
          <a:p>
            <a:pPr lvl="0" algn="ctr">
              <a:defRPr/>
            </a:pPr>
            <a:endParaRPr lang="en-US" sz="1000" dirty="0">
              <a:solidFill>
                <a:srgbClr val="FF0000"/>
              </a:solidFill>
              <a:latin typeface="Arial" panose="020B0604020202020204" pitchFamily="34" charset="0"/>
              <a:cs typeface="Arial" panose="020B0604020202020204" pitchFamily="34" charset="0"/>
            </a:endParaRPr>
          </a:p>
          <a:p>
            <a:pPr marL="171450" indent="-171450" defTabSz="914400">
              <a:buSzPct val="130000"/>
              <a:buFont typeface="Arial" panose="020B0604020202020204" pitchFamily="34" charset="0"/>
              <a:buChar char="•"/>
              <a:defRPr/>
            </a:pPr>
            <a:r>
              <a:rPr lang="en-US" sz="1300" dirty="0">
                <a:latin typeface="Arial" panose="020B0604020202020204" pitchFamily="34" charset="0"/>
                <a:cs typeface="Arial" panose="020B0604020202020204" pitchFamily="34" charset="0"/>
              </a:rPr>
              <a:t>Over half cited concerns about the ‘cost of coverage’ as the reason for non-enrollment. This trend persisted across all years.</a:t>
            </a:r>
          </a:p>
          <a:p>
            <a:pPr marL="171450" indent="-171450" defTabSz="914400">
              <a:buSzPct val="130000"/>
              <a:buFont typeface="Arial" panose="020B0604020202020204" pitchFamily="34" charset="0"/>
              <a:buChar char="•"/>
              <a:defRPr/>
            </a:pPr>
            <a:r>
              <a:rPr lang="en-US" sz="1300" dirty="0">
                <a:latin typeface="Arial" panose="020B0604020202020204" pitchFamily="34" charset="0"/>
                <a:cs typeface="Arial" panose="020B0604020202020204" pitchFamily="34" charset="0"/>
              </a:rPr>
              <a:t>In comparison to 2018, the portion of individuals concerned about the quality of care rose by 29 points.</a:t>
            </a:r>
          </a:p>
        </p:txBody>
      </p:sp>
      <p:sp>
        <p:nvSpPr>
          <p:cNvPr id="70" name="Footer Placeholder 11">
            <a:extLst>
              <a:ext uri="{FF2B5EF4-FFF2-40B4-BE49-F238E27FC236}">
                <a16:creationId xmlns:a16="http://schemas.microsoft.com/office/drawing/2014/main" id="{D7128A1E-F776-4BD6-8ADE-E286B26E471A}"/>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17</a:t>
            </a:r>
          </a:p>
        </p:txBody>
      </p:sp>
      <p:sp>
        <p:nvSpPr>
          <p:cNvPr id="71" name="TextBox 70">
            <a:extLst>
              <a:ext uri="{FF2B5EF4-FFF2-40B4-BE49-F238E27FC236}">
                <a16:creationId xmlns:a16="http://schemas.microsoft.com/office/drawing/2014/main" id="{DF057C0F-0C00-4EFD-A77D-6597E269312F}"/>
              </a:ext>
            </a:extLst>
          </p:cNvPr>
          <p:cNvSpPr txBox="1"/>
          <p:nvPr/>
        </p:nvSpPr>
        <p:spPr>
          <a:xfrm>
            <a:off x="7346217" y="3173358"/>
            <a:ext cx="1696622" cy="769441"/>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100" dirty="0"/>
              <a:t>Total Uninsured and Potentially Eligible for Medicaid or HSRI Subsidy (Count)</a:t>
            </a:r>
          </a:p>
        </p:txBody>
      </p:sp>
      <p:graphicFrame>
        <p:nvGraphicFramePr>
          <p:cNvPr id="73" name="Table 72">
            <a:extLst>
              <a:ext uri="{FF2B5EF4-FFF2-40B4-BE49-F238E27FC236}">
                <a16:creationId xmlns:a16="http://schemas.microsoft.com/office/drawing/2014/main" id="{32E398AC-D17E-4CB4-986B-5B5AD25092C9}"/>
              </a:ext>
            </a:extLst>
          </p:cNvPr>
          <p:cNvGraphicFramePr>
            <a:graphicFrameLocks noGrp="1"/>
          </p:cNvGraphicFramePr>
          <p:nvPr>
            <p:extLst>
              <p:ext uri="{D42A27DB-BD31-4B8C-83A1-F6EECF244321}">
                <p14:modId xmlns:p14="http://schemas.microsoft.com/office/powerpoint/2010/main" val="2098161089"/>
              </p:ext>
            </p:extLst>
          </p:nvPr>
        </p:nvGraphicFramePr>
        <p:xfrm>
          <a:off x="7691346" y="3980048"/>
          <a:ext cx="1149898" cy="1036266"/>
        </p:xfrm>
        <a:graphic>
          <a:graphicData uri="http://schemas.openxmlformats.org/drawingml/2006/table">
            <a:tbl>
              <a:tblPr firstRow="1" bandRow="1">
                <a:tableStyleId>{5C22544A-7EE6-4342-B048-85BDC9FD1C3A}</a:tableStyleId>
              </a:tblPr>
              <a:tblGrid>
                <a:gridCol w="419091">
                  <a:extLst>
                    <a:ext uri="{9D8B030D-6E8A-4147-A177-3AD203B41FA5}">
                      <a16:colId xmlns:a16="http://schemas.microsoft.com/office/drawing/2014/main" val="345050851"/>
                    </a:ext>
                  </a:extLst>
                </a:gridCol>
                <a:gridCol w="730807">
                  <a:extLst>
                    <a:ext uri="{9D8B030D-6E8A-4147-A177-3AD203B41FA5}">
                      <a16:colId xmlns:a16="http://schemas.microsoft.com/office/drawing/2014/main" val="296065991"/>
                    </a:ext>
                  </a:extLst>
                </a:gridCol>
              </a:tblGrid>
              <a:tr h="172711">
                <a:tc>
                  <a:txBody>
                    <a:bodyPr/>
                    <a:lstStyle/>
                    <a:p>
                      <a:pPr algn="ctr"/>
                      <a:r>
                        <a:rPr lang="en-US" sz="1000" b="0" dirty="0">
                          <a:solidFill>
                            <a:schemeClr val="tx1"/>
                          </a:solidFill>
                          <a:latin typeface="Arial" panose="020B0604020202020204" pitchFamily="34" charset="0"/>
                          <a:cs typeface="Arial" panose="020B0604020202020204" pitchFamily="34" charset="0"/>
                        </a:rPr>
                        <a:t>Year</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Count</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393106042"/>
                  </a:ext>
                </a:extLst>
              </a:tr>
              <a:tr h="172711">
                <a:tc>
                  <a:txBody>
                    <a:bodyPr/>
                    <a:lstStyle/>
                    <a:p>
                      <a:pPr algn="ctr"/>
                      <a:r>
                        <a:rPr lang="en-US" sz="1000" b="0" dirty="0">
                          <a:solidFill>
                            <a:schemeClr val="tx1"/>
                          </a:solidFill>
                          <a:latin typeface="Arial" panose="020B0604020202020204" pitchFamily="34" charset="0"/>
                          <a:cs typeface="Arial" panose="020B0604020202020204" pitchFamily="34" charset="0"/>
                        </a:rPr>
                        <a:t>2012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89,555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30816560"/>
                  </a:ext>
                </a:extLst>
              </a:tr>
              <a:tr h="172711">
                <a:tc>
                  <a:txBody>
                    <a:bodyPr/>
                    <a:lstStyle/>
                    <a:p>
                      <a:pPr algn="ctr"/>
                      <a:r>
                        <a:rPr lang="en-US" sz="10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36,675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794661542"/>
                  </a:ext>
                </a:extLst>
              </a:tr>
              <a:tr h="172711">
                <a:tc>
                  <a:txBody>
                    <a:bodyPr/>
                    <a:lstStyle/>
                    <a:p>
                      <a:pPr algn="ctr"/>
                      <a:r>
                        <a:rPr lang="en-US" sz="10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31,644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3267499"/>
                  </a:ext>
                </a:extLst>
              </a:tr>
              <a:tr h="172711">
                <a:tc>
                  <a:txBody>
                    <a:bodyPr/>
                    <a:lstStyle/>
                    <a:p>
                      <a:pPr algn="ctr"/>
                      <a:r>
                        <a:rPr lang="en-US" sz="10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26,795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047945563"/>
                  </a:ext>
                </a:extLst>
              </a:tr>
              <a:tr h="172711">
                <a:tc>
                  <a:txBody>
                    <a:bodyPr/>
                    <a:lstStyle/>
                    <a:p>
                      <a:pPr algn="ctr"/>
                      <a:r>
                        <a:rPr lang="en-US" sz="10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30,790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37171478"/>
                  </a:ext>
                </a:extLst>
              </a:tr>
            </a:tbl>
          </a:graphicData>
        </a:graphic>
      </p:graphicFrame>
      <p:grpSp>
        <p:nvGrpSpPr>
          <p:cNvPr id="79" name="Group 78">
            <a:extLst>
              <a:ext uri="{FF2B5EF4-FFF2-40B4-BE49-F238E27FC236}">
                <a16:creationId xmlns:a16="http://schemas.microsoft.com/office/drawing/2014/main" id="{BA988145-79C2-4C49-B06F-34A25D8B0D35}"/>
              </a:ext>
            </a:extLst>
          </p:cNvPr>
          <p:cNvGrpSpPr/>
          <p:nvPr/>
        </p:nvGrpSpPr>
        <p:grpSpPr>
          <a:xfrm>
            <a:off x="8134276" y="6315741"/>
            <a:ext cx="800247" cy="392514"/>
            <a:chOff x="7466680" y="6240981"/>
            <a:chExt cx="912981" cy="469877"/>
          </a:xfrm>
        </p:grpSpPr>
        <p:pic>
          <p:nvPicPr>
            <p:cNvPr id="80" name="Content Placeholder 18">
              <a:extLst>
                <a:ext uri="{FF2B5EF4-FFF2-40B4-BE49-F238E27FC236}">
                  <a16:creationId xmlns:a16="http://schemas.microsoft.com/office/drawing/2014/main" id="{64518AFB-B214-442A-93AF-781661F98130}"/>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81" name="Picture 80">
              <a:extLst>
                <a:ext uri="{FF2B5EF4-FFF2-40B4-BE49-F238E27FC236}">
                  <a16:creationId xmlns:a16="http://schemas.microsoft.com/office/drawing/2014/main" id="{67C9F431-8F57-46AE-A8F9-58573F9C1045}"/>
                </a:ext>
              </a:extLst>
            </p:cNvPr>
            <p:cNvPicPr>
              <a:picLocks noChangeAspect="1"/>
            </p:cNvPicPr>
            <p:nvPr/>
          </p:nvPicPr>
          <p:blipFill rotWithShape="1">
            <a:blip r:embed="rId5">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pic>
        <p:nvPicPr>
          <p:cNvPr id="68" name="Picture 67">
            <a:extLst>
              <a:ext uri="{FF2B5EF4-FFF2-40B4-BE49-F238E27FC236}">
                <a16:creationId xmlns:a16="http://schemas.microsoft.com/office/drawing/2014/main" id="{64C7B4A9-2193-4C69-B9AB-0584D8FA3315}"/>
              </a:ext>
            </a:extLst>
          </p:cNvPr>
          <p:cNvPicPr>
            <a:picLocks noChangeAspect="1"/>
          </p:cNvPicPr>
          <p:nvPr/>
        </p:nvPicPr>
        <p:blipFill>
          <a:blip r:embed="rId6"/>
          <a:stretch>
            <a:fillRect/>
          </a:stretch>
        </p:blipFill>
        <p:spPr>
          <a:xfrm>
            <a:off x="2741968" y="2946560"/>
            <a:ext cx="2521963" cy="253689"/>
          </a:xfrm>
          <a:prstGeom prst="rect">
            <a:avLst/>
          </a:prstGeom>
        </p:spPr>
      </p:pic>
      <p:sp>
        <p:nvSpPr>
          <p:cNvPr id="69" name="TextBox 68">
            <a:extLst>
              <a:ext uri="{FF2B5EF4-FFF2-40B4-BE49-F238E27FC236}">
                <a16:creationId xmlns:a16="http://schemas.microsoft.com/office/drawing/2014/main" id="{624573E8-586A-4892-B5BF-2E0C1CA4901C}"/>
              </a:ext>
            </a:extLst>
          </p:cNvPr>
          <p:cNvSpPr txBox="1"/>
          <p:nvPr/>
        </p:nvSpPr>
        <p:spPr>
          <a:xfrm>
            <a:off x="1168037" y="5789908"/>
            <a:ext cx="491601"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9.7%</a:t>
            </a:r>
          </a:p>
        </p:txBody>
      </p:sp>
      <p:sp>
        <p:nvSpPr>
          <p:cNvPr id="72" name="TextBox 71">
            <a:extLst>
              <a:ext uri="{FF2B5EF4-FFF2-40B4-BE49-F238E27FC236}">
                <a16:creationId xmlns:a16="http://schemas.microsoft.com/office/drawing/2014/main" id="{5FD95885-BCF1-4B07-A2C0-9B40444A6F47}"/>
              </a:ext>
            </a:extLst>
          </p:cNvPr>
          <p:cNvSpPr txBox="1"/>
          <p:nvPr/>
        </p:nvSpPr>
        <p:spPr>
          <a:xfrm>
            <a:off x="3197475" y="5545243"/>
            <a:ext cx="523552"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15.4%</a:t>
            </a:r>
          </a:p>
        </p:txBody>
      </p:sp>
      <p:sp>
        <p:nvSpPr>
          <p:cNvPr id="74" name="TextBox 73">
            <a:extLst>
              <a:ext uri="{FF2B5EF4-FFF2-40B4-BE49-F238E27FC236}">
                <a16:creationId xmlns:a16="http://schemas.microsoft.com/office/drawing/2014/main" id="{F92764A4-21D3-4DEE-8189-5B5C19492A35}"/>
              </a:ext>
            </a:extLst>
          </p:cNvPr>
          <p:cNvSpPr txBox="1"/>
          <p:nvPr/>
        </p:nvSpPr>
        <p:spPr>
          <a:xfrm>
            <a:off x="5244871" y="5730186"/>
            <a:ext cx="48223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12.5%</a:t>
            </a:r>
          </a:p>
        </p:txBody>
      </p:sp>
      <p:sp>
        <p:nvSpPr>
          <p:cNvPr id="75" name="TextBox 74">
            <a:extLst>
              <a:ext uri="{FF2B5EF4-FFF2-40B4-BE49-F238E27FC236}">
                <a16:creationId xmlns:a16="http://schemas.microsoft.com/office/drawing/2014/main" id="{0BBBC647-D08F-4B5D-9ECC-DDAA843BC495}"/>
              </a:ext>
            </a:extLst>
          </p:cNvPr>
          <p:cNvSpPr txBox="1"/>
          <p:nvPr/>
        </p:nvSpPr>
        <p:spPr>
          <a:xfrm>
            <a:off x="6927780" y="5783026"/>
            <a:ext cx="494110"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9.3%</a:t>
            </a:r>
          </a:p>
        </p:txBody>
      </p:sp>
      <p:sp>
        <p:nvSpPr>
          <p:cNvPr id="76" name="TextBox 75">
            <a:extLst>
              <a:ext uri="{FF2B5EF4-FFF2-40B4-BE49-F238E27FC236}">
                <a16:creationId xmlns:a16="http://schemas.microsoft.com/office/drawing/2014/main" id="{1083A149-485E-4017-9BF4-DCFC750BAC9A}"/>
              </a:ext>
            </a:extLst>
          </p:cNvPr>
          <p:cNvSpPr txBox="1"/>
          <p:nvPr/>
        </p:nvSpPr>
        <p:spPr>
          <a:xfrm>
            <a:off x="1101368" y="3637672"/>
            <a:ext cx="492424"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44.2%</a:t>
            </a:r>
          </a:p>
        </p:txBody>
      </p:sp>
      <p:sp>
        <p:nvSpPr>
          <p:cNvPr id="77" name="TextBox 76">
            <a:extLst>
              <a:ext uri="{FF2B5EF4-FFF2-40B4-BE49-F238E27FC236}">
                <a16:creationId xmlns:a16="http://schemas.microsoft.com/office/drawing/2014/main" id="{56824B8D-2CF8-449F-BD77-75F66A628E79}"/>
              </a:ext>
            </a:extLst>
          </p:cNvPr>
          <p:cNvSpPr txBox="1"/>
          <p:nvPr/>
        </p:nvSpPr>
        <p:spPr>
          <a:xfrm>
            <a:off x="2268512" y="4199317"/>
            <a:ext cx="492424"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20.9%</a:t>
            </a:r>
          </a:p>
        </p:txBody>
      </p:sp>
      <p:sp>
        <p:nvSpPr>
          <p:cNvPr id="78" name="TextBox 77">
            <a:extLst>
              <a:ext uri="{FF2B5EF4-FFF2-40B4-BE49-F238E27FC236}">
                <a16:creationId xmlns:a16="http://schemas.microsoft.com/office/drawing/2014/main" id="{3FF8CCF2-0A70-4BE8-95A0-2CD510BD77F9}"/>
              </a:ext>
            </a:extLst>
          </p:cNvPr>
          <p:cNvSpPr txBox="1"/>
          <p:nvPr/>
        </p:nvSpPr>
        <p:spPr>
          <a:xfrm>
            <a:off x="4886691" y="3984505"/>
            <a:ext cx="492424"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29.3%</a:t>
            </a:r>
          </a:p>
        </p:txBody>
      </p:sp>
      <p:sp>
        <p:nvSpPr>
          <p:cNvPr id="82" name="TextBox 81">
            <a:extLst>
              <a:ext uri="{FF2B5EF4-FFF2-40B4-BE49-F238E27FC236}">
                <a16:creationId xmlns:a16="http://schemas.microsoft.com/office/drawing/2014/main" id="{4D6AE0EF-4CC5-44A2-A952-EA9281D304E7}"/>
              </a:ext>
            </a:extLst>
          </p:cNvPr>
          <p:cNvSpPr txBox="1"/>
          <p:nvPr/>
        </p:nvSpPr>
        <p:spPr>
          <a:xfrm>
            <a:off x="6641506" y="4534252"/>
            <a:ext cx="492424"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9.5%</a:t>
            </a:r>
          </a:p>
        </p:txBody>
      </p:sp>
    </p:spTree>
    <p:extLst>
      <p:ext uri="{BB962C8B-B14F-4D97-AF65-F5344CB8AC3E}">
        <p14:creationId xmlns:p14="http://schemas.microsoft.com/office/powerpoint/2010/main" val="1711472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3000" b="1" dirty="0">
                <a:solidFill>
                  <a:srgbClr val="002A7E"/>
                </a:solidFill>
                <a:latin typeface="Arial" panose="020B0604020202020204" pitchFamily="34" charset="0"/>
                <a:cs typeface="Arial" panose="020B0604020202020204" pitchFamily="34" charset="0"/>
              </a:rPr>
              <a:t>Table of Contents</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BFB763E-F8CE-43A8-B155-8A0A615BF013}"/>
              </a:ext>
            </a:extLst>
          </p:cNvPr>
          <p:cNvSpPr txBox="1"/>
          <p:nvPr/>
        </p:nvSpPr>
        <p:spPr>
          <a:xfrm>
            <a:off x="545553" y="919263"/>
            <a:ext cx="7086737" cy="5262979"/>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SECTION								  PAGE #</a:t>
            </a:r>
          </a:p>
          <a:p>
            <a:pPr marL="342900" indent="-342900">
              <a:buFont typeface="+mj-lt"/>
              <a:buAutoNum type="arabicPeriod"/>
            </a:pPr>
            <a:endParaRPr lang="en-US" sz="1400" b="1" dirty="0">
              <a:latin typeface="Arial" panose="020B0604020202020204" pitchFamily="34" charset="0"/>
              <a:cs typeface="Arial" panose="020B0604020202020204" pitchFamily="34" charset="0"/>
            </a:endParaRPr>
          </a:p>
          <a:p>
            <a:pPr marL="342900" indent="-342900">
              <a:buFont typeface="+mj-lt"/>
              <a:buAutoNum type="arabicPeriod"/>
              <a:tabLst>
                <a:tab pos="4572000" algn="r"/>
              </a:tabLst>
            </a:pPr>
            <a:r>
              <a:rPr lang="en-US" sz="1400" dirty="0">
                <a:latin typeface="Arial" panose="020B0604020202020204" pitchFamily="34" charset="0"/>
                <a:cs typeface="Arial" panose="020B0604020202020204" pitchFamily="34" charset="0"/>
                <a:hlinkClick r:id="rId3" action="ppaction://hlinksldjump"/>
              </a:rPr>
              <a:t>Introduction</a:t>
            </a:r>
            <a:r>
              <a:rPr lang="en-US" sz="1400" dirty="0">
                <a:latin typeface="Arial" panose="020B0604020202020204" pitchFamily="34" charset="0"/>
                <a:cs typeface="Arial" panose="020B0604020202020204" pitchFamily="34" charset="0"/>
              </a:rPr>
              <a:t> 	1</a:t>
            </a:r>
          </a:p>
          <a:p>
            <a:pPr marL="342900" indent="-342900">
              <a:buFont typeface="+mj-lt"/>
              <a:buAutoNum type="arabicPeriod"/>
            </a:pPr>
            <a:endParaRPr lang="en-US" sz="1400" dirty="0">
              <a:latin typeface="Arial" panose="020B0604020202020204" pitchFamily="34" charset="0"/>
              <a:cs typeface="Arial" panose="020B0604020202020204" pitchFamily="34" charset="0"/>
            </a:endParaRPr>
          </a:p>
          <a:p>
            <a:pPr marL="342900" indent="-342900">
              <a:buFont typeface="+mj-lt"/>
              <a:buAutoNum type="arabicPeriod"/>
              <a:tabLst>
                <a:tab pos="4572000" algn="r"/>
              </a:tabLst>
            </a:pPr>
            <a:r>
              <a:rPr lang="en-US" sz="1400" dirty="0">
                <a:latin typeface="Arial" panose="020B0604020202020204" pitchFamily="34" charset="0"/>
                <a:cs typeface="Arial" panose="020B0604020202020204" pitchFamily="34" charset="0"/>
                <a:hlinkClick r:id="rId4" action="ppaction://hlinksldjump"/>
              </a:rPr>
              <a:t>Report Highlights</a:t>
            </a:r>
            <a:r>
              <a:rPr lang="en-US" sz="1400" dirty="0">
                <a:latin typeface="Arial" panose="020B0604020202020204" pitchFamily="34" charset="0"/>
                <a:cs typeface="Arial" panose="020B0604020202020204" pitchFamily="34" charset="0"/>
              </a:rPr>
              <a:t>	2</a:t>
            </a:r>
          </a:p>
          <a:p>
            <a:pPr marL="342900" indent="-342900">
              <a:buFont typeface="+mj-lt"/>
              <a:buAutoNum type="arabicPeriod"/>
            </a:pPr>
            <a:endParaRPr lang="en-US" sz="1400" dirty="0">
              <a:latin typeface="Arial" panose="020B0604020202020204" pitchFamily="34" charset="0"/>
              <a:cs typeface="Arial" panose="020B0604020202020204" pitchFamily="34" charset="0"/>
            </a:endParaRPr>
          </a:p>
          <a:p>
            <a:pPr marL="342900" indent="-342900">
              <a:buFont typeface="+mj-lt"/>
              <a:buAutoNum type="arabicPeriod"/>
              <a:tabLst>
                <a:tab pos="4572000" algn="r"/>
              </a:tabLst>
            </a:pPr>
            <a:r>
              <a:rPr lang="en-US" sz="1400" dirty="0">
                <a:latin typeface="Arial" panose="020B0604020202020204" pitchFamily="34" charset="0"/>
                <a:cs typeface="Arial" panose="020B0604020202020204" pitchFamily="34" charset="0"/>
                <a:hlinkClick r:id="rId5" action="ppaction://hlinksldjump"/>
              </a:rPr>
              <a:t>Demographic Overview</a:t>
            </a:r>
            <a:r>
              <a:rPr lang="en-US" sz="1400" dirty="0">
                <a:latin typeface="Arial" panose="020B0604020202020204" pitchFamily="34" charset="0"/>
                <a:cs typeface="Arial" panose="020B0604020202020204" pitchFamily="34" charset="0"/>
              </a:rPr>
              <a:t>	3</a:t>
            </a:r>
          </a:p>
          <a:p>
            <a:pPr marL="342900" indent="-342900">
              <a:buFont typeface="+mj-lt"/>
              <a:buAutoNum type="arabicPeriod"/>
            </a:pPr>
            <a:endParaRPr lang="en-US" sz="1400" dirty="0">
              <a:latin typeface="Arial" panose="020B0604020202020204" pitchFamily="34" charset="0"/>
              <a:cs typeface="Arial" panose="020B0604020202020204" pitchFamily="34" charset="0"/>
            </a:endParaRPr>
          </a:p>
          <a:p>
            <a:pPr marL="342900" indent="-342900">
              <a:buFont typeface="+mj-lt"/>
              <a:buAutoNum type="arabicPeriod"/>
              <a:tabLst>
                <a:tab pos="4572000" algn="r"/>
              </a:tabLst>
            </a:pPr>
            <a:r>
              <a:rPr lang="en-US" sz="1400" dirty="0">
                <a:latin typeface="Arial" panose="020B0604020202020204" pitchFamily="34" charset="0"/>
                <a:cs typeface="Arial" panose="020B0604020202020204" pitchFamily="34" charset="0"/>
                <a:hlinkClick r:id="rId6" action="ppaction://hlinksldjump"/>
              </a:rPr>
              <a:t>Coverage Trends</a:t>
            </a:r>
            <a:r>
              <a:rPr lang="en-US" sz="1400" dirty="0">
                <a:latin typeface="Arial" panose="020B0604020202020204" pitchFamily="34" charset="0"/>
                <a:cs typeface="Arial" panose="020B0604020202020204" pitchFamily="34" charset="0"/>
              </a:rPr>
              <a:t>	4</a:t>
            </a:r>
          </a:p>
          <a:p>
            <a:pPr marL="342900" indent="-342900">
              <a:buFont typeface="+mj-lt"/>
              <a:buAutoNum type="arabicPeriod"/>
            </a:pPr>
            <a:endParaRPr lang="en-US" sz="1400" dirty="0">
              <a:latin typeface="Arial" panose="020B0604020202020204" pitchFamily="34" charset="0"/>
              <a:cs typeface="Arial" panose="020B0604020202020204" pitchFamily="34" charset="0"/>
            </a:endParaRPr>
          </a:p>
          <a:p>
            <a:pPr marL="342900" indent="-342900">
              <a:buFont typeface="+mj-lt"/>
              <a:buAutoNum type="arabicPeriod"/>
              <a:tabLst>
                <a:tab pos="4572000" algn="r"/>
              </a:tabLst>
            </a:pPr>
            <a:r>
              <a:rPr lang="en-US" sz="1400" dirty="0">
                <a:latin typeface="Arial" panose="020B0604020202020204" pitchFamily="34" charset="0"/>
                <a:cs typeface="Arial" panose="020B0604020202020204" pitchFamily="34" charset="0"/>
                <a:hlinkClick r:id="rId7" action="ppaction://hlinksldjump"/>
              </a:rPr>
              <a:t>The Uninsured Population</a:t>
            </a:r>
            <a:r>
              <a:rPr lang="en-US" sz="1400" dirty="0">
                <a:latin typeface="Arial" panose="020B0604020202020204" pitchFamily="34" charset="0"/>
                <a:cs typeface="Arial" panose="020B0604020202020204" pitchFamily="34" charset="0"/>
              </a:rPr>
              <a:t>	5</a:t>
            </a:r>
          </a:p>
          <a:p>
            <a:pPr marL="342900" indent="-342900">
              <a:buFont typeface="+mj-lt"/>
              <a:buAutoNum type="arabicPeriod"/>
            </a:pPr>
            <a:endParaRPr lang="en-US" sz="1400" dirty="0">
              <a:latin typeface="Arial" panose="020B0604020202020204" pitchFamily="34" charset="0"/>
              <a:cs typeface="Arial" panose="020B0604020202020204" pitchFamily="34" charset="0"/>
            </a:endParaRPr>
          </a:p>
          <a:p>
            <a:pPr marL="342900" indent="-342900">
              <a:buFont typeface="+mj-lt"/>
              <a:buAutoNum type="arabicPeriod"/>
              <a:tabLst>
                <a:tab pos="4572000" algn="r"/>
              </a:tabLst>
            </a:pPr>
            <a:r>
              <a:rPr lang="en-US" sz="1400" dirty="0">
                <a:latin typeface="Arial" panose="020B0604020202020204" pitchFamily="34" charset="0"/>
                <a:cs typeface="Arial" panose="020B0604020202020204" pitchFamily="34" charset="0"/>
                <a:hlinkClick r:id="rId8" action="ppaction://hlinksldjump"/>
              </a:rPr>
              <a:t>State Mandate</a:t>
            </a:r>
            <a:r>
              <a:rPr lang="en-US" sz="1400" dirty="0">
                <a:latin typeface="Arial" panose="020B0604020202020204" pitchFamily="34" charset="0"/>
                <a:cs typeface="Arial" panose="020B0604020202020204" pitchFamily="34" charset="0"/>
              </a:rPr>
              <a:t>	18</a:t>
            </a:r>
          </a:p>
          <a:p>
            <a:pPr marL="342900" indent="-342900">
              <a:buFont typeface="+mj-lt"/>
              <a:buAutoNum type="arabicPeriod"/>
              <a:tabLst>
                <a:tab pos="4572000" algn="r"/>
              </a:tabLst>
            </a:pPr>
            <a:endParaRPr lang="en-US" sz="1400" dirty="0">
              <a:latin typeface="Arial" panose="020B0604020202020204" pitchFamily="34" charset="0"/>
              <a:cs typeface="Arial" panose="020B0604020202020204" pitchFamily="34" charset="0"/>
              <a:hlinkClick r:id="rId9" action="ppaction://hlinksldjump"/>
            </a:endParaRPr>
          </a:p>
          <a:p>
            <a:pPr marL="342900" indent="-342900">
              <a:buFont typeface="+mj-lt"/>
              <a:buAutoNum type="arabicPeriod"/>
              <a:tabLst>
                <a:tab pos="4572000" algn="r"/>
              </a:tabLst>
            </a:pPr>
            <a:r>
              <a:rPr lang="en-US" sz="1400" dirty="0">
                <a:latin typeface="Arial" panose="020B0604020202020204" pitchFamily="34" charset="0"/>
                <a:cs typeface="Arial" panose="020B0604020202020204" pitchFamily="34" charset="0"/>
                <a:hlinkClick r:id="rId9" action="ppaction://hlinksldjump"/>
              </a:rPr>
              <a:t>The Underinsured Population</a:t>
            </a:r>
            <a:r>
              <a:rPr lang="en-US" sz="1400" dirty="0">
                <a:latin typeface="Arial" panose="020B0604020202020204" pitchFamily="34" charset="0"/>
                <a:cs typeface="Arial" panose="020B0604020202020204" pitchFamily="34" charset="0"/>
              </a:rPr>
              <a:t>	19</a:t>
            </a:r>
          </a:p>
          <a:p>
            <a:pPr marL="342900" indent="-342900">
              <a:buFont typeface="+mj-lt"/>
              <a:buAutoNum type="arabicPeriod"/>
            </a:pPr>
            <a:endParaRPr lang="en-US" sz="1400" dirty="0">
              <a:latin typeface="Arial" panose="020B0604020202020204" pitchFamily="34" charset="0"/>
              <a:cs typeface="Arial" panose="020B0604020202020204" pitchFamily="34" charset="0"/>
            </a:endParaRPr>
          </a:p>
          <a:p>
            <a:pPr marL="342900" indent="-342900">
              <a:buFont typeface="+mj-lt"/>
              <a:buAutoNum type="arabicPeriod"/>
              <a:tabLst>
                <a:tab pos="4572000" algn="r"/>
              </a:tabLst>
            </a:pPr>
            <a:r>
              <a:rPr lang="en-US" sz="1400" dirty="0">
                <a:latin typeface="Arial" panose="020B0604020202020204" pitchFamily="34" charset="0"/>
                <a:cs typeface="Arial" panose="020B0604020202020204" pitchFamily="34" charset="0"/>
                <a:hlinkClick r:id="rId10" action="ppaction://hlinksldjump"/>
              </a:rPr>
              <a:t>Cost of Care</a:t>
            </a:r>
            <a:r>
              <a:rPr lang="en-US" sz="1400" dirty="0">
                <a:latin typeface="Arial" panose="020B0604020202020204" pitchFamily="34" charset="0"/>
                <a:cs typeface="Arial" panose="020B0604020202020204" pitchFamily="34" charset="0"/>
              </a:rPr>
              <a:t>	24</a:t>
            </a:r>
          </a:p>
          <a:p>
            <a:pPr marL="342900" indent="-342900">
              <a:buFont typeface="+mj-lt"/>
              <a:buAutoNum type="arabicPeriod"/>
            </a:pPr>
            <a:endParaRPr lang="en-US" sz="1400" dirty="0">
              <a:latin typeface="Arial" panose="020B0604020202020204" pitchFamily="34" charset="0"/>
              <a:cs typeface="Arial" panose="020B0604020202020204" pitchFamily="34" charset="0"/>
            </a:endParaRPr>
          </a:p>
          <a:p>
            <a:pPr marL="342900" indent="-342900">
              <a:buFont typeface="+mj-lt"/>
              <a:buAutoNum type="arabicPeriod"/>
              <a:tabLst>
                <a:tab pos="4572000" algn="r"/>
              </a:tabLst>
            </a:pPr>
            <a:r>
              <a:rPr lang="en-US" sz="1400" dirty="0">
                <a:latin typeface="Arial" panose="020B0604020202020204" pitchFamily="34" charset="0"/>
                <a:cs typeface="Arial" panose="020B0604020202020204" pitchFamily="34" charset="0"/>
                <a:hlinkClick r:id="rId11" action="ppaction://hlinksldjump"/>
              </a:rPr>
              <a:t>Impact of Cost on Access</a:t>
            </a:r>
            <a:r>
              <a:rPr lang="en-US" sz="1400" dirty="0">
                <a:latin typeface="Arial" panose="020B0604020202020204" pitchFamily="34" charset="0"/>
                <a:cs typeface="Arial" panose="020B0604020202020204" pitchFamily="34" charset="0"/>
              </a:rPr>
              <a:t>	29</a:t>
            </a:r>
          </a:p>
          <a:p>
            <a:pPr marL="342900" indent="-342900">
              <a:buFont typeface="+mj-lt"/>
              <a:buAutoNum type="arabicPeriod"/>
            </a:pPr>
            <a:endParaRPr lang="en-US" sz="1400" dirty="0">
              <a:latin typeface="Arial" panose="020B0604020202020204" pitchFamily="34" charset="0"/>
              <a:cs typeface="Arial" panose="020B0604020202020204" pitchFamily="34" charset="0"/>
            </a:endParaRPr>
          </a:p>
          <a:p>
            <a:pPr marL="342900" indent="-342900">
              <a:buFont typeface="+mj-lt"/>
              <a:buAutoNum type="arabicPeriod"/>
              <a:tabLst>
                <a:tab pos="4572000" algn="r"/>
              </a:tabLst>
            </a:pPr>
            <a:r>
              <a:rPr lang="en-US" sz="1400" dirty="0">
                <a:latin typeface="Arial" panose="020B0604020202020204" pitchFamily="34" charset="0"/>
                <a:cs typeface="Arial" panose="020B0604020202020204" pitchFamily="34" charset="0"/>
                <a:hlinkClick r:id="rId12" action="ppaction://hlinksldjump"/>
              </a:rPr>
              <a:t>Glossary</a:t>
            </a:r>
            <a:r>
              <a:rPr lang="en-US" sz="1400" dirty="0">
                <a:latin typeface="Arial" panose="020B0604020202020204" pitchFamily="34" charset="0"/>
                <a:cs typeface="Arial" panose="020B0604020202020204" pitchFamily="34" charset="0"/>
              </a:rPr>
              <a:t>	30</a:t>
            </a:r>
          </a:p>
          <a:p>
            <a:pPr marL="342900" indent="-342900">
              <a:buFont typeface="+mj-lt"/>
              <a:buAutoNum type="arabicPeriod"/>
            </a:pPr>
            <a:endParaRPr lang="en-US" sz="1400" dirty="0">
              <a:latin typeface="Arial" panose="020B0604020202020204" pitchFamily="34" charset="0"/>
              <a:cs typeface="Arial" panose="020B0604020202020204" pitchFamily="34" charset="0"/>
            </a:endParaRPr>
          </a:p>
          <a:p>
            <a:pPr marL="342900" indent="-342900">
              <a:buFont typeface="+mj-lt"/>
              <a:buAutoNum type="arabicPeriod"/>
              <a:tabLst>
                <a:tab pos="4572000" algn="r"/>
              </a:tabLst>
            </a:pPr>
            <a:r>
              <a:rPr lang="en-US" sz="1400" dirty="0">
                <a:latin typeface="Arial" panose="020B0604020202020204" pitchFamily="34" charset="0"/>
                <a:cs typeface="Arial" panose="020B0604020202020204" pitchFamily="34" charset="0"/>
                <a:hlinkClick r:id="rId13" action="ppaction://hlinksldjump"/>
              </a:rPr>
              <a:t>Appendix</a:t>
            </a:r>
            <a:r>
              <a:rPr lang="en-US" sz="1400" dirty="0">
                <a:latin typeface="Arial" panose="020B0604020202020204" pitchFamily="34" charset="0"/>
                <a:cs typeface="Arial" panose="020B0604020202020204" pitchFamily="34" charset="0"/>
              </a:rPr>
              <a:t>	31</a:t>
            </a:r>
            <a:endParaRPr lang="en-US" sz="1400" b="1" dirty="0">
              <a:latin typeface="Arial" panose="020B0604020202020204" pitchFamily="34" charset="0"/>
              <a:cs typeface="Arial" panose="020B0604020202020204" pitchFamily="34" charset="0"/>
            </a:endParaRPr>
          </a:p>
          <a:p>
            <a:endParaRPr lang="en-US" sz="1400" b="1" dirty="0">
              <a:latin typeface="Arial" panose="020B0604020202020204" pitchFamily="34" charset="0"/>
              <a:cs typeface="Arial" panose="020B0604020202020204" pitchFamily="34" charset="0"/>
            </a:endParaRPr>
          </a:p>
        </p:txBody>
      </p:sp>
      <p:cxnSp>
        <p:nvCxnSpPr>
          <p:cNvPr id="5" name="Straight Connector 4">
            <a:extLst>
              <a:ext uri="{FF2B5EF4-FFF2-40B4-BE49-F238E27FC236}">
                <a16:creationId xmlns:a16="http://schemas.microsoft.com/office/drawing/2014/main" id="{B423F1C7-1069-4797-A3AB-6EE9230B7331}"/>
              </a:ext>
            </a:extLst>
          </p:cNvPr>
          <p:cNvCxnSpPr>
            <a:cxnSpLocks/>
          </p:cNvCxnSpPr>
          <p:nvPr/>
        </p:nvCxnSpPr>
        <p:spPr>
          <a:xfrm>
            <a:off x="622570" y="1196502"/>
            <a:ext cx="4970834" cy="0"/>
          </a:xfrm>
          <a:prstGeom prst="line">
            <a:avLst/>
          </a:prstGeom>
          <a:ln w="19050"/>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5170E790-71A8-408E-9308-7A34BB708EFC}"/>
              </a:ext>
            </a:extLst>
          </p:cNvPr>
          <p:cNvCxnSpPr/>
          <p:nvPr/>
        </p:nvCxnSpPr>
        <p:spPr>
          <a:xfrm>
            <a:off x="2003898" y="1585610"/>
            <a:ext cx="300584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BE412DF-127B-4C42-8A2F-FF379D2EE84E}"/>
              </a:ext>
            </a:extLst>
          </p:cNvPr>
          <p:cNvCxnSpPr>
            <a:cxnSpLocks/>
          </p:cNvCxnSpPr>
          <p:nvPr/>
        </p:nvCxnSpPr>
        <p:spPr>
          <a:xfrm>
            <a:off x="2431915" y="2010387"/>
            <a:ext cx="259403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66FEF50-2B53-4B86-8243-80768ABB50BD}"/>
              </a:ext>
            </a:extLst>
          </p:cNvPr>
          <p:cNvCxnSpPr>
            <a:cxnSpLocks/>
          </p:cNvCxnSpPr>
          <p:nvPr/>
        </p:nvCxnSpPr>
        <p:spPr>
          <a:xfrm>
            <a:off x="2928026" y="2435162"/>
            <a:ext cx="2097927"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00403AD-E6E3-47E9-B30E-7E33E3469E2D}"/>
              </a:ext>
            </a:extLst>
          </p:cNvPr>
          <p:cNvCxnSpPr>
            <a:cxnSpLocks/>
          </p:cNvCxnSpPr>
          <p:nvPr/>
        </p:nvCxnSpPr>
        <p:spPr>
          <a:xfrm>
            <a:off x="2431915" y="2859937"/>
            <a:ext cx="259403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F7AAF5A5-DBC5-4E08-B70D-80CD7E10138D}"/>
              </a:ext>
            </a:extLst>
          </p:cNvPr>
          <p:cNvCxnSpPr>
            <a:cxnSpLocks/>
          </p:cNvCxnSpPr>
          <p:nvPr/>
        </p:nvCxnSpPr>
        <p:spPr>
          <a:xfrm>
            <a:off x="3129064" y="3274983"/>
            <a:ext cx="1880681"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4FBB484-DA1B-49EA-8111-4CD6183A3EFE}"/>
              </a:ext>
            </a:extLst>
          </p:cNvPr>
          <p:cNvCxnSpPr>
            <a:cxnSpLocks/>
          </p:cNvCxnSpPr>
          <p:nvPr/>
        </p:nvCxnSpPr>
        <p:spPr>
          <a:xfrm>
            <a:off x="2232837" y="3719213"/>
            <a:ext cx="2699086"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5595C86-FB55-4392-9FD2-A177A1F00C7F}"/>
              </a:ext>
            </a:extLst>
          </p:cNvPr>
          <p:cNvCxnSpPr>
            <a:cxnSpLocks/>
          </p:cNvCxnSpPr>
          <p:nvPr/>
        </p:nvCxnSpPr>
        <p:spPr>
          <a:xfrm>
            <a:off x="2660515" y="4143987"/>
            <a:ext cx="227140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ECDC4D89-5059-4ADF-B6CA-FB73ACAF990D}"/>
              </a:ext>
            </a:extLst>
          </p:cNvPr>
          <p:cNvCxnSpPr>
            <a:cxnSpLocks/>
          </p:cNvCxnSpPr>
          <p:nvPr/>
        </p:nvCxnSpPr>
        <p:spPr>
          <a:xfrm>
            <a:off x="2083981" y="4549305"/>
            <a:ext cx="2828486"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483D290-996D-4F11-95A0-BDF852F3132A}"/>
              </a:ext>
            </a:extLst>
          </p:cNvPr>
          <p:cNvCxnSpPr>
            <a:cxnSpLocks/>
          </p:cNvCxnSpPr>
          <p:nvPr/>
        </p:nvCxnSpPr>
        <p:spPr>
          <a:xfrm>
            <a:off x="3129064" y="4993535"/>
            <a:ext cx="1783403"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09183523-2684-4B18-A144-41C1D2225518}"/>
              </a:ext>
            </a:extLst>
          </p:cNvPr>
          <p:cNvCxnSpPr>
            <a:cxnSpLocks/>
          </p:cNvCxnSpPr>
          <p:nvPr/>
        </p:nvCxnSpPr>
        <p:spPr>
          <a:xfrm>
            <a:off x="1841769" y="5418309"/>
            <a:ext cx="307069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2BCC2AFC-51CC-4882-B6FA-30C2C79C1E5F}"/>
              </a:ext>
            </a:extLst>
          </p:cNvPr>
          <p:cNvGrpSpPr/>
          <p:nvPr/>
        </p:nvGrpSpPr>
        <p:grpSpPr>
          <a:xfrm>
            <a:off x="8134276" y="6315741"/>
            <a:ext cx="800247" cy="392514"/>
            <a:chOff x="7466680" y="6240981"/>
            <a:chExt cx="912981" cy="469877"/>
          </a:xfrm>
        </p:grpSpPr>
        <p:pic>
          <p:nvPicPr>
            <p:cNvPr id="33" name="Content Placeholder 18">
              <a:extLst>
                <a:ext uri="{FF2B5EF4-FFF2-40B4-BE49-F238E27FC236}">
                  <a16:creationId xmlns:a16="http://schemas.microsoft.com/office/drawing/2014/main" id="{97B273A0-5D4B-48BC-9ABF-2AE0440099F4}"/>
                </a:ext>
              </a:extLst>
            </p:cNvPr>
            <p:cNvPicPr>
              <a:picLocks noChangeAspect="1"/>
            </p:cNvPicPr>
            <p:nvPr/>
          </p:nvPicPr>
          <p:blipFill>
            <a:blip r:embed="rId14">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35" name="Picture 34">
              <a:extLst>
                <a:ext uri="{FF2B5EF4-FFF2-40B4-BE49-F238E27FC236}">
                  <a16:creationId xmlns:a16="http://schemas.microsoft.com/office/drawing/2014/main" id="{892B5B4F-5130-4F8E-A658-0BDE8FEADEBA}"/>
                </a:ext>
              </a:extLst>
            </p:cNvPr>
            <p:cNvPicPr>
              <a:picLocks noChangeAspect="1"/>
            </p:cNvPicPr>
            <p:nvPr/>
          </p:nvPicPr>
          <p:blipFill rotWithShape="1">
            <a:blip r:embed="rId15">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cxnSp>
        <p:nvCxnSpPr>
          <p:cNvPr id="22" name="Straight Connector 21">
            <a:extLst>
              <a:ext uri="{FF2B5EF4-FFF2-40B4-BE49-F238E27FC236}">
                <a16:creationId xmlns:a16="http://schemas.microsoft.com/office/drawing/2014/main" id="{D033C300-BD99-48D1-BF77-CC8B9AE457E6}"/>
              </a:ext>
            </a:extLst>
          </p:cNvPr>
          <p:cNvCxnSpPr>
            <a:cxnSpLocks/>
          </p:cNvCxnSpPr>
          <p:nvPr/>
        </p:nvCxnSpPr>
        <p:spPr>
          <a:xfrm>
            <a:off x="1861225" y="5836523"/>
            <a:ext cx="3070698"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512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SECTION 6. State Mandate</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2" name="Footer Placeholder 11">
            <a:extLst>
              <a:ext uri="{FF2B5EF4-FFF2-40B4-BE49-F238E27FC236}">
                <a16:creationId xmlns:a16="http://schemas.microsoft.com/office/drawing/2014/main" id="{054E245E-75A3-45CD-A624-3E35B6EDE2DA}"/>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18</a:t>
            </a:r>
          </a:p>
        </p:txBody>
      </p:sp>
      <p:sp>
        <p:nvSpPr>
          <p:cNvPr id="89" name="TextBox 88">
            <a:extLst>
              <a:ext uri="{FF2B5EF4-FFF2-40B4-BE49-F238E27FC236}">
                <a16:creationId xmlns:a16="http://schemas.microsoft.com/office/drawing/2014/main" id="{01A987F1-DEC4-4C5C-833A-1CD2EC389704}"/>
              </a:ext>
            </a:extLst>
          </p:cNvPr>
          <p:cNvSpPr txBox="1"/>
          <p:nvPr/>
        </p:nvSpPr>
        <p:spPr>
          <a:xfrm>
            <a:off x="372985" y="846652"/>
            <a:ext cx="8596476" cy="1261884"/>
          </a:xfrm>
          <a:prstGeom prst="rect">
            <a:avLst/>
          </a:prstGeom>
          <a:noFill/>
        </p:spPr>
        <p:txBody>
          <a:bodyPr wrap="square" rtlCol="0">
            <a:spAutoFit/>
          </a:bodyPr>
          <a:lstStyle/>
          <a:p>
            <a:pPr algn="ctr"/>
            <a:r>
              <a:rPr lang="en-US" sz="1400" b="1" dirty="0">
                <a:latin typeface="Arial" panose="020B0604020202020204" pitchFamily="34" charset="0"/>
                <a:cs typeface="Arial" panose="020B0604020202020204" pitchFamily="34" charset="0"/>
              </a:rPr>
              <a:t>The state’s newly implemented coverage mandate could help to further reduce RI’s uninsured rate</a:t>
            </a:r>
          </a:p>
          <a:p>
            <a:pPr algn="ctr"/>
            <a:endParaRPr lang="en-US" sz="1000" b="1" dirty="0">
              <a:latin typeface="Arial" panose="020B0604020202020204" pitchFamily="34" charset="0"/>
              <a:cs typeface="Arial" panose="020B0604020202020204" pitchFamily="34" charset="0"/>
            </a:endParaRP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In 2020, nearly 73% of those who are currently uninsured noted the mandate will influence their decision to obtain coverage in the future.</a:t>
            </a: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It is important to note, nearly half of the uninsured population was not aware of the new state mandate. Additional outreach and educational efforts are recommended. </a:t>
            </a:r>
          </a:p>
        </p:txBody>
      </p:sp>
      <p:grpSp>
        <p:nvGrpSpPr>
          <p:cNvPr id="99" name="Group 98">
            <a:extLst>
              <a:ext uri="{FF2B5EF4-FFF2-40B4-BE49-F238E27FC236}">
                <a16:creationId xmlns:a16="http://schemas.microsoft.com/office/drawing/2014/main" id="{680D5C2E-2566-49C2-A3D6-40029F2B6315}"/>
              </a:ext>
            </a:extLst>
          </p:cNvPr>
          <p:cNvGrpSpPr/>
          <p:nvPr/>
        </p:nvGrpSpPr>
        <p:grpSpPr>
          <a:xfrm>
            <a:off x="8134276" y="6315741"/>
            <a:ext cx="800247" cy="392514"/>
            <a:chOff x="7466680" y="6240981"/>
            <a:chExt cx="912981" cy="469877"/>
          </a:xfrm>
        </p:grpSpPr>
        <p:pic>
          <p:nvPicPr>
            <p:cNvPr id="100" name="Content Placeholder 18">
              <a:extLst>
                <a:ext uri="{FF2B5EF4-FFF2-40B4-BE49-F238E27FC236}">
                  <a16:creationId xmlns:a16="http://schemas.microsoft.com/office/drawing/2014/main" id="{7DAF9EBB-A4DB-4A28-8C2D-BDBB04C6FE7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101" name="Picture 100">
              <a:extLst>
                <a:ext uri="{FF2B5EF4-FFF2-40B4-BE49-F238E27FC236}">
                  <a16:creationId xmlns:a16="http://schemas.microsoft.com/office/drawing/2014/main" id="{1DB6DD55-E547-427B-A894-8A2ECFD5B47C}"/>
                </a:ext>
              </a:extLst>
            </p:cNvPr>
            <p:cNvPicPr>
              <a:picLocks noChangeAspect="1"/>
            </p:cNvPicPr>
            <p:nvPr/>
          </p:nvPicPr>
          <p:blipFill rotWithShape="1">
            <a:blip r:embed="rId4">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sp>
        <p:nvSpPr>
          <p:cNvPr id="10" name="TextBox 9">
            <a:extLst>
              <a:ext uri="{FF2B5EF4-FFF2-40B4-BE49-F238E27FC236}">
                <a16:creationId xmlns:a16="http://schemas.microsoft.com/office/drawing/2014/main" id="{77EA888D-6C91-449B-ABC5-2FE7F816044A}"/>
              </a:ext>
            </a:extLst>
          </p:cNvPr>
          <p:cNvSpPr txBox="1"/>
          <p:nvPr/>
        </p:nvSpPr>
        <p:spPr>
          <a:xfrm>
            <a:off x="3016656" y="6491824"/>
            <a:ext cx="3110688" cy="276999"/>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Total Uninsured (count): 42,305</a:t>
            </a:r>
          </a:p>
        </p:txBody>
      </p:sp>
      <p:grpSp>
        <p:nvGrpSpPr>
          <p:cNvPr id="27" name="Group 26">
            <a:extLst>
              <a:ext uri="{FF2B5EF4-FFF2-40B4-BE49-F238E27FC236}">
                <a16:creationId xmlns:a16="http://schemas.microsoft.com/office/drawing/2014/main" id="{31C7BDE4-9A1B-4F72-9BFA-C7D957EEB602}"/>
              </a:ext>
            </a:extLst>
          </p:cNvPr>
          <p:cNvGrpSpPr/>
          <p:nvPr/>
        </p:nvGrpSpPr>
        <p:grpSpPr>
          <a:xfrm>
            <a:off x="829509" y="2557851"/>
            <a:ext cx="7484983" cy="3637997"/>
            <a:chOff x="876450" y="2285823"/>
            <a:chExt cx="7484983" cy="3637997"/>
          </a:xfrm>
        </p:grpSpPr>
        <p:sp>
          <p:nvSpPr>
            <p:cNvPr id="17" name="TextBox 16">
              <a:extLst>
                <a:ext uri="{FF2B5EF4-FFF2-40B4-BE49-F238E27FC236}">
                  <a16:creationId xmlns:a16="http://schemas.microsoft.com/office/drawing/2014/main" id="{36D04DFB-ACEC-4F9D-B10C-E7EA3AA1C463}"/>
                </a:ext>
              </a:extLst>
            </p:cNvPr>
            <p:cNvSpPr txBox="1"/>
            <p:nvPr/>
          </p:nvSpPr>
          <p:spPr>
            <a:xfrm>
              <a:off x="876450" y="2285823"/>
              <a:ext cx="3804407" cy="276999"/>
            </a:xfrm>
            <a:prstGeom prst="rect">
              <a:avLst/>
            </a:prstGeom>
            <a:noFill/>
          </p:spPr>
          <p:txBody>
            <a:bodyPr wrap="square" rtlCol="0">
              <a:spAutoFit/>
            </a:bodyP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Asked of those who are currently uninsured…</a:t>
              </a:r>
            </a:p>
          </p:txBody>
        </p:sp>
        <p:grpSp>
          <p:nvGrpSpPr>
            <p:cNvPr id="33" name="Group 32">
              <a:extLst>
                <a:ext uri="{FF2B5EF4-FFF2-40B4-BE49-F238E27FC236}">
                  <a16:creationId xmlns:a16="http://schemas.microsoft.com/office/drawing/2014/main" id="{9228EADB-A5DA-49B9-AB2A-3CB4CC5CE642}"/>
                </a:ext>
              </a:extLst>
            </p:cNvPr>
            <p:cNvGrpSpPr/>
            <p:nvPr/>
          </p:nvGrpSpPr>
          <p:grpSpPr>
            <a:xfrm>
              <a:off x="896417" y="2676682"/>
              <a:ext cx="2140206" cy="3115253"/>
              <a:chOff x="876450" y="2708782"/>
              <a:chExt cx="2140206" cy="3115253"/>
            </a:xfrm>
          </p:grpSpPr>
          <p:pic>
            <p:nvPicPr>
              <p:cNvPr id="3" name="Picture 2">
                <a:extLst>
                  <a:ext uri="{FF2B5EF4-FFF2-40B4-BE49-F238E27FC236}">
                    <a16:creationId xmlns:a16="http://schemas.microsoft.com/office/drawing/2014/main" id="{DD5DA9BB-5E95-4491-8959-527D1A32D481}"/>
                  </a:ext>
                </a:extLst>
              </p:cNvPr>
              <p:cNvPicPr>
                <a:picLocks noChangeAspect="1"/>
              </p:cNvPicPr>
              <p:nvPr/>
            </p:nvPicPr>
            <p:blipFill rotWithShape="1">
              <a:blip r:embed="rId5"/>
              <a:srcRect r="75352"/>
              <a:stretch/>
            </p:blipFill>
            <p:spPr>
              <a:xfrm>
                <a:off x="1046502" y="3980618"/>
                <a:ext cx="1737916" cy="1628230"/>
              </a:xfrm>
              <a:prstGeom prst="rect">
                <a:avLst/>
              </a:prstGeom>
            </p:spPr>
          </p:pic>
          <p:sp>
            <p:nvSpPr>
              <p:cNvPr id="11" name="TextBox 10">
                <a:extLst>
                  <a:ext uri="{FF2B5EF4-FFF2-40B4-BE49-F238E27FC236}">
                    <a16:creationId xmlns:a16="http://schemas.microsoft.com/office/drawing/2014/main" id="{F2B6C9D1-9337-485D-A3FD-4ED8973D0B2E}"/>
                  </a:ext>
                </a:extLst>
              </p:cNvPr>
              <p:cNvSpPr txBox="1"/>
              <p:nvPr/>
            </p:nvSpPr>
            <p:spPr>
              <a:xfrm>
                <a:off x="934746" y="5577814"/>
                <a:ext cx="1377908" cy="246221"/>
              </a:xfrm>
              <a:prstGeom prst="rect">
                <a:avLst/>
              </a:prstGeom>
              <a:noFill/>
            </p:spPr>
            <p:txBody>
              <a:bodyPr wrap="square" rtlCol="0">
                <a:spAutoFit/>
              </a:bodyPr>
              <a:lstStyle/>
              <a:p>
                <a:r>
                  <a:rPr lang="en-US" sz="1000" dirty="0">
                    <a:solidFill>
                      <a:schemeClr val="tx1">
                        <a:lumMod val="75000"/>
                        <a:lumOff val="25000"/>
                      </a:schemeClr>
                    </a:solidFill>
                    <a:latin typeface="Arial" panose="020B0604020202020204" pitchFamily="34" charset="0"/>
                    <a:cs typeface="Arial" panose="020B0604020202020204" pitchFamily="34" charset="0"/>
                  </a:rPr>
                  <a:t>      Yes            No </a:t>
                </a:r>
              </a:p>
            </p:txBody>
          </p:sp>
          <p:sp>
            <p:nvSpPr>
              <p:cNvPr id="18" name="TextBox 17">
                <a:extLst>
                  <a:ext uri="{FF2B5EF4-FFF2-40B4-BE49-F238E27FC236}">
                    <a16:creationId xmlns:a16="http://schemas.microsoft.com/office/drawing/2014/main" id="{80A7D7CB-164D-4438-A181-708C60BE3528}"/>
                  </a:ext>
                </a:extLst>
              </p:cNvPr>
              <p:cNvSpPr txBox="1"/>
              <p:nvPr/>
            </p:nvSpPr>
            <p:spPr>
              <a:xfrm>
                <a:off x="876450" y="2708782"/>
                <a:ext cx="2140206" cy="938719"/>
              </a:xfrm>
              <a:prstGeom prst="rect">
                <a:avLst/>
              </a:prstGeom>
              <a:noFill/>
            </p:spPr>
            <p:txBody>
              <a:bodyPr wrap="square" rtlCol="0">
                <a:spAutoFit/>
              </a:bodyPr>
              <a:lstStyle/>
              <a:p>
                <a:r>
                  <a:rPr lang="en-US" sz="1100" dirty="0">
                    <a:solidFill>
                      <a:schemeClr val="tx1">
                        <a:lumMod val="75000"/>
                        <a:lumOff val="25000"/>
                      </a:schemeClr>
                    </a:solidFill>
                    <a:latin typeface="Arial" panose="020B0604020202020204" pitchFamily="34" charset="0"/>
                    <a:cs typeface="Arial" panose="020B0604020202020204" pitchFamily="34" charset="0"/>
                  </a:rPr>
                  <a:t>Are you aware of the new state mandate that requires all residents to have health insurance coverage or pay a penalty?</a:t>
                </a:r>
              </a:p>
            </p:txBody>
          </p:sp>
          <p:sp>
            <p:nvSpPr>
              <p:cNvPr id="21" name="TextBox 20">
                <a:extLst>
                  <a:ext uri="{FF2B5EF4-FFF2-40B4-BE49-F238E27FC236}">
                    <a16:creationId xmlns:a16="http://schemas.microsoft.com/office/drawing/2014/main" id="{AAAA45C5-B8CF-4425-86A8-B12B55C648BB}"/>
                  </a:ext>
                </a:extLst>
              </p:cNvPr>
              <p:cNvSpPr txBox="1"/>
              <p:nvPr/>
            </p:nvSpPr>
            <p:spPr>
              <a:xfrm>
                <a:off x="1110102" y="3785922"/>
                <a:ext cx="555339" cy="246221"/>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53.6%</a:t>
                </a:r>
              </a:p>
            </p:txBody>
          </p:sp>
          <p:sp>
            <p:nvSpPr>
              <p:cNvPr id="22" name="TextBox 21">
                <a:extLst>
                  <a:ext uri="{FF2B5EF4-FFF2-40B4-BE49-F238E27FC236}">
                    <a16:creationId xmlns:a16="http://schemas.microsoft.com/office/drawing/2014/main" id="{04C213C3-34D5-49D6-B1FE-9341BD82125A}"/>
                  </a:ext>
                </a:extLst>
              </p:cNvPr>
              <p:cNvSpPr txBox="1"/>
              <p:nvPr/>
            </p:nvSpPr>
            <p:spPr>
              <a:xfrm>
                <a:off x="1753830" y="4002390"/>
                <a:ext cx="555339" cy="246221"/>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46.4%</a:t>
                </a:r>
              </a:p>
            </p:txBody>
          </p:sp>
        </p:grpSp>
        <p:grpSp>
          <p:nvGrpSpPr>
            <p:cNvPr id="9" name="Group 8">
              <a:extLst>
                <a:ext uri="{FF2B5EF4-FFF2-40B4-BE49-F238E27FC236}">
                  <a16:creationId xmlns:a16="http://schemas.microsoft.com/office/drawing/2014/main" id="{E7E8C440-03F8-42E6-87B4-55E62811858E}"/>
                </a:ext>
              </a:extLst>
            </p:cNvPr>
            <p:cNvGrpSpPr/>
            <p:nvPr/>
          </p:nvGrpSpPr>
          <p:grpSpPr>
            <a:xfrm>
              <a:off x="3029943" y="2649983"/>
              <a:ext cx="2351048" cy="3192561"/>
              <a:chOff x="2862055" y="2633610"/>
              <a:chExt cx="2351048" cy="3192561"/>
            </a:xfrm>
          </p:grpSpPr>
          <p:pic>
            <p:nvPicPr>
              <p:cNvPr id="25" name="Picture 24">
                <a:extLst>
                  <a:ext uri="{FF2B5EF4-FFF2-40B4-BE49-F238E27FC236}">
                    <a16:creationId xmlns:a16="http://schemas.microsoft.com/office/drawing/2014/main" id="{E20374EA-908F-432F-93AB-EB8AD3F195F4}"/>
                  </a:ext>
                </a:extLst>
              </p:cNvPr>
              <p:cNvPicPr>
                <a:picLocks noChangeAspect="1"/>
              </p:cNvPicPr>
              <p:nvPr/>
            </p:nvPicPr>
            <p:blipFill rotWithShape="1">
              <a:blip r:embed="rId5"/>
              <a:srcRect l="26019" t="37415" r="43627"/>
              <a:stretch/>
            </p:blipFill>
            <p:spPr>
              <a:xfrm>
                <a:off x="2862055" y="3490212"/>
                <a:ext cx="2140206" cy="2127189"/>
              </a:xfrm>
              <a:prstGeom prst="rect">
                <a:avLst/>
              </a:prstGeom>
            </p:spPr>
          </p:pic>
          <p:grpSp>
            <p:nvGrpSpPr>
              <p:cNvPr id="7" name="Group 6">
                <a:extLst>
                  <a:ext uri="{FF2B5EF4-FFF2-40B4-BE49-F238E27FC236}">
                    <a16:creationId xmlns:a16="http://schemas.microsoft.com/office/drawing/2014/main" id="{A34C284C-1BAE-4291-9144-18CF7C9F2BB3}"/>
                  </a:ext>
                </a:extLst>
              </p:cNvPr>
              <p:cNvGrpSpPr/>
              <p:nvPr/>
            </p:nvGrpSpPr>
            <p:grpSpPr>
              <a:xfrm>
                <a:off x="3240941" y="2633610"/>
                <a:ext cx="1972162" cy="3192561"/>
                <a:chOff x="3240941" y="2633610"/>
                <a:chExt cx="1972162" cy="3192561"/>
              </a:xfrm>
            </p:grpSpPr>
            <p:sp>
              <p:nvSpPr>
                <p:cNvPr id="12" name="TextBox 11">
                  <a:extLst>
                    <a:ext uri="{FF2B5EF4-FFF2-40B4-BE49-F238E27FC236}">
                      <a16:creationId xmlns:a16="http://schemas.microsoft.com/office/drawing/2014/main" id="{B13AC01B-5E94-4CEB-BCC7-5EF1AFF9150A}"/>
                    </a:ext>
                  </a:extLst>
                </p:cNvPr>
                <p:cNvSpPr txBox="1"/>
                <p:nvPr/>
              </p:nvSpPr>
              <p:spPr>
                <a:xfrm>
                  <a:off x="3331635" y="5579950"/>
                  <a:ext cx="1377908" cy="246221"/>
                </a:xfrm>
                <a:prstGeom prst="rect">
                  <a:avLst/>
                </a:prstGeom>
                <a:noFill/>
              </p:spPr>
              <p:txBody>
                <a:bodyPr wrap="square" rtlCol="0">
                  <a:spAutoFit/>
                </a:bodyPr>
                <a:lstStyle/>
                <a:p>
                  <a:r>
                    <a:rPr lang="en-US" sz="1000" dirty="0">
                      <a:solidFill>
                        <a:schemeClr val="tx1">
                          <a:lumMod val="75000"/>
                          <a:lumOff val="25000"/>
                        </a:schemeClr>
                      </a:solidFill>
                      <a:latin typeface="Arial" panose="020B0604020202020204" pitchFamily="34" charset="0"/>
                      <a:cs typeface="Arial" panose="020B0604020202020204" pitchFamily="34" charset="0"/>
                    </a:rPr>
                    <a:t>      Yes             No </a:t>
                  </a:r>
                </a:p>
              </p:txBody>
            </p:sp>
            <p:sp>
              <p:nvSpPr>
                <p:cNvPr id="19" name="TextBox 18">
                  <a:extLst>
                    <a:ext uri="{FF2B5EF4-FFF2-40B4-BE49-F238E27FC236}">
                      <a16:creationId xmlns:a16="http://schemas.microsoft.com/office/drawing/2014/main" id="{16F7CFFC-03DB-439D-A2F0-684C7EBC7692}"/>
                    </a:ext>
                  </a:extLst>
                </p:cNvPr>
                <p:cNvSpPr txBox="1"/>
                <p:nvPr/>
              </p:nvSpPr>
              <p:spPr>
                <a:xfrm>
                  <a:off x="3240941" y="2633610"/>
                  <a:ext cx="1972162" cy="769441"/>
                </a:xfrm>
                <a:prstGeom prst="rect">
                  <a:avLst/>
                </a:prstGeom>
                <a:noFill/>
              </p:spPr>
              <p:txBody>
                <a:bodyPr wrap="square" rtlCol="0">
                  <a:spAutoFit/>
                </a:bodyPr>
                <a:lstStyle/>
                <a:p>
                  <a:r>
                    <a:rPr lang="en-US" sz="1100" dirty="0">
                      <a:solidFill>
                        <a:schemeClr val="tx1">
                          <a:lumMod val="75000"/>
                          <a:lumOff val="25000"/>
                        </a:schemeClr>
                      </a:solidFill>
                      <a:latin typeface="Arial" panose="020B0604020202020204" pitchFamily="34" charset="0"/>
                      <a:cs typeface="Arial" panose="020B0604020202020204" pitchFamily="34" charset="0"/>
                    </a:rPr>
                    <a:t>Will the mandate influence your decision to obtain health insurance in the future?</a:t>
                  </a:r>
                </a:p>
              </p:txBody>
            </p:sp>
            <p:sp>
              <p:nvSpPr>
                <p:cNvPr id="23" name="TextBox 22">
                  <a:extLst>
                    <a:ext uri="{FF2B5EF4-FFF2-40B4-BE49-F238E27FC236}">
                      <a16:creationId xmlns:a16="http://schemas.microsoft.com/office/drawing/2014/main" id="{4298CD85-9B69-4B7C-B786-DFE8DB465E4F}"/>
                    </a:ext>
                  </a:extLst>
                </p:cNvPr>
                <p:cNvSpPr txBox="1"/>
                <p:nvPr/>
              </p:nvSpPr>
              <p:spPr>
                <a:xfrm>
                  <a:off x="3465250" y="3462744"/>
                  <a:ext cx="555339" cy="246221"/>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72.8%</a:t>
                  </a:r>
                </a:p>
              </p:txBody>
            </p:sp>
            <p:sp>
              <p:nvSpPr>
                <p:cNvPr id="24" name="TextBox 23">
                  <a:extLst>
                    <a:ext uri="{FF2B5EF4-FFF2-40B4-BE49-F238E27FC236}">
                      <a16:creationId xmlns:a16="http://schemas.microsoft.com/office/drawing/2014/main" id="{2C51B4C9-2F44-4962-993E-7A2549139D09}"/>
                    </a:ext>
                  </a:extLst>
                </p:cNvPr>
                <p:cNvSpPr txBox="1"/>
                <p:nvPr/>
              </p:nvSpPr>
              <p:spPr>
                <a:xfrm>
                  <a:off x="4104741" y="4582416"/>
                  <a:ext cx="555339" cy="246221"/>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27.2%</a:t>
                  </a:r>
                </a:p>
              </p:txBody>
            </p:sp>
          </p:grpSp>
        </p:grpSp>
        <p:grpSp>
          <p:nvGrpSpPr>
            <p:cNvPr id="6" name="Group 5">
              <a:extLst>
                <a:ext uri="{FF2B5EF4-FFF2-40B4-BE49-F238E27FC236}">
                  <a16:creationId xmlns:a16="http://schemas.microsoft.com/office/drawing/2014/main" id="{F398236B-F8EA-4A13-8BBD-B92FD3E49D18}"/>
                </a:ext>
              </a:extLst>
            </p:cNvPr>
            <p:cNvGrpSpPr/>
            <p:nvPr/>
          </p:nvGrpSpPr>
          <p:grpSpPr>
            <a:xfrm>
              <a:off x="5639729" y="2658007"/>
              <a:ext cx="2721704" cy="3265813"/>
              <a:chOff x="5478883" y="2615687"/>
              <a:chExt cx="2721704" cy="3265813"/>
            </a:xfrm>
          </p:grpSpPr>
          <p:sp>
            <p:nvSpPr>
              <p:cNvPr id="13" name="TextBox 12">
                <a:extLst>
                  <a:ext uri="{FF2B5EF4-FFF2-40B4-BE49-F238E27FC236}">
                    <a16:creationId xmlns:a16="http://schemas.microsoft.com/office/drawing/2014/main" id="{9B6A4B90-47A7-4CF7-8948-D4033489BE48}"/>
                  </a:ext>
                </a:extLst>
              </p:cNvPr>
              <p:cNvSpPr txBox="1"/>
              <p:nvPr/>
            </p:nvSpPr>
            <p:spPr>
              <a:xfrm>
                <a:off x="7410195" y="5524998"/>
                <a:ext cx="779262" cy="353943"/>
              </a:xfrm>
              <a:prstGeom prst="rect">
                <a:avLst/>
              </a:prstGeom>
              <a:noFill/>
            </p:spPr>
            <p:txBody>
              <a:bodyPr wrap="square" rtlCol="0">
                <a:spAutoFit/>
              </a:bodyPr>
              <a:lstStyle/>
              <a:p>
                <a:pPr algn="ctr"/>
                <a:r>
                  <a:rPr lang="en-US" sz="850" dirty="0">
                    <a:solidFill>
                      <a:schemeClr val="tx1">
                        <a:lumMod val="75000"/>
                        <a:lumOff val="25000"/>
                      </a:schemeClr>
                    </a:solidFill>
                    <a:latin typeface="Arial" panose="020B0604020202020204" pitchFamily="34" charset="0"/>
                    <a:cs typeface="Arial" panose="020B0604020202020204" pitchFamily="34" charset="0"/>
                  </a:rPr>
                  <a:t>  Not at all important   </a:t>
                </a:r>
              </a:p>
            </p:txBody>
          </p:sp>
          <p:sp>
            <p:nvSpPr>
              <p:cNvPr id="14" name="TextBox 13">
                <a:extLst>
                  <a:ext uri="{FF2B5EF4-FFF2-40B4-BE49-F238E27FC236}">
                    <a16:creationId xmlns:a16="http://schemas.microsoft.com/office/drawing/2014/main" id="{23341D07-6FBC-4478-BA7F-9157EAEC6D0B}"/>
                  </a:ext>
                </a:extLst>
              </p:cNvPr>
              <p:cNvSpPr txBox="1"/>
              <p:nvPr/>
            </p:nvSpPr>
            <p:spPr>
              <a:xfrm>
                <a:off x="5519328" y="5527557"/>
                <a:ext cx="737759" cy="353943"/>
              </a:xfrm>
              <a:prstGeom prst="rect">
                <a:avLst/>
              </a:prstGeom>
              <a:noFill/>
            </p:spPr>
            <p:txBody>
              <a:bodyPr wrap="square" rtlCol="0">
                <a:spAutoFit/>
              </a:bodyPr>
              <a:lstStyle/>
              <a:p>
                <a:pPr algn="ctr"/>
                <a:r>
                  <a:rPr lang="en-US" sz="850" dirty="0">
                    <a:solidFill>
                      <a:schemeClr val="tx1">
                        <a:lumMod val="75000"/>
                        <a:lumOff val="25000"/>
                      </a:schemeClr>
                    </a:solidFill>
                    <a:latin typeface="Arial" panose="020B0604020202020204" pitchFamily="34" charset="0"/>
                    <a:cs typeface="Arial" panose="020B0604020202020204" pitchFamily="34" charset="0"/>
                  </a:rPr>
                  <a:t>  Very important    </a:t>
                </a:r>
              </a:p>
            </p:txBody>
          </p:sp>
          <p:sp>
            <p:nvSpPr>
              <p:cNvPr id="15" name="TextBox 14">
                <a:extLst>
                  <a:ext uri="{FF2B5EF4-FFF2-40B4-BE49-F238E27FC236}">
                    <a16:creationId xmlns:a16="http://schemas.microsoft.com/office/drawing/2014/main" id="{FE9F09F6-ABFD-4023-B219-B0C5C66A613C}"/>
                  </a:ext>
                </a:extLst>
              </p:cNvPr>
              <p:cNvSpPr txBox="1"/>
              <p:nvPr/>
            </p:nvSpPr>
            <p:spPr>
              <a:xfrm>
                <a:off x="6183415" y="5523952"/>
                <a:ext cx="779262" cy="353943"/>
              </a:xfrm>
              <a:prstGeom prst="rect">
                <a:avLst/>
              </a:prstGeom>
              <a:noFill/>
            </p:spPr>
            <p:txBody>
              <a:bodyPr wrap="square" rtlCol="0">
                <a:spAutoFit/>
              </a:bodyPr>
              <a:lstStyle/>
              <a:p>
                <a:pPr algn="ctr"/>
                <a:r>
                  <a:rPr lang="en-US" sz="850" dirty="0">
                    <a:solidFill>
                      <a:schemeClr val="tx1">
                        <a:lumMod val="75000"/>
                        <a:lumOff val="25000"/>
                      </a:schemeClr>
                    </a:solidFill>
                    <a:latin typeface="Arial" panose="020B0604020202020204" pitchFamily="34" charset="0"/>
                    <a:cs typeface="Arial" panose="020B0604020202020204" pitchFamily="34" charset="0"/>
                  </a:rPr>
                  <a:t>Somewhat important</a:t>
                </a:r>
              </a:p>
            </p:txBody>
          </p:sp>
          <p:sp>
            <p:nvSpPr>
              <p:cNvPr id="16" name="TextBox 15">
                <a:extLst>
                  <a:ext uri="{FF2B5EF4-FFF2-40B4-BE49-F238E27FC236}">
                    <a16:creationId xmlns:a16="http://schemas.microsoft.com/office/drawing/2014/main" id="{07EBFCA5-1DB0-4E14-8153-875F475BF545}"/>
                  </a:ext>
                </a:extLst>
              </p:cNvPr>
              <p:cNvSpPr txBox="1"/>
              <p:nvPr/>
            </p:nvSpPr>
            <p:spPr>
              <a:xfrm>
                <a:off x="6796805" y="5523952"/>
                <a:ext cx="779262" cy="353943"/>
              </a:xfrm>
              <a:prstGeom prst="rect">
                <a:avLst/>
              </a:prstGeom>
              <a:noFill/>
            </p:spPr>
            <p:txBody>
              <a:bodyPr wrap="square" rtlCol="0">
                <a:spAutoFit/>
              </a:bodyPr>
              <a:lstStyle/>
              <a:p>
                <a:pPr algn="ctr"/>
                <a:r>
                  <a:rPr lang="en-US" sz="850" dirty="0">
                    <a:solidFill>
                      <a:schemeClr val="tx1">
                        <a:lumMod val="75000"/>
                        <a:lumOff val="25000"/>
                      </a:schemeClr>
                    </a:solidFill>
                    <a:latin typeface="Arial" panose="020B0604020202020204" pitchFamily="34" charset="0"/>
                    <a:cs typeface="Arial" panose="020B0604020202020204" pitchFamily="34" charset="0"/>
                  </a:rPr>
                  <a:t>Not very important</a:t>
                </a:r>
              </a:p>
            </p:txBody>
          </p:sp>
          <p:sp>
            <p:nvSpPr>
              <p:cNvPr id="20" name="TextBox 19">
                <a:extLst>
                  <a:ext uri="{FF2B5EF4-FFF2-40B4-BE49-F238E27FC236}">
                    <a16:creationId xmlns:a16="http://schemas.microsoft.com/office/drawing/2014/main" id="{695C27B8-85A0-4AFE-9DC0-5E2B5CC2E1F2}"/>
                  </a:ext>
                </a:extLst>
              </p:cNvPr>
              <p:cNvSpPr txBox="1"/>
              <p:nvPr/>
            </p:nvSpPr>
            <p:spPr>
              <a:xfrm>
                <a:off x="5478883" y="2615687"/>
                <a:ext cx="2721704" cy="769441"/>
              </a:xfrm>
              <a:prstGeom prst="rect">
                <a:avLst/>
              </a:prstGeom>
              <a:noFill/>
            </p:spPr>
            <p:txBody>
              <a:bodyPr wrap="square" rtlCol="0">
                <a:spAutoFit/>
              </a:bodyPr>
              <a:lstStyle/>
              <a:p>
                <a:r>
                  <a:rPr lang="en-US" sz="1100" dirty="0">
                    <a:solidFill>
                      <a:schemeClr val="tx1">
                        <a:lumMod val="75000"/>
                        <a:lumOff val="25000"/>
                      </a:schemeClr>
                    </a:solidFill>
                    <a:latin typeface="Arial" panose="020B0604020202020204" pitchFamily="34" charset="0"/>
                    <a:cs typeface="Arial" panose="020B0604020202020204" pitchFamily="34" charset="0"/>
                  </a:rPr>
                  <a:t>How important was the penalty in your decision to buy (or not buy) health insurance for uninsured family members?</a:t>
                </a:r>
              </a:p>
            </p:txBody>
          </p:sp>
          <p:grpSp>
            <p:nvGrpSpPr>
              <p:cNvPr id="5" name="Group 4">
                <a:extLst>
                  <a:ext uri="{FF2B5EF4-FFF2-40B4-BE49-F238E27FC236}">
                    <a16:creationId xmlns:a16="http://schemas.microsoft.com/office/drawing/2014/main" id="{88D68C96-C84C-4562-88AC-FA321AAC1AAC}"/>
                  </a:ext>
                </a:extLst>
              </p:cNvPr>
              <p:cNvGrpSpPr/>
              <p:nvPr/>
            </p:nvGrpSpPr>
            <p:grpSpPr>
              <a:xfrm>
                <a:off x="5579936" y="4274014"/>
                <a:ext cx="2620651" cy="1277282"/>
                <a:chOff x="5579936" y="4507910"/>
                <a:chExt cx="2620651" cy="1043386"/>
              </a:xfrm>
            </p:grpSpPr>
            <p:pic>
              <p:nvPicPr>
                <p:cNvPr id="26" name="Picture 25">
                  <a:extLst>
                    <a:ext uri="{FF2B5EF4-FFF2-40B4-BE49-F238E27FC236}">
                      <a16:creationId xmlns:a16="http://schemas.microsoft.com/office/drawing/2014/main" id="{7B47481D-19F3-4353-9697-1056E07AD15F}"/>
                    </a:ext>
                  </a:extLst>
                </p:cNvPr>
                <p:cNvPicPr>
                  <a:picLocks noChangeAspect="1"/>
                </p:cNvPicPr>
                <p:nvPr/>
              </p:nvPicPr>
              <p:blipFill rotWithShape="1">
                <a:blip r:embed="rId5"/>
                <a:srcRect l="63492" t="54905" r="26044"/>
                <a:stretch/>
              </p:blipFill>
              <p:spPr>
                <a:xfrm>
                  <a:off x="7462827" y="4568285"/>
                  <a:ext cx="737760" cy="983011"/>
                </a:xfrm>
                <a:prstGeom prst="rect">
                  <a:avLst/>
                </a:prstGeom>
              </p:spPr>
            </p:pic>
            <p:pic>
              <p:nvPicPr>
                <p:cNvPr id="28" name="Picture 27">
                  <a:extLst>
                    <a:ext uri="{FF2B5EF4-FFF2-40B4-BE49-F238E27FC236}">
                      <a16:creationId xmlns:a16="http://schemas.microsoft.com/office/drawing/2014/main" id="{47823928-3B15-496D-8F87-680F8831B025}"/>
                    </a:ext>
                  </a:extLst>
                </p:cNvPr>
                <p:cNvPicPr>
                  <a:picLocks noChangeAspect="1"/>
                </p:cNvPicPr>
                <p:nvPr/>
              </p:nvPicPr>
              <p:blipFill rotWithShape="1">
                <a:blip r:embed="rId5"/>
                <a:srcRect l="73137" t="54905" r="1"/>
                <a:stretch/>
              </p:blipFill>
              <p:spPr>
                <a:xfrm>
                  <a:off x="5579936" y="4507910"/>
                  <a:ext cx="1894020" cy="1033643"/>
                </a:xfrm>
                <a:prstGeom prst="rect">
                  <a:avLst/>
                </a:prstGeom>
              </p:spPr>
            </p:pic>
          </p:grpSp>
          <p:grpSp>
            <p:nvGrpSpPr>
              <p:cNvPr id="4" name="Group 3">
                <a:extLst>
                  <a:ext uri="{FF2B5EF4-FFF2-40B4-BE49-F238E27FC236}">
                    <a16:creationId xmlns:a16="http://schemas.microsoft.com/office/drawing/2014/main" id="{D1B360B3-C755-4C2F-BDB3-E4E12A513D8E}"/>
                  </a:ext>
                </a:extLst>
              </p:cNvPr>
              <p:cNvGrpSpPr/>
              <p:nvPr/>
            </p:nvGrpSpPr>
            <p:grpSpPr>
              <a:xfrm>
                <a:off x="5623115" y="4369079"/>
                <a:ext cx="2473684" cy="770553"/>
                <a:chOff x="5625816" y="4507910"/>
                <a:chExt cx="2473684" cy="770553"/>
              </a:xfrm>
            </p:grpSpPr>
            <p:sp>
              <p:nvSpPr>
                <p:cNvPr id="29" name="TextBox 28">
                  <a:extLst>
                    <a:ext uri="{FF2B5EF4-FFF2-40B4-BE49-F238E27FC236}">
                      <a16:creationId xmlns:a16="http://schemas.microsoft.com/office/drawing/2014/main" id="{8647A8CD-8496-4C0B-A5A6-FD8406B796E8}"/>
                    </a:ext>
                  </a:extLst>
                </p:cNvPr>
                <p:cNvSpPr txBox="1"/>
                <p:nvPr/>
              </p:nvSpPr>
              <p:spPr>
                <a:xfrm>
                  <a:off x="5625816" y="4737308"/>
                  <a:ext cx="555339" cy="246221"/>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26.9%</a:t>
                  </a:r>
                </a:p>
              </p:txBody>
            </p:sp>
            <p:sp>
              <p:nvSpPr>
                <p:cNvPr id="30" name="TextBox 29">
                  <a:extLst>
                    <a:ext uri="{FF2B5EF4-FFF2-40B4-BE49-F238E27FC236}">
                      <a16:creationId xmlns:a16="http://schemas.microsoft.com/office/drawing/2014/main" id="{A76A3C7A-7817-4960-8670-5F91D3D68FC2}"/>
                    </a:ext>
                  </a:extLst>
                </p:cNvPr>
                <p:cNvSpPr txBox="1"/>
                <p:nvPr/>
              </p:nvSpPr>
              <p:spPr>
                <a:xfrm>
                  <a:off x="6266651" y="4860418"/>
                  <a:ext cx="555339" cy="246221"/>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19.4%</a:t>
                  </a:r>
                </a:p>
              </p:txBody>
            </p:sp>
            <p:sp>
              <p:nvSpPr>
                <p:cNvPr id="31" name="TextBox 30">
                  <a:extLst>
                    <a:ext uri="{FF2B5EF4-FFF2-40B4-BE49-F238E27FC236}">
                      <a16:creationId xmlns:a16="http://schemas.microsoft.com/office/drawing/2014/main" id="{C8089130-C817-4250-8BC3-756AC6991A73}"/>
                    </a:ext>
                  </a:extLst>
                </p:cNvPr>
                <p:cNvSpPr txBox="1"/>
                <p:nvPr/>
              </p:nvSpPr>
              <p:spPr>
                <a:xfrm>
                  <a:off x="6874622" y="5032242"/>
                  <a:ext cx="555339" cy="246221"/>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14.3%</a:t>
                  </a:r>
                </a:p>
              </p:txBody>
            </p:sp>
            <p:sp>
              <p:nvSpPr>
                <p:cNvPr id="32" name="TextBox 31">
                  <a:extLst>
                    <a:ext uri="{FF2B5EF4-FFF2-40B4-BE49-F238E27FC236}">
                      <a16:creationId xmlns:a16="http://schemas.microsoft.com/office/drawing/2014/main" id="{73C8EC3E-1611-4DF7-8CBA-3658C3AE52E0}"/>
                    </a:ext>
                  </a:extLst>
                </p:cNvPr>
                <p:cNvSpPr txBox="1"/>
                <p:nvPr/>
              </p:nvSpPr>
              <p:spPr>
                <a:xfrm>
                  <a:off x="7544161" y="4507910"/>
                  <a:ext cx="555339" cy="246221"/>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39.4%</a:t>
                  </a:r>
                </a:p>
              </p:txBody>
            </p:sp>
          </p:grpSp>
        </p:grpSp>
      </p:grpSp>
    </p:spTree>
    <p:extLst>
      <p:ext uri="{BB962C8B-B14F-4D97-AF65-F5344CB8AC3E}">
        <p14:creationId xmlns:p14="http://schemas.microsoft.com/office/powerpoint/2010/main" val="34247911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3000" b="1" dirty="0">
                <a:solidFill>
                  <a:srgbClr val="002A7E"/>
                </a:solidFill>
                <a:latin typeface="Arial" panose="020B0604020202020204" pitchFamily="34" charset="0"/>
                <a:cs typeface="Arial" panose="020B0604020202020204" pitchFamily="34" charset="0"/>
              </a:rPr>
              <a:t>SECTION 7. Underinsurance</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D9A2300-8F29-4A48-8C22-41F118B68FD3}"/>
              </a:ext>
            </a:extLst>
          </p:cNvPr>
          <p:cNvSpPr txBox="1"/>
          <p:nvPr/>
        </p:nvSpPr>
        <p:spPr>
          <a:xfrm>
            <a:off x="545553" y="810731"/>
            <a:ext cx="8052896" cy="3662541"/>
          </a:xfrm>
          <a:prstGeom prst="rect">
            <a:avLst/>
          </a:prstGeom>
          <a:noFill/>
        </p:spPr>
        <p:txBody>
          <a:bodyPr wrap="square" rtlCol="0">
            <a:spAutoFit/>
          </a:bodyPr>
          <a:lstStyle/>
          <a:p>
            <a:pPr algn="ctr">
              <a:buSzPct val="120000"/>
            </a:pPr>
            <a:r>
              <a:rPr lang="en-US" sz="1400" b="1" dirty="0">
                <a:latin typeface="Arial" panose="020B0604020202020204" pitchFamily="34" charset="0"/>
                <a:cs typeface="Arial" panose="020B0604020202020204" pitchFamily="34" charset="0"/>
              </a:rPr>
              <a:t>What is Underinsurance? </a:t>
            </a:r>
          </a:p>
          <a:p>
            <a:pPr marL="171450" indent="-171450" algn="ctr">
              <a:buSzPct val="12000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This term applies to an individual covered by insurance and fulfills one of three criteria, as defined by the </a:t>
            </a:r>
            <a:r>
              <a:rPr lang="en-US" sz="1300" dirty="0">
                <a:latin typeface="Arial" panose="020B0604020202020204" pitchFamily="34" charset="0"/>
                <a:cs typeface="Arial" panose="020B0604020202020204" pitchFamily="34" charset="0"/>
                <a:hlinkClick r:id="rId3"/>
              </a:rPr>
              <a:t>Commonwealth Fund</a:t>
            </a:r>
            <a:r>
              <a:rPr lang="en-US" sz="1300" dirty="0">
                <a:latin typeface="Arial" panose="020B0604020202020204" pitchFamily="34" charset="0"/>
                <a:cs typeface="Arial" panose="020B0604020202020204" pitchFamily="34" charset="0"/>
              </a:rPr>
              <a:t>: </a:t>
            </a:r>
          </a:p>
          <a:p>
            <a:pPr marL="742950" lvl="1" indent="-285750">
              <a:buSzPct val="110000"/>
              <a:buFont typeface="Courier New" panose="02070309020205020404" pitchFamily="49" charset="0"/>
              <a:buChar char="o"/>
            </a:pPr>
            <a:r>
              <a:rPr lang="en-US" sz="1300" dirty="0">
                <a:latin typeface="Arial" panose="020B0604020202020204" pitchFamily="34" charset="0"/>
                <a:cs typeface="Arial" panose="020B0604020202020204" pitchFamily="34" charset="0"/>
              </a:rPr>
              <a:t>Out-of-pocket costs over the past 12 months, excluding premiums, for families with incomes of 200% FPL or greater, was equal to at least 10% of household income; </a:t>
            </a:r>
          </a:p>
          <a:p>
            <a:pPr marL="742950" lvl="1" indent="-285750">
              <a:buSzPct val="110000"/>
              <a:buFont typeface="Courier New" panose="02070309020205020404" pitchFamily="49" charset="0"/>
              <a:buChar char="o"/>
            </a:pPr>
            <a:r>
              <a:rPr lang="en-US" sz="1300" dirty="0">
                <a:latin typeface="Arial" panose="020B0604020202020204" pitchFamily="34" charset="0"/>
                <a:cs typeface="Arial" panose="020B0604020202020204" pitchFamily="34" charset="0"/>
              </a:rPr>
              <a:t>Out-of-pocket costs over the past 12 months, excluding premiums, for families with incomes less than 200% FPL, was equal to at least 5% of household income; OR</a:t>
            </a:r>
          </a:p>
          <a:p>
            <a:pPr marL="742950" lvl="1" indent="-285750">
              <a:buSzPct val="110000"/>
              <a:buFont typeface="Courier New" panose="02070309020205020404" pitchFamily="49" charset="0"/>
              <a:buChar char="o"/>
            </a:pPr>
            <a:r>
              <a:rPr lang="en-US" sz="1300" dirty="0">
                <a:latin typeface="Arial" panose="020B0604020202020204" pitchFamily="34" charset="0"/>
                <a:cs typeface="Arial" panose="020B0604020202020204" pitchFamily="34" charset="0"/>
              </a:rPr>
              <a:t>The deductible was at least 5% of household income.</a:t>
            </a:r>
          </a:p>
          <a:p>
            <a:pPr>
              <a:buSzPct val="130000"/>
            </a:pPr>
            <a:endParaRPr lang="en-US" sz="1300" dirty="0">
              <a:latin typeface="Arial" panose="020B0604020202020204" pitchFamily="34" charset="0"/>
              <a:cs typeface="Arial" panose="020B0604020202020204" pitchFamily="34" charset="0"/>
            </a:endParaRP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Residents were not asked whether or not they were underinsured. Instead, the determination was made based upon responses to questions on income, out-of-pocket costs, and deductible costs.</a:t>
            </a:r>
          </a:p>
          <a:p>
            <a:pPr>
              <a:buSzPct val="130000"/>
            </a:pPr>
            <a:endParaRPr lang="en-US" sz="1300" dirty="0">
              <a:latin typeface="Arial" panose="020B0604020202020204" pitchFamily="34" charset="0"/>
              <a:cs typeface="Arial" panose="020B0604020202020204" pitchFamily="34" charset="0"/>
            </a:endParaRP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This report does </a:t>
            </a:r>
            <a:r>
              <a:rPr lang="en-US" sz="1300" u="sng" dirty="0">
                <a:latin typeface="Arial" panose="020B0604020202020204" pitchFamily="34" charset="0"/>
                <a:cs typeface="Arial" panose="020B0604020202020204" pitchFamily="34" charset="0"/>
              </a:rPr>
              <a:t>not</a:t>
            </a:r>
            <a:r>
              <a:rPr lang="en-US" sz="1300" dirty="0">
                <a:latin typeface="Arial" panose="020B0604020202020204" pitchFamily="34" charset="0"/>
                <a:cs typeface="Arial" panose="020B0604020202020204" pitchFamily="34" charset="0"/>
              </a:rPr>
              <a:t> include underinsurance data from 2012. The criteria used in that year to identify the underinsured differed from the criteria used in 2015, 2016, 2018, and 2020.</a:t>
            </a:r>
            <a:endParaRPr lang="en-US" sz="1300" dirty="0">
              <a:solidFill>
                <a:srgbClr val="FF0000"/>
              </a:solidFill>
              <a:latin typeface="Arial" panose="020B0604020202020204" pitchFamily="34" charset="0"/>
              <a:cs typeface="Arial" panose="020B0604020202020204" pitchFamily="34" charset="0"/>
            </a:endParaRPr>
          </a:p>
          <a:p>
            <a:pPr>
              <a:buSzPct val="130000"/>
            </a:pPr>
            <a:endParaRPr lang="en-US" sz="1300" dirty="0">
              <a:latin typeface="Arial" panose="020B0604020202020204" pitchFamily="34" charset="0"/>
              <a:cs typeface="Arial" panose="020B0604020202020204" pitchFamily="34" charset="0"/>
            </a:endParaRPr>
          </a:p>
          <a:p>
            <a:pPr marL="285750" indent="-285750">
              <a:buSzPct val="120000"/>
              <a:buFont typeface="Arial" panose="020B0604020202020204" pitchFamily="34" charset="0"/>
              <a:buChar char="•"/>
            </a:pPr>
            <a:endParaRPr lang="en-US" sz="1300" dirty="0">
              <a:latin typeface="Arial" panose="020B0604020202020204" pitchFamily="34" charset="0"/>
              <a:cs typeface="Arial" panose="020B0604020202020204" pitchFamily="34" charset="0"/>
            </a:endParaRPr>
          </a:p>
          <a:p>
            <a:pPr marL="285750" indent="-285750">
              <a:buSzPct val="120000"/>
              <a:buFont typeface="Arial" panose="020B0604020202020204" pitchFamily="34" charset="0"/>
              <a:buChar char="•"/>
            </a:pPr>
            <a:endParaRPr lang="en-US" sz="1300" dirty="0">
              <a:latin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D64F2526-79D4-4EEF-9FB4-D9B01677DDD3}"/>
              </a:ext>
            </a:extLst>
          </p:cNvPr>
          <p:cNvGraphicFramePr>
            <a:graphicFrameLocks noGrp="1"/>
          </p:cNvGraphicFramePr>
          <p:nvPr>
            <p:extLst>
              <p:ext uri="{D42A27DB-BD31-4B8C-83A1-F6EECF244321}">
                <p14:modId xmlns:p14="http://schemas.microsoft.com/office/powerpoint/2010/main" val="1008442187"/>
              </p:ext>
            </p:extLst>
          </p:nvPr>
        </p:nvGraphicFramePr>
        <p:xfrm>
          <a:off x="1131338" y="3966423"/>
          <a:ext cx="6753227" cy="2194334"/>
        </p:xfrm>
        <a:graphic>
          <a:graphicData uri="http://schemas.openxmlformats.org/drawingml/2006/table">
            <a:tbl>
              <a:tblPr firstRow="1" bandRow="1">
                <a:tableStyleId>{5C22544A-7EE6-4342-B048-85BDC9FD1C3A}</a:tableStyleId>
              </a:tblPr>
              <a:tblGrid>
                <a:gridCol w="2634747">
                  <a:extLst>
                    <a:ext uri="{9D8B030D-6E8A-4147-A177-3AD203B41FA5}">
                      <a16:colId xmlns:a16="http://schemas.microsoft.com/office/drawing/2014/main" val="1182282195"/>
                    </a:ext>
                  </a:extLst>
                </a:gridCol>
                <a:gridCol w="1029620">
                  <a:extLst>
                    <a:ext uri="{9D8B030D-6E8A-4147-A177-3AD203B41FA5}">
                      <a16:colId xmlns:a16="http://schemas.microsoft.com/office/drawing/2014/main" val="3075456728"/>
                    </a:ext>
                  </a:extLst>
                </a:gridCol>
                <a:gridCol w="1029620">
                  <a:extLst>
                    <a:ext uri="{9D8B030D-6E8A-4147-A177-3AD203B41FA5}">
                      <a16:colId xmlns:a16="http://schemas.microsoft.com/office/drawing/2014/main" val="2642001901"/>
                    </a:ext>
                  </a:extLst>
                </a:gridCol>
                <a:gridCol w="1029620">
                  <a:extLst>
                    <a:ext uri="{9D8B030D-6E8A-4147-A177-3AD203B41FA5}">
                      <a16:colId xmlns:a16="http://schemas.microsoft.com/office/drawing/2014/main" val="203836083"/>
                    </a:ext>
                  </a:extLst>
                </a:gridCol>
                <a:gridCol w="1029620">
                  <a:extLst>
                    <a:ext uri="{9D8B030D-6E8A-4147-A177-3AD203B41FA5}">
                      <a16:colId xmlns:a16="http://schemas.microsoft.com/office/drawing/2014/main" val="564379844"/>
                    </a:ext>
                  </a:extLst>
                </a:gridCol>
              </a:tblGrid>
              <a:tr h="357914">
                <a:tc gridSpan="5">
                  <a:txBody>
                    <a:bodyPr/>
                    <a:lstStyle/>
                    <a:p>
                      <a:pPr algn="ctr"/>
                      <a:r>
                        <a:rPr lang="en-US" sz="1300" dirty="0">
                          <a:latin typeface="Arial" panose="020B0604020202020204" pitchFamily="34" charset="0"/>
                          <a:cs typeface="Arial" panose="020B0604020202020204" pitchFamily="34" charset="0"/>
                        </a:rPr>
                        <a:t>Household Income for a US Family of Four, 2020</a:t>
                      </a:r>
                    </a:p>
                  </a:txBody>
                  <a:tcPr anchor="ctr"/>
                </a:tc>
                <a:tc hMerge="1">
                  <a:txBody>
                    <a:bodyPr/>
                    <a:lstStyle/>
                    <a:p>
                      <a:endParaRPr lang="en-US" sz="1300" dirty="0">
                        <a:latin typeface="Arial" panose="020B0604020202020204" pitchFamily="34" charset="0"/>
                        <a:cs typeface="Arial" panose="020B0604020202020204" pitchFamily="34" charset="0"/>
                      </a:endParaRPr>
                    </a:p>
                  </a:txBody>
                  <a:tcPr/>
                </a:tc>
                <a:tc hMerge="1">
                  <a:txBody>
                    <a:bodyPr/>
                    <a:lstStyle/>
                    <a:p>
                      <a:endParaRPr lang="en-US" sz="1300" dirty="0">
                        <a:latin typeface="Arial" panose="020B0604020202020204" pitchFamily="34" charset="0"/>
                        <a:cs typeface="Arial" panose="020B0604020202020204" pitchFamily="34" charset="0"/>
                      </a:endParaRPr>
                    </a:p>
                  </a:txBody>
                  <a:tcPr/>
                </a:tc>
                <a:tc hMerge="1">
                  <a:txBody>
                    <a:bodyPr/>
                    <a:lstStyle/>
                    <a:p>
                      <a:endParaRPr lang="en-US" sz="1300" dirty="0">
                        <a:latin typeface="Arial" panose="020B0604020202020204" pitchFamily="34" charset="0"/>
                        <a:cs typeface="Arial" panose="020B0604020202020204" pitchFamily="34" charset="0"/>
                      </a:endParaRPr>
                    </a:p>
                  </a:txBody>
                  <a:tcPr/>
                </a:tc>
                <a:tc hMerge="1">
                  <a:txBody>
                    <a:bodyPr/>
                    <a:lstStyle/>
                    <a:p>
                      <a:endParaRPr lang="en-US" sz="13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345190156"/>
                  </a:ext>
                </a:extLst>
              </a:tr>
              <a:tr h="252322">
                <a:tc>
                  <a:txBody>
                    <a:bodyPr/>
                    <a:lstStyle/>
                    <a:p>
                      <a:endParaRPr lang="en-US" sz="1300" dirty="0">
                        <a:latin typeface="Arial" panose="020B0604020202020204" pitchFamily="34" charset="0"/>
                        <a:cs typeface="Arial" panose="020B0604020202020204" pitchFamily="34" charset="0"/>
                      </a:endParaRPr>
                    </a:p>
                  </a:txBody>
                  <a:tcPr anchor="ctr"/>
                </a:tc>
                <a:tc gridSpan="4">
                  <a:txBody>
                    <a:bodyPr/>
                    <a:lstStyle/>
                    <a:p>
                      <a:pPr algn="ctr"/>
                      <a:r>
                        <a:rPr lang="en-US" sz="1300" b="1" dirty="0">
                          <a:latin typeface="Arial" panose="020B0604020202020204" pitchFamily="34" charset="0"/>
                          <a:cs typeface="Arial" panose="020B0604020202020204" pitchFamily="34" charset="0"/>
                        </a:rPr>
                        <a:t>% of FPL</a:t>
                      </a:r>
                    </a:p>
                  </a:txBody>
                  <a:tcPr anchor="ctr"/>
                </a:tc>
                <a:tc hMerge="1">
                  <a:txBody>
                    <a:bodyPr/>
                    <a:lstStyle/>
                    <a:p>
                      <a:endParaRPr lang="en-US" sz="1300" dirty="0">
                        <a:latin typeface="Arial" panose="020B0604020202020204" pitchFamily="34" charset="0"/>
                        <a:cs typeface="Arial" panose="020B0604020202020204" pitchFamily="34" charset="0"/>
                      </a:endParaRPr>
                    </a:p>
                  </a:txBody>
                  <a:tcPr/>
                </a:tc>
                <a:tc hMerge="1">
                  <a:txBody>
                    <a:bodyPr/>
                    <a:lstStyle/>
                    <a:p>
                      <a:endParaRPr lang="en-US" sz="1300" dirty="0">
                        <a:latin typeface="Arial" panose="020B0604020202020204" pitchFamily="34" charset="0"/>
                        <a:cs typeface="Arial" panose="020B0604020202020204" pitchFamily="34" charset="0"/>
                      </a:endParaRPr>
                    </a:p>
                  </a:txBody>
                  <a:tcPr/>
                </a:tc>
                <a:tc hMerge="1">
                  <a:txBody>
                    <a:bodyPr/>
                    <a:lstStyle/>
                    <a:p>
                      <a:endParaRPr lang="en-US" sz="13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31527878"/>
                  </a:ext>
                </a:extLst>
              </a:tr>
              <a:tr h="219937">
                <a:tc>
                  <a:txBody>
                    <a:bodyPr/>
                    <a:lstStyle/>
                    <a:p>
                      <a:endParaRPr lang="en-US" sz="1300">
                        <a:latin typeface="Arial" panose="020B0604020202020204" pitchFamily="34" charset="0"/>
                        <a:cs typeface="Arial" panose="020B0604020202020204" pitchFamily="34" charset="0"/>
                      </a:endParaRPr>
                    </a:p>
                  </a:txBody>
                  <a:tcPr anchor="ctr"/>
                </a:tc>
                <a:tc>
                  <a:txBody>
                    <a:bodyPr/>
                    <a:lstStyle/>
                    <a:p>
                      <a:pPr algn="ctr"/>
                      <a:r>
                        <a:rPr lang="en-US" sz="1300" b="1" dirty="0">
                          <a:latin typeface="Arial" panose="020B0604020202020204" pitchFamily="34" charset="0"/>
                          <a:cs typeface="Arial" panose="020B0604020202020204" pitchFamily="34" charset="0"/>
                        </a:rPr>
                        <a:t>100%</a:t>
                      </a:r>
                    </a:p>
                  </a:txBody>
                  <a:tcPr anchor="ctr"/>
                </a:tc>
                <a:tc>
                  <a:txBody>
                    <a:bodyPr/>
                    <a:lstStyle/>
                    <a:p>
                      <a:pPr algn="ctr"/>
                      <a:r>
                        <a:rPr lang="en-US" sz="1300" b="1" dirty="0">
                          <a:latin typeface="Arial" panose="020B0604020202020204" pitchFamily="34" charset="0"/>
                          <a:cs typeface="Arial" panose="020B0604020202020204" pitchFamily="34" charset="0"/>
                        </a:rPr>
                        <a:t>200%</a:t>
                      </a:r>
                    </a:p>
                  </a:txBody>
                  <a:tcPr anchor="ctr"/>
                </a:tc>
                <a:tc>
                  <a:txBody>
                    <a:bodyPr/>
                    <a:lstStyle/>
                    <a:p>
                      <a:pPr algn="ctr"/>
                      <a:r>
                        <a:rPr lang="en-US" sz="1300" b="1" dirty="0">
                          <a:latin typeface="Arial" panose="020B0604020202020204" pitchFamily="34" charset="0"/>
                          <a:cs typeface="Arial" panose="020B0604020202020204" pitchFamily="34" charset="0"/>
                        </a:rPr>
                        <a:t>300%</a:t>
                      </a:r>
                    </a:p>
                  </a:txBody>
                  <a:tcPr anchor="ctr"/>
                </a:tc>
                <a:tc>
                  <a:txBody>
                    <a:bodyPr/>
                    <a:lstStyle/>
                    <a:p>
                      <a:pPr algn="ctr"/>
                      <a:r>
                        <a:rPr lang="en-US" sz="1300" b="1" dirty="0">
                          <a:latin typeface="Arial" panose="020B0604020202020204" pitchFamily="34" charset="0"/>
                          <a:cs typeface="Arial" panose="020B0604020202020204" pitchFamily="34" charset="0"/>
                        </a:rPr>
                        <a:t>400%</a:t>
                      </a:r>
                    </a:p>
                  </a:txBody>
                  <a:tcPr anchor="ctr"/>
                </a:tc>
                <a:extLst>
                  <a:ext uri="{0D108BD9-81ED-4DB2-BD59-A6C34878D82A}">
                    <a16:rowId xmlns:a16="http://schemas.microsoft.com/office/drawing/2014/main" val="3162905932"/>
                  </a:ext>
                </a:extLst>
              </a:tr>
              <a:tr h="329362">
                <a:tc>
                  <a:txBody>
                    <a:bodyPr/>
                    <a:lstStyle/>
                    <a:p>
                      <a:r>
                        <a:rPr lang="en-US" sz="1300" dirty="0">
                          <a:latin typeface="Arial" panose="020B0604020202020204" pitchFamily="34" charset="0"/>
                          <a:cs typeface="Arial" panose="020B0604020202020204" pitchFamily="34" charset="0"/>
                        </a:rPr>
                        <a:t>Total Household Income</a:t>
                      </a:r>
                    </a:p>
                  </a:txBody>
                  <a:tcPr anchor="ctr"/>
                </a:tc>
                <a:tc>
                  <a:txBody>
                    <a:bodyPr/>
                    <a:lstStyle/>
                    <a:p>
                      <a:pPr algn="ctr"/>
                      <a:r>
                        <a:rPr lang="en-US" sz="1300" b="0" i="0" kern="1200" dirty="0">
                          <a:solidFill>
                            <a:schemeClr val="dk1"/>
                          </a:solidFill>
                          <a:effectLst/>
                          <a:latin typeface="Arial" panose="020B0604020202020204" pitchFamily="34" charset="0"/>
                          <a:ea typeface="+mn-ea"/>
                          <a:cs typeface="Arial" panose="020B0604020202020204" pitchFamily="34" charset="0"/>
                        </a:rPr>
                        <a:t>$26,200</a:t>
                      </a:r>
                      <a:endParaRPr lang="en-US" sz="1300" dirty="0">
                        <a:latin typeface="Arial" panose="020B0604020202020204" pitchFamily="34" charset="0"/>
                        <a:cs typeface="Arial" panose="020B0604020202020204" pitchFamily="34" charset="0"/>
                      </a:endParaRPr>
                    </a:p>
                  </a:txBody>
                  <a:tcPr anchor="ctr"/>
                </a:tc>
                <a:tc>
                  <a:txBody>
                    <a:bodyPr/>
                    <a:lstStyle/>
                    <a:p>
                      <a:pPr marL="0" algn="ctr" defTabSz="914400" rtl="0" eaLnBrk="1" latinLnBrk="0" hangingPunct="1"/>
                      <a:r>
                        <a:rPr lang="en-US" sz="1300" b="0" i="0" kern="1200" dirty="0">
                          <a:solidFill>
                            <a:schemeClr val="dk1"/>
                          </a:solidFill>
                          <a:effectLst/>
                          <a:latin typeface="Arial" panose="020B0604020202020204" pitchFamily="34" charset="0"/>
                          <a:ea typeface="+mn-ea"/>
                          <a:cs typeface="Arial" panose="020B0604020202020204" pitchFamily="34" charset="0"/>
                        </a:rPr>
                        <a:t>$52,400</a:t>
                      </a:r>
                    </a:p>
                  </a:txBody>
                  <a:tcPr anchor="ctr"/>
                </a:tc>
                <a:tc>
                  <a:txBody>
                    <a:bodyPr/>
                    <a:lstStyle/>
                    <a:p>
                      <a:pPr marL="0" algn="ctr" defTabSz="914400" rtl="0" eaLnBrk="1" latinLnBrk="0" hangingPunct="1"/>
                      <a:r>
                        <a:rPr lang="en-US" sz="1300" b="0" i="0" kern="1200" dirty="0">
                          <a:solidFill>
                            <a:schemeClr val="dk1"/>
                          </a:solidFill>
                          <a:effectLst/>
                          <a:latin typeface="Arial" panose="020B0604020202020204" pitchFamily="34" charset="0"/>
                          <a:ea typeface="+mn-ea"/>
                          <a:cs typeface="Arial" panose="020B0604020202020204" pitchFamily="34" charset="0"/>
                        </a:rPr>
                        <a:t>$78,600</a:t>
                      </a:r>
                    </a:p>
                  </a:txBody>
                  <a:tcPr marL="95250" marR="95250" marT="95250" marB="95250" anchor="ctr"/>
                </a:tc>
                <a:tc>
                  <a:txBody>
                    <a:bodyPr/>
                    <a:lstStyle/>
                    <a:p>
                      <a:pPr marL="0" algn="ctr" defTabSz="914400" rtl="0" eaLnBrk="1" latinLnBrk="0" hangingPunct="1"/>
                      <a:r>
                        <a:rPr lang="en-US" sz="1300" b="0" i="0" kern="1200" dirty="0">
                          <a:solidFill>
                            <a:schemeClr val="dk1"/>
                          </a:solidFill>
                          <a:effectLst/>
                          <a:latin typeface="Arial" panose="020B0604020202020204" pitchFamily="34" charset="0"/>
                          <a:ea typeface="+mn-ea"/>
                          <a:cs typeface="Arial" panose="020B0604020202020204" pitchFamily="34" charset="0"/>
                        </a:rPr>
                        <a:t>$104,800</a:t>
                      </a:r>
                    </a:p>
                  </a:txBody>
                  <a:tcPr marL="95250" marR="95250" marT="95250" marB="95250" anchor="ctr"/>
                </a:tc>
                <a:extLst>
                  <a:ext uri="{0D108BD9-81ED-4DB2-BD59-A6C34878D82A}">
                    <a16:rowId xmlns:a16="http://schemas.microsoft.com/office/drawing/2014/main" val="1007608340"/>
                  </a:ext>
                </a:extLst>
              </a:tr>
              <a:tr h="286446">
                <a:tc>
                  <a:txBody>
                    <a:bodyPr/>
                    <a:lstStyle/>
                    <a:p>
                      <a:r>
                        <a:rPr lang="en-US" sz="1300" dirty="0">
                          <a:latin typeface="Arial" panose="020B0604020202020204" pitchFamily="34" charset="0"/>
                          <a:cs typeface="Arial" panose="020B0604020202020204" pitchFamily="34" charset="0"/>
                        </a:rPr>
                        <a:t>5% of Total Household Income</a:t>
                      </a:r>
                    </a:p>
                  </a:txBody>
                  <a:tcPr anchor="ctr"/>
                </a:tc>
                <a:tc>
                  <a:txBody>
                    <a:bodyPr/>
                    <a:lstStyle/>
                    <a:p>
                      <a:pPr marL="0" algn="ctr" defTabSz="914400" rtl="0" eaLnBrk="1" latinLnBrk="0" hangingPunct="1"/>
                      <a:r>
                        <a:rPr lang="en-US" sz="1300" b="0" i="0" kern="1200" dirty="0">
                          <a:solidFill>
                            <a:schemeClr val="dk1"/>
                          </a:solidFill>
                          <a:effectLst/>
                          <a:latin typeface="Arial" panose="020B0604020202020204" pitchFamily="34" charset="0"/>
                          <a:ea typeface="+mn-ea"/>
                          <a:cs typeface="Arial" panose="020B0604020202020204" pitchFamily="34" charset="0"/>
                        </a:rPr>
                        <a:t>$1,310</a:t>
                      </a:r>
                    </a:p>
                  </a:txBody>
                  <a:tcPr anchor="ctr"/>
                </a:tc>
                <a:tc>
                  <a:txBody>
                    <a:bodyPr/>
                    <a:lstStyle/>
                    <a:p>
                      <a:pPr marL="0" algn="ctr" defTabSz="914400" rtl="0" eaLnBrk="1" latinLnBrk="0" hangingPunct="1"/>
                      <a:r>
                        <a:rPr lang="en-US" sz="1300" b="0" i="0" kern="1200" dirty="0">
                          <a:solidFill>
                            <a:schemeClr val="dk1"/>
                          </a:solidFill>
                          <a:effectLst/>
                          <a:latin typeface="Arial" panose="020B0604020202020204" pitchFamily="34" charset="0"/>
                          <a:ea typeface="+mn-ea"/>
                          <a:cs typeface="Arial" panose="020B0604020202020204" pitchFamily="34" charset="0"/>
                        </a:rPr>
                        <a:t>$2,620</a:t>
                      </a:r>
                    </a:p>
                  </a:txBody>
                  <a:tcPr anchor="ctr"/>
                </a:tc>
                <a:tc>
                  <a:txBody>
                    <a:bodyPr/>
                    <a:lstStyle/>
                    <a:p>
                      <a:pPr marL="0" algn="ctr" defTabSz="914400" rtl="0" eaLnBrk="1" latinLnBrk="0" hangingPunct="1"/>
                      <a:r>
                        <a:rPr lang="en-US" sz="1300" b="0" i="0" kern="1200" dirty="0">
                          <a:solidFill>
                            <a:schemeClr val="dk1"/>
                          </a:solidFill>
                          <a:effectLst/>
                          <a:latin typeface="Arial" panose="020B0604020202020204" pitchFamily="34" charset="0"/>
                          <a:ea typeface="+mn-ea"/>
                          <a:cs typeface="Arial" panose="020B0604020202020204" pitchFamily="34" charset="0"/>
                        </a:rPr>
                        <a:t>$3,930</a:t>
                      </a:r>
                    </a:p>
                  </a:txBody>
                  <a:tcPr anchor="ctr"/>
                </a:tc>
                <a:tc>
                  <a:txBody>
                    <a:bodyPr/>
                    <a:lstStyle/>
                    <a:p>
                      <a:pPr marL="0" algn="ctr" defTabSz="914400" rtl="0" eaLnBrk="1" latinLnBrk="0" hangingPunct="1"/>
                      <a:r>
                        <a:rPr lang="en-US" sz="1300" b="0" i="0" kern="1200" dirty="0">
                          <a:solidFill>
                            <a:schemeClr val="dk1"/>
                          </a:solidFill>
                          <a:effectLst/>
                          <a:latin typeface="Arial" panose="020B0604020202020204" pitchFamily="34" charset="0"/>
                          <a:ea typeface="+mn-ea"/>
                          <a:cs typeface="Arial" panose="020B0604020202020204" pitchFamily="34" charset="0"/>
                        </a:rPr>
                        <a:t>$5,240</a:t>
                      </a:r>
                    </a:p>
                  </a:txBody>
                  <a:tcPr anchor="ctr"/>
                </a:tc>
                <a:extLst>
                  <a:ext uri="{0D108BD9-81ED-4DB2-BD59-A6C34878D82A}">
                    <a16:rowId xmlns:a16="http://schemas.microsoft.com/office/drawing/2014/main" val="3793933179"/>
                  </a:ext>
                </a:extLst>
              </a:tr>
              <a:tr h="286446">
                <a:tc>
                  <a:txBody>
                    <a:bodyPr/>
                    <a:lstStyle/>
                    <a:p>
                      <a:r>
                        <a:rPr lang="en-US" sz="1300" dirty="0">
                          <a:latin typeface="Arial" panose="020B0604020202020204" pitchFamily="34" charset="0"/>
                          <a:cs typeface="Arial" panose="020B0604020202020204" pitchFamily="34" charset="0"/>
                        </a:rPr>
                        <a:t>10% of Total Household Income</a:t>
                      </a:r>
                    </a:p>
                  </a:txBody>
                  <a:tcPr anchor="ctr"/>
                </a:tc>
                <a:tc>
                  <a:txBody>
                    <a:bodyPr/>
                    <a:lstStyle/>
                    <a:p>
                      <a:pPr marL="0" algn="ctr" defTabSz="914400" rtl="0" eaLnBrk="1" latinLnBrk="0" hangingPunct="1"/>
                      <a:r>
                        <a:rPr lang="en-US" sz="1300" b="0" i="0" kern="1200" dirty="0">
                          <a:solidFill>
                            <a:schemeClr val="dk1"/>
                          </a:solidFill>
                          <a:effectLst/>
                          <a:latin typeface="Arial" panose="020B0604020202020204" pitchFamily="34" charset="0"/>
                          <a:ea typeface="+mn-ea"/>
                          <a:cs typeface="Arial" panose="020B0604020202020204" pitchFamily="34" charset="0"/>
                        </a:rPr>
                        <a:t>$2,620</a:t>
                      </a:r>
                    </a:p>
                  </a:txBody>
                  <a:tcPr anchor="ctr"/>
                </a:tc>
                <a:tc>
                  <a:txBody>
                    <a:bodyPr/>
                    <a:lstStyle/>
                    <a:p>
                      <a:pPr marL="0" algn="ctr" defTabSz="914400" rtl="0" eaLnBrk="1" latinLnBrk="0" hangingPunct="1"/>
                      <a:r>
                        <a:rPr lang="en-US" sz="1300" b="0" i="0" kern="1200" dirty="0">
                          <a:solidFill>
                            <a:schemeClr val="dk1"/>
                          </a:solidFill>
                          <a:effectLst/>
                          <a:latin typeface="Arial" panose="020B0604020202020204" pitchFamily="34" charset="0"/>
                          <a:ea typeface="+mn-ea"/>
                          <a:cs typeface="Arial" panose="020B0604020202020204" pitchFamily="34" charset="0"/>
                        </a:rPr>
                        <a:t>$5,240</a:t>
                      </a:r>
                    </a:p>
                  </a:txBody>
                  <a:tcPr anchor="ctr"/>
                </a:tc>
                <a:tc>
                  <a:txBody>
                    <a:bodyPr/>
                    <a:lstStyle/>
                    <a:p>
                      <a:pPr marL="0" algn="ctr" defTabSz="914400" rtl="0" eaLnBrk="1" latinLnBrk="0" hangingPunct="1"/>
                      <a:r>
                        <a:rPr lang="en-US" sz="1300" b="0" i="0" kern="1200" dirty="0">
                          <a:solidFill>
                            <a:schemeClr val="dk1"/>
                          </a:solidFill>
                          <a:effectLst/>
                          <a:latin typeface="Arial" panose="020B0604020202020204" pitchFamily="34" charset="0"/>
                          <a:ea typeface="+mn-ea"/>
                          <a:cs typeface="Arial" panose="020B0604020202020204" pitchFamily="34" charset="0"/>
                        </a:rPr>
                        <a:t>$7,860</a:t>
                      </a:r>
                    </a:p>
                  </a:txBody>
                  <a:tcPr anchor="ctr"/>
                </a:tc>
                <a:tc>
                  <a:txBody>
                    <a:bodyPr/>
                    <a:lstStyle/>
                    <a:p>
                      <a:pPr marL="0" algn="ctr" defTabSz="914400" rtl="0" eaLnBrk="1" latinLnBrk="0" hangingPunct="1"/>
                      <a:r>
                        <a:rPr lang="en-US" sz="1300" b="0" i="0" kern="1200" dirty="0">
                          <a:solidFill>
                            <a:schemeClr val="dk1"/>
                          </a:solidFill>
                          <a:effectLst/>
                          <a:latin typeface="Arial" panose="020B0604020202020204" pitchFamily="34" charset="0"/>
                          <a:ea typeface="+mn-ea"/>
                          <a:cs typeface="Arial" panose="020B0604020202020204" pitchFamily="34" charset="0"/>
                        </a:rPr>
                        <a:t>$10,480</a:t>
                      </a:r>
                    </a:p>
                  </a:txBody>
                  <a:tcPr anchor="ctr"/>
                </a:tc>
                <a:extLst>
                  <a:ext uri="{0D108BD9-81ED-4DB2-BD59-A6C34878D82A}">
                    <a16:rowId xmlns:a16="http://schemas.microsoft.com/office/drawing/2014/main" val="164898226"/>
                  </a:ext>
                </a:extLst>
              </a:tr>
              <a:tr h="181837">
                <a:tc gridSpan="5">
                  <a:txBody>
                    <a:bodyPr/>
                    <a:lstStyle/>
                    <a:p>
                      <a:r>
                        <a:rPr lang="en-US" sz="1300" dirty="0">
                          <a:latin typeface="Arial" panose="020B0604020202020204" pitchFamily="34" charset="0"/>
                          <a:cs typeface="Arial" panose="020B0604020202020204" pitchFamily="34" charset="0"/>
                        </a:rPr>
                        <a:t>*For the 48 contiguous States and the District of Columbia</a:t>
                      </a:r>
                    </a:p>
                  </a:txBody>
                  <a:tcPr anchor="ctr"/>
                </a:tc>
                <a:tc hMerge="1">
                  <a:txBody>
                    <a:bodyPr/>
                    <a:lstStyle/>
                    <a:p>
                      <a:endParaRPr lang="en-US" sz="1300">
                        <a:latin typeface="Arial" panose="020B0604020202020204" pitchFamily="34" charset="0"/>
                        <a:cs typeface="Arial" panose="020B0604020202020204" pitchFamily="34" charset="0"/>
                      </a:endParaRPr>
                    </a:p>
                  </a:txBody>
                  <a:tcPr anchor="ctr"/>
                </a:tc>
                <a:tc hMerge="1">
                  <a:txBody>
                    <a:bodyPr/>
                    <a:lstStyle/>
                    <a:p>
                      <a:endParaRPr lang="en-US" sz="1300" dirty="0">
                        <a:latin typeface="Arial" panose="020B0604020202020204" pitchFamily="34" charset="0"/>
                        <a:cs typeface="Arial" panose="020B0604020202020204" pitchFamily="34" charset="0"/>
                      </a:endParaRPr>
                    </a:p>
                  </a:txBody>
                  <a:tcPr anchor="ctr"/>
                </a:tc>
                <a:tc hMerge="1">
                  <a:txBody>
                    <a:bodyPr/>
                    <a:lstStyle/>
                    <a:p>
                      <a:endParaRPr lang="en-US" sz="1300" dirty="0">
                        <a:latin typeface="Arial" panose="020B0604020202020204" pitchFamily="34" charset="0"/>
                        <a:cs typeface="Arial" panose="020B0604020202020204" pitchFamily="34" charset="0"/>
                      </a:endParaRPr>
                    </a:p>
                  </a:txBody>
                  <a:tcPr anchor="ctr"/>
                </a:tc>
                <a:tc hMerge="1">
                  <a:txBody>
                    <a:bodyPr/>
                    <a:lstStyle/>
                    <a:p>
                      <a:endParaRPr lang="en-US" sz="13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829078874"/>
                  </a:ext>
                </a:extLst>
              </a:tr>
            </a:tbl>
          </a:graphicData>
        </a:graphic>
      </p:graphicFrame>
      <p:sp>
        <p:nvSpPr>
          <p:cNvPr id="5" name="TextBox 4">
            <a:extLst>
              <a:ext uri="{FF2B5EF4-FFF2-40B4-BE49-F238E27FC236}">
                <a16:creationId xmlns:a16="http://schemas.microsoft.com/office/drawing/2014/main" id="{A2C8FA80-A8B5-40BE-8276-DBB15CB21CE6}"/>
              </a:ext>
            </a:extLst>
          </p:cNvPr>
          <p:cNvSpPr txBox="1"/>
          <p:nvPr/>
        </p:nvSpPr>
        <p:spPr>
          <a:xfrm>
            <a:off x="1131338" y="6195848"/>
            <a:ext cx="5195723" cy="261610"/>
          </a:xfrm>
          <a:prstGeom prst="rect">
            <a:avLst/>
          </a:prstGeom>
          <a:noFill/>
        </p:spPr>
        <p:txBody>
          <a:bodyPr wrap="square" rtlCol="0">
            <a:spAutoFit/>
          </a:bodyPr>
          <a:lstStyle/>
          <a:p>
            <a:r>
              <a:rPr lang="en-US" sz="1100" b="1" dirty="0">
                <a:latin typeface="Arial" panose="020B0604020202020204" pitchFamily="34" charset="0"/>
                <a:cs typeface="Arial" panose="020B0604020202020204" pitchFamily="34" charset="0"/>
              </a:rPr>
              <a:t>Source: </a:t>
            </a:r>
            <a:r>
              <a:rPr lang="en-US" sz="1100" dirty="0">
                <a:latin typeface="Arial" panose="020B0604020202020204" pitchFamily="34" charset="0"/>
                <a:cs typeface="Arial" panose="020B0604020202020204" pitchFamily="34" charset="0"/>
              </a:rPr>
              <a:t>US Department of Health and Human Services</a:t>
            </a:r>
          </a:p>
        </p:txBody>
      </p:sp>
      <p:sp>
        <p:nvSpPr>
          <p:cNvPr id="11" name="Footer Placeholder 11">
            <a:extLst>
              <a:ext uri="{FF2B5EF4-FFF2-40B4-BE49-F238E27FC236}">
                <a16:creationId xmlns:a16="http://schemas.microsoft.com/office/drawing/2014/main" id="{CE0F1CDD-74A0-483C-A4FE-E04AE65AEBD7}"/>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19</a:t>
            </a:r>
          </a:p>
        </p:txBody>
      </p:sp>
      <p:grpSp>
        <p:nvGrpSpPr>
          <p:cNvPr id="24" name="Group 23">
            <a:extLst>
              <a:ext uri="{FF2B5EF4-FFF2-40B4-BE49-F238E27FC236}">
                <a16:creationId xmlns:a16="http://schemas.microsoft.com/office/drawing/2014/main" id="{534E3651-8375-4572-8A1C-F6FFE16E2228}"/>
              </a:ext>
            </a:extLst>
          </p:cNvPr>
          <p:cNvGrpSpPr/>
          <p:nvPr/>
        </p:nvGrpSpPr>
        <p:grpSpPr>
          <a:xfrm>
            <a:off x="8134276" y="6315741"/>
            <a:ext cx="800247" cy="392514"/>
            <a:chOff x="7466680" y="6240981"/>
            <a:chExt cx="912981" cy="469877"/>
          </a:xfrm>
        </p:grpSpPr>
        <p:pic>
          <p:nvPicPr>
            <p:cNvPr id="25" name="Content Placeholder 18">
              <a:extLst>
                <a:ext uri="{FF2B5EF4-FFF2-40B4-BE49-F238E27FC236}">
                  <a16:creationId xmlns:a16="http://schemas.microsoft.com/office/drawing/2014/main" id="{BCB9688B-D9C2-4036-BBC9-1225F0C8992B}"/>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26" name="Picture 25">
              <a:extLst>
                <a:ext uri="{FF2B5EF4-FFF2-40B4-BE49-F238E27FC236}">
                  <a16:creationId xmlns:a16="http://schemas.microsoft.com/office/drawing/2014/main" id="{60D33383-0F5D-4C94-BFEC-9DBBD72775A6}"/>
                </a:ext>
              </a:extLst>
            </p:cNvPr>
            <p:cNvPicPr>
              <a:picLocks noChangeAspect="1"/>
            </p:cNvPicPr>
            <p:nvPr/>
          </p:nvPicPr>
          <p:blipFill rotWithShape="1">
            <a:blip r:embed="rId5">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spTree>
    <p:extLst>
      <p:ext uri="{BB962C8B-B14F-4D97-AF65-F5344CB8AC3E}">
        <p14:creationId xmlns:p14="http://schemas.microsoft.com/office/powerpoint/2010/main" val="2022712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63A25F4-9BAB-4FBB-85C0-54FC123C5E24}"/>
              </a:ext>
            </a:extLst>
          </p:cNvPr>
          <p:cNvPicPr>
            <a:picLocks noChangeAspect="1"/>
          </p:cNvPicPr>
          <p:nvPr/>
        </p:nvPicPr>
        <p:blipFill>
          <a:blip r:embed="rId3"/>
          <a:stretch>
            <a:fillRect/>
          </a:stretch>
        </p:blipFill>
        <p:spPr>
          <a:xfrm>
            <a:off x="2564126" y="3146024"/>
            <a:ext cx="4015745" cy="2477593"/>
          </a:xfrm>
          <a:prstGeom prst="rect">
            <a:avLst/>
          </a:prstGeom>
        </p:spPr>
      </p:pic>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latin typeface="Arial" panose="020B0604020202020204" pitchFamily="34" charset="0"/>
                <a:cs typeface="Arial" panose="020B0604020202020204" pitchFamily="34" charset="0"/>
              </a:rPr>
              <a:t>The Underinsured Population</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Footer Placeholder 11">
            <a:extLst>
              <a:ext uri="{FF2B5EF4-FFF2-40B4-BE49-F238E27FC236}">
                <a16:creationId xmlns:a16="http://schemas.microsoft.com/office/drawing/2014/main" id="{2E9650CD-D58A-4E8E-9EEF-4725462724CD}"/>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20</a:t>
            </a:r>
          </a:p>
        </p:txBody>
      </p:sp>
      <p:sp>
        <p:nvSpPr>
          <p:cNvPr id="18" name="TextBox 17">
            <a:extLst>
              <a:ext uri="{FF2B5EF4-FFF2-40B4-BE49-F238E27FC236}">
                <a16:creationId xmlns:a16="http://schemas.microsoft.com/office/drawing/2014/main" id="{739BD443-9D75-4C22-8893-374ECE9DE425}"/>
              </a:ext>
            </a:extLst>
          </p:cNvPr>
          <p:cNvSpPr txBox="1"/>
          <p:nvPr/>
        </p:nvSpPr>
        <p:spPr>
          <a:xfrm>
            <a:off x="545552" y="893700"/>
            <a:ext cx="8052895" cy="1061829"/>
          </a:xfrm>
          <a:prstGeom prst="rect">
            <a:avLst/>
          </a:prstGeom>
          <a:noFill/>
        </p:spPr>
        <p:txBody>
          <a:bodyPr wrap="square" rtlCol="0">
            <a:spAutoFit/>
          </a:bodyPr>
          <a:lstStyle/>
          <a:p>
            <a:pPr algn="ctr">
              <a:buSzPct val="130000"/>
            </a:pPr>
            <a:r>
              <a:rPr lang="en-US" sz="1400" b="1" dirty="0">
                <a:latin typeface="Arial" panose="020B0604020202020204" pitchFamily="34" charset="0"/>
                <a:cs typeface="Arial" panose="020B0604020202020204" pitchFamily="34" charset="0"/>
              </a:rPr>
              <a:t>RI’s underinsurance continued to decline through 2020</a:t>
            </a:r>
          </a:p>
          <a:p>
            <a:pPr algn="ctr"/>
            <a:endParaRPr lang="en-US" sz="1000" dirty="0">
              <a:latin typeface="Arial" panose="020B0604020202020204" pitchFamily="34" charset="0"/>
              <a:cs typeface="Arial" panose="020B0604020202020204" pitchFamily="34" charset="0"/>
            </a:endParaRPr>
          </a:p>
          <a:p>
            <a:pPr marL="171450" lvl="0" indent="-171450" defTabSz="914400">
              <a:buFont typeface="Arial" panose="020B0604020202020204" pitchFamily="34" charset="0"/>
              <a:buChar char="•"/>
              <a:defRPr/>
            </a:pPr>
            <a:r>
              <a:rPr lang="en-US" sz="1300" dirty="0">
                <a:latin typeface="Arial" panose="020B0604020202020204" pitchFamily="34" charset="0"/>
                <a:cs typeface="Arial" panose="020B0604020202020204" pitchFamily="34" charset="0"/>
              </a:rPr>
              <a:t>From 2018 to 2020, the underinsurance rate among all covered residents fell by 5.3 points. </a:t>
            </a:r>
          </a:p>
          <a:p>
            <a:pPr marL="171450" lvl="0" indent="-171450" defTabSz="914400">
              <a:buFont typeface="Arial" panose="020B0604020202020204" pitchFamily="34" charset="0"/>
              <a:buChar char="•"/>
              <a:defRPr/>
            </a:pPr>
            <a:r>
              <a:rPr lang="en-US" sz="1300" dirty="0">
                <a:latin typeface="Arial" panose="020B0604020202020204" pitchFamily="34" charset="0"/>
                <a:cs typeface="Arial" panose="020B0604020202020204" pitchFamily="34" charset="0"/>
              </a:rPr>
              <a:t>25.1% of residents with coverage were considered underinsured by the Commonwealth Fund criteria in 2020, in comparison to 30.4% of residents in 2018.</a:t>
            </a:r>
          </a:p>
        </p:txBody>
      </p:sp>
      <p:grpSp>
        <p:nvGrpSpPr>
          <p:cNvPr id="5" name="Group 4">
            <a:extLst>
              <a:ext uri="{FF2B5EF4-FFF2-40B4-BE49-F238E27FC236}">
                <a16:creationId xmlns:a16="http://schemas.microsoft.com/office/drawing/2014/main" id="{1D7344A6-AB7C-4B4E-A1B9-7D769056F414}"/>
              </a:ext>
            </a:extLst>
          </p:cNvPr>
          <p:cNvGrpSpPr/>
          <p:nvPr/>
        </p:nvGrpSpPr>
        <p:grpSpPr>
          <a:xfrm>
            <a:off x="2761919" y="2343213"/>
            <a:ext cx="3714587" cy="1298908"/>
            <a:chOff x="2761919" y="2343213"/>
            <a:chExt cx="3714587" cy="1298908"/>
          </a:xfrm>
        </p:grpSpPr>
        <p:sp>
          <p:nvSpPr>
            <p:cNvPr id="55" name="TextBox 54">
              <a:extLst>
                <a:ext uri="{FF2B5EF4-FFF2-40B4-BE49-F238E27FC236}">
                  <a16:creationId xmlns:a16="http://schemas.microsoft.com/office/drawing/2014/main" id="{2959E8D8-8ADF-434E-8BF3-3388DF3588D0}"/>
                </a:ext>
              </a:extLst>
            </p:cNvPr>
            <p:cNvSpPr txBox="1"/>
            <p:nvPr/>
          </p:nvSpPr>
          <p:spPr>
            <a:xfrm>
              <a:off x="2962010" y="2343213"/>
              <a:ext cx="3219981" cy="292388"/>
            </a:xfrm>
            <a:prstGeom prst="rect">
              <a:avLst/>
            </a:prstGeom>
            <a:noFill/>
          </p:spPr>
          <p:txBody>
            <a:bodyPr wrap="square" rtlCol="0">
              <a:spAutoFit/>
            </a:bodyPr>
            <a:lstStyle/>
            <a:p>
              <a:pPr algn="ctr"/>
              <a:r>
                <a:rPr lang="en-US" sz="1300" b="1" dirty="0">
                  <a:solidFill>
                    <a:schemeClr val="tx1">
                      <a:lumMod val="75000"/>
                      <a:lumOff val="25000"/>
                    </a:schemeClr>
                  </a:solidFill>
                  <a:latin typeface="Arial" panose="020B0604020202020204" pitchFamily="34" charset="0"/>
                  <a:cs typeface="Arial" panose="020B0604020202020204" pitchFamily="34" charset="0"/>
                </a:rPr>
                <a:t>Rhode Island Underinsured Rate</a:t>
              </a:r>
              <a:endParaRPr lang="en-US" sz="13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7" name="TextBox 56">
              <a:extLst>
                <a:ext uri="{FF2B5EF4-FFF2-40B4-BE49-F238E27FC236}">
                  <a16:creationId xmlns:a16="http://schemas.microsoft.com/office/drawing/2014/main" id="{F6E2CC25-2C99-4393-B467-C79F50A2DFF4}"/>
                </a:ext>
              </a:extLst>
            </p:cNvPr>
            <p:cNvSpPr txBox="1"/>
            <p:nvPr/>
          </p:nvSpPr>
          <p:spPr>
            <a:xfrm>
              <a:off x="2761919" y="3013459"/>
              <a:ext cx="630928"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29.9%</a:t>
              </a:r>
            </a:p>
          </p:txBody>
        </p:sp>
        <p:sp>
          <p:nvSpPr>
            <p:cNvPr id="17" name="TextBox 16">
              <a:extLst>
                <a:ext uri="{FF2B5EF4-FFF2-40B4-BE49-F238E27FC236}">
                  <a16:creationId xmlns:a16="http://schemas.microsoft.com/office/drawing/2014/main" id="{1C29EB46-D640-420C-BFAA-A874AD45CD3D}"/>
                </a:ext>
              </a:extLst>
            </p:cNvPr>
            <p:cNvSpPr txBox="1"/>
            <p:nvPr/>
          </p:nvSpPr>
          <p:spPr>
            <a:xfrm>
              <a:off x="3809751" y="2940637"/>
              <a:ext cx="630928"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31.0%</a:t>
              </a:r>
            </a:p>
          </p:txBody>
        </p:sp>
        <p:sp>
          <p:nvSpPr>
            <p:cNvPr id="19" name="TextBox 18">
              <a:extLst>
                <a:ext uri="{FF2B5EF4-FFF2-40B4-BE49-F238E27FC236}">
                  <a16:creationId xmlns:a16="http://schemas.microsoft.com/office/drawing/2014/main" id="{9BEA7C14-FB10-4FE3-A202-BD7193F84FFA}"/>
                </a:ext>
              </a:extLst>
            </p:cNvPr>
            <p:cNvSpPr txBox="1"/>
            <p:nvPr/>
          </p:nvSpPr>
          <p:spPr>
            <a:xfrm>
              <a:off x="5845578" y="3380511"/>
              <a:ext cx="630928"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25.1%</a:t>
              </a:r>
            </a:p>
          </p:txBody>
        </p:sp>
      </p:grpSp>
      <p:graphicFrame>
        <p:nvGraphicFramePr>
          <p:cNvPr id="22" name="Table 21">
            <a:extLst>
              <a:ext uri="{FF2B5EF4-FFF2-40B4-BE49-F238E27FC236}">
                <a16:creationId xmlns:a16="http://schemas.microsoft.com/office/drawing/2014/main" id="{24FF37FD-D7EB-4121-BB1C-9DADEC398C8D}"/>
              </a:ext>
            </a:extLst>
          </p:cNvPr>
          <p:cNvGraphicFramePr>
            <a:graphicFrameLocks noGrp="1"/>
          </p:cNvGraphicFramePr>
          <p:nvPr>
            <p:extLst>
              <p:ext uri="{D42A27DB-BD31-4B8C-83A1-F6EECF244321}">
                <p14:modId xmlns:p14="http://schemas.microsoft.com/office/powerpoint/2010/main" val="524112026"/>
              </p:ext>
            </p:extLst>
          </p:nvPr>
        </p:nvGraphicFramePr>
        <p:xfrm>
          <a:off x="7089334" y="3347785"/>
          <a:ext cx="1223652" cy="941185"/>
        </p:xfrm>
        <a:graphic>
          <a:graphicData uri="http://schemas.openxmlformats.org/drawingml/2006/table">
            <a:tbl>
              <a:tblPr firstRow="1" bandRow="1">
                <a:tableStyleId>{5C22544A-7EE6-4342-B048-85BDC9FD1C3A}</a:tableStyleId>
              </a:tblPr>
              <a:tblGrid>
                <a:gridCol w="611826">
                  <a:extLst>
                    <a:ext uri="{9D8B030D-6E8A-4147-A177-3AD203B41FA5}">
                      <a16:colId xmlns:a16="http://schemas.microsoft.com/office/drawing/2014/main" val="345050851"/>
                    </a:ext>
                  </a:extLst>
                </a:gridCol>
                <a:gridCol w="611826">
                  <a:extLst>
                    <a:ext uri="{9D8B030D-6E8A-4147-A177-3AD203B41FA5}">
                      <a16:colId xmlns:a16="http://schemas.microsoft.com/office/drawing/2014/main" val="296065991"/>
                    </a:ext>
                  </a:extLst>
                </a:gridCol>
              </a:tblGrid>
              <a:tr h="188237">
                <a:tc>
                  <a:txBody>
                    <a:bodyPr/>
                    <a:lstStyle/>
                    <a:p>
                      <a:pPr algn="ctr"/>
                      <a:r>
                        <a:rPr lang="en-US" sz="1000" b="0" dirty="0">
                          <a:solidFill>
                            <a:schemeClr val="tx1"/>
                          </a:solidFill>
                          <a:latin typeface="Arial" panose="020B0604020202020204" pitchFamily="34" charset="0"/>
                          <a:cs typeface="Arial" panose="020B0604020202020204" pitchFamily="34" charset="0"/>
                        </a:rPr>
                        <a:t>Year</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Count</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393106042"/>
                  </a:ext>
                </a:extLst>
              </a:tr>
              <a:tr h="188237">
                <a:tc>
                  <a:txBody>
                    <a:bodyPr/>
                    <a:lstStyle/>
                    <a:p>
                      <a:pPr algn="ctr"/>
                      <a:r>
                        <a:rPr lang="en-US" sz="10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296,285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30816560"/>
                  </a:ext>
                </a:extLst>
              </a:tr>
              <a:tr h="188237">
                <a:tc>
                  <a:txBody>
                    <a:bodyPr/>
                    <a:lstStyle/>
                    <a:p>
                      <a:pPr algn="ctr"/>
                      <a:r>
                        <a:rPr lang="en-US" sz="10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309,773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794661542"/>
                  </a:ext>
                </a:extLst>
              </a:tr>
              <a:tr h="188237">
                <a:tc>
                  <a:txBody>
                    <a:bodyPr/>
                    <a:lstStyle/>
                    <a:p>
                      <a:pPr algn="ctr"/>
                      <a:r>
                        <a:rPr lang="en-US" sz="10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306,615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3267499"/>
                  </a:ext>
                </a:extLst>
              </a:tr>
              <a:tr h="188237">
                <a:tc>
                  <a:txBody>
                    <a:bodyPr/>
                    <a:lstStyle/>
                    <a:p>
                      <a:pPr algn="ctr"/>
                      <a:r>
                        <a:rPr lang="en-US" sz="10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251,411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5215018"/>
                  </a:ext>
                </a:extLst>
              </a:tr>
            </a:tbl>
          </a:graphicData>
        </a:graphic>
      </p:graphicFrame>
      <p:sp>
        <p:nvSpPr>
          <p:cNvPr id="23" name="TextBox 22">
            <a:extLst>
              <a:ext uri="{FF2B5EF4-FFF2-40B4-BE49-F238E27FC236}">
                <a16:creationId xmlns:a16="http://schemas.microsoft.com/office/drawing/2014/main" id="{22DB49F3-7A89-4C95-A0EF-C470823FBA37}"/>
              </a:ext>
            </a:extLst>
          </p:cNvPr>
          <p:cNvSpPr txBox="1"/>
          <p:nvPr/>
        </p:nvSpPr>
        <p:spPr>
          <a:xfrm>
            <a:off x="6856305" y="3078481"/>
            <a:ext cx="1543898" cy="269304"/>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150" dirty="0"/>
              <a:t>Total Underinsured</a:t>
            </a:r>
          </a:p>
        </p:txBody>
      </p:sp>
      <p:grpSp>
        <p:nvGrpSpPr>
          <p:cNvPr id="38" name="Group 37">
            <a:extLst>
              <a:ext uri="{FF2B5EF4-FFF2-40B4-BE49-F238E27FC236}">
                <a16:creationId xmlns:a16="http://schemas.microsoft.com/office/drawing/2014/main" id="{D4420B9C-9D9E-46E4-8302-D53C8975595C}"/>
              </a:ext>
            </a:extLst>
          </p:cNvPr>
          <p:cNvGrpSpPr/>
          <p:nvPr/>
        </p:nvGrpSpPr>
        <p:grpSpPr>
          <a:xfrm>
            <a:off x="8134276" y="6315741"/>
            <a:ext cx="800247" cy="392514"/>
            <a:chOff x="7466680" y="6240981"/>
            <a:chExt cx="912981" cy="469877"/>
          </a:xfrm>
        </p:grpSpPr>
        <p:pic>
          <p:nvPicPr>
            <p:cNvPr id="39" name="Content Placeholder 18">
              <a:extLst>
                <a:ext uri="{FF2B5EF4-FFF2-40B4-BE49-F238E27FC236}">
                  <a16:creationId xmlns:a16="http://schemas.microsoft.com/office/drawing/2014/main" id="{56614EA2-1D81-4620-BF64-BEDA70A4F7FE}"/>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40" name="Picture 39">
              <a:extLst>
                <a:ext uri="{FF2B5EF4-FFF2-40B4-BE49-F238E27FC236}">
                  <a16:creationId xmlns:a16="http://schemas.microsoft.com/office/drawing/2014/main" id="{F6FC36A6-B101-4976-8A3D-C0DCF72F4EF0}"/>
                </a:ext>
              </a:extLst>
            </p:cNvPr>
            <p:cNvPicPr>
              <a:picLocks noChangeAspect="1"/>
            </p:cNvPicPr>
            <p:nvPr/>
          </p:nvPicPr>
          <p:blipFill rotWithShape="1">
            <a:blip r:embed="rId5">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pic>
        <p:nvPicPr>
          <p:cNvPr id="7" name="Picture 6">
            <a:extLst>
              <a:ext uri="{FF2B5EF4-FFF2-40B4-BE49-F238E27FC236}">
                <a16:creationId xmlns:a16="http://schemas.microsoft.com/office/drawing/2014/main" id="{B1784E95-FF77-47B6-9F0B-219B1AB596D5}"/>
              </a:ext>
            </a:extLst>
          </p:cNvPr>
          <p:cNvPicPr>
            <a:picLocks noChangeAspect="1"/>
          </p:cNvPicPr>
          <p:nvPr/>
        </p:nvPicPr>
        <p:blipFill>
          <a:blip r:embed="rId6"/>
          <a:stretch>
            <a:fillRect/>
          </a:stretch>
        </p:blipFill>
        <p:spPr>
          <a:xfrm>
            <a:off x="3395429" y="5707586"/>
            <a:ext cx="2353138" cy="298134"/>
          </a:xfrm>
          <a:prstGeom prst="rect">
            <a:avLst/>
          </a:prstGeom>
        </p:spPr>
      </p:pic>
      <p:sp>
        <p:nvSpPr>
          <p:cNvPr id="24" name="TextBox 23">
            <a:extLst>
              <a:ext uri="{FF2B5EF4-FFF2-40B4-BE49-F238E27FC236}">
                <a16:creationId xmlns:a16="http://schemas.microsoft.com/office/drawing/2014/main" id="{187D407E-E31A-4657-9070-0CEF2339E48E}"/>
              </a:ext>
            </a:extLst>
          </p:cNvPr>
          <p:cNvSpPr txBox="1"/>
          <p:nvPr/>
        </p:nvSpPr>
        <p:spPr>
          <a:xfrm>
            <a:off x="4824787" y="2994807"/>
            <a:ext cx="630928"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30.4%</a:t>
            </a:r>
          </a:p>
        </p:txBody>
      </p:sp>
    </p:spTree>
    <p:extLst>
      <p:ext uri="{BB962C8B-B14F-4D97-AF65-F5344CB8AC3E}">
        <p14:creationId xmlns:p14="http://schemas.microsoft.com/office/powerpoint/2010/main" val="2854887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Underinsured Rate Among Adults Aged 19 – 64</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Footer Placeholder 11">
            <a:extLst>
              <a:ext uri="{FF2B5EF4-FFF2-40B4-BE49-F238E27FC236}">
                <a16:creationId xmlns:a16="http://schemas.microsoft.com/office/drawing/2014/main" id="{78DDA67E-FBDF-4318-B22B-8256C8D8136E}"/>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21</a:t>
            </a:r>
          </a:p>
        </p:txBody>
      </p:sp>
      <p:sp>
        <p:nvSpPr>
          <p:cNvPr id="10" name="TextBox 9">
            <a:extLst>
              <a:ext uri="{FF2B5EF4-FFF2-40B4-BE49-F238E27FC236}">
                <a16:creationId xmlns:a16="http://schemas.microsoft.com/office/drawing/2014/main" id="{4B8869E2-51E8-4C78-8275-84B53F7171AF}"/>
              </a:ext>
            </a:extLst>
          </p:cNvPr>
          <p:cNvSpPr txBox="1"/>
          <p:nvPr/>
        </p:nvSpPr>
        <p:spPr>
          <a:xfrm>
            <a:off x="545553" y="891416"/>
            <a:ext cx="8088355" cy="1277273"/>
          </a:xfrm>
          <a:prstGeom prst="rect">
            <a:avLst/>
          </a:prstGeom>
          <a:noFill/>
        </p:spPr>
        <p:txBody>
          <a:bodyPr wrap="square" rtlCol="0">
            <a:spAutoFit/>
          </a:bodyPr>
          <a:lstStyle/>
          <a:p>
            <a:pPr lvl="0" algn="ctr"/>
            <a:r>
              <a:rPr lang="en-US" sz="1400" b="1" dirty="0">
                <a:latin typeface="Arial" panose="020B0604020202020204" pitchFamily="34" charset="0"/>
                <a:cs typeface="Arial" panose="020B0604020202020204" pitchFamily="34" charset="0"/>
              </a:rPr>
              <a:t>From 2018 to 2020, the underinsured rate among adults aged 19-64 years remained steady nationally but dropped by 8 points in RI</a:t>
            </a:r>
          </a:p>
          <a:p>
            <a:pPr lvl="0" algn="ctr"/>
            <a:endParaRPr lang="en-US" sz="1000" dirty="0">
              <a:latin typeface="Arial" panose="020B0604020202020204" pitchFamily="34" charset="0"/>
              <a:cs typeface="Arial" panose="020B0604020202020204" pitchFamily="34" charset="0"/>
            </a:endParaRP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The underinsured rate among non-elderly adults in RI rose slightly from 2016 to 2018, but meaningfully decreased over the last two years.</a:t>
            </a: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In 2020, under one-third of non-elderly adults in RI were underinsured. </a:t>
            </a:r>
          </a:p>
        </p:txBody>
      </p:sp>
      <p:sp>
        <p:nvSpPr>
          <p:cNvPr id="4" name="Rectangle 3">
            <a:extLst>
              <a:ext uri="{FF2B5EF4-FFF2-40B4-BE49-F238E27FC236}">
                <a16:creationId xmlns:a16="http://schemas.microsoft.com/office/drawing/2014/main" id="{264D7355-188D-4989-996D-334BC9A67F11}"/>
              </a:ext>
            </a:extLst>
          </p:cNvPr>
          <p:cNvSpPr/>
          <p:nvPr/>
        </p:nvSpPr>
        <p:spPr>
          <a:xfrm>
            <a:off x="1419398" y="6502809"/>
            <a:ext cx="5941708" cy="276999"/>
          </a:xfrm>
          <a:prstGeom prst="rect">
            <a:avLst/>
          </a:prstGeom>
        </p:spPr>
        <p:txBody>
          <a:bodyPr wrap="square">
            <a:spAutoFit/>
          </a:bodyPr>
          <a:lstStyle/>
          <a:p>
            <a:r>
              <a:rPr lang="en-US" sz="1200" b="1" dirty="0">
                <a:latin typeface="Arial" panose="020B0604020202020204" pitchFamily="34" charset="0"/>
                <a:cs typeface="Arial" panose="020B0604020202020204" pitchFamily="34" charset="0"/>
              </a:rPr>
              <a:t>National Statistic Source: </a:t>
            </a:r>
            <a:r>
              <a:rPr lang="en-US" sz="1200" dirty="0">
                <a:latin typeface="Arial" panose="020B0604020202020204" pitchFamily="34" charset="0"/>
                <a:cs typeface="Arial" panose="020B0604020202020204" pitchFamily="34" charset="0"/>
              </a:rPr>
              <a:t>Commonwealth Fund Biennial Health Insurance Surveys</a:t>
            </a:r>
          </a:p>
        </p:txBody>
      </p:sp>
      <p:sp>
        <p:nvSpPr>
          <p:cNvPr id="27" name="TextBox 26">
            <a:extLst>
              <a:ext uri="{FF2B5EF4-FFF2-40B4-BE49-F238E27FC236}">
                <a16:creationId xmlns:a16="http://schemas.microsoft.com/office/drawing/2014/main" id="{FD14DB3A-EC4A-413C-8D4E-FDD9DE18BE9C}"/>
              </a:ext>
            </a:extLst>
          </p:cNvPr>
          <p:cNvSpPr txBox="1"/>
          <p:nvPr/>
        </p:nvSpPr>
        <p:spPr>
          <a:xfrm>
            <a:off x="7143743" y="3402997"/>
            <a:ext cx="1946787" cy="446276"/>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150" dirty="0"/>
              <a:t>Total Underinsured in RI</a:t>
            </a:r>
          </a:p>
          <a:p>
            <a:pPr algn="ctr"/>
            <a:r>
              <a:rPr lang="en-US" sz="1150" dirty="0"/>
              <a:t>Aged 19-64</a:t>
            </a:r>
          </a:p>
        </p:txBody>
      </p:sp>
      <p:graphicFrame>
        <p:nvGraphicFramePr>
          <p:cNvPr id="28" name="Table 27">
            <a:extLst>
              <a:ext uri="{FF2B5EF4-FFF2-40B4-BE49-F238E27FC236}">
                <a16:creationId xmlns:a16="http://schemas.microsoft.com/office/drawing/2014/main" id="{BF11B41C-94AD-4E45-87E7-9FC2F0A79EE1}"/>
              </a:ext>
            </a:extLst>
          </p:cNvPr>
          <p:cNvGraphicFramePr>
            <a:graphicFrameLocks noGrp="1"/>
          </p:cNvGraphicFramePr>
          <p:nvPr>
            <p:extLst>
              <p:ext uri="{D42A27DB-BD31-4B8C-83A1-F6EECF244321}">
                <p14:modId xmlns:p14="http://schemas.microsoft.com/office/powerpoint/2010/main" val="3212256889"/>
              </p:ext>
            </p:extLst>
          </p:nvPr>
        </p:nvGraphicFramePr>
        <p:xfrm>
          <a:off x="7582173" y="3875794"/>
          <a:ext cx="1133651" cy="1064515"/>
        </p:xfrm>
        <a:graphic>
          <a:graphicData uri="http://schemas.openxmlformats.org/drawingml/2006/table">
            <a:tbl>
              <a:tblPr firstRow="1" bandRow="1">
                <a:tableStyleId>{5C22544A-7EE6-4342-B048-85BDC9FD1C3A}</a:tableStyleId>
              </a:tblPr>
              <a:tblGrid>
                <a:gridCol w="514077">
                  <a:extLst>
                    <a:ext uri="{9D8B030D-6E8A-4147-A177-3AD203B41FA5}">
                      <a16:colId xmlns:a16="http://schemas.microsoft.com/office/drawing/2014/main" val="345050851"/>
                    </a:ext>
                  </a:extLst>
                </a:gridCol>
                <a:gridCol w="619574">
                  <a:extLst>
                    <a:ext uri="{9D8B030D-6E8A-4147-A177-3AD203B41FA5}">
                      <a16:colId xmlns:a16="http://schemas.microsoft.com/office/drawing/2014/main" val="296065991"/>
                    </a:ext>
                  </a:extLst>
                </a:gridCol>
              </a:tblGrid>
              <a:tr h="212903">
                <a:tc>
                  <a:txBody>
                    <a:bodyPr/>
                    <a:lstStyle/>
                    <a:p>
                      <a:pPr algn="ctr"/>
                      <a:r>
                        <a:rPr lang="en-US" sz="1000" b="0" dirty="0">
                          <a:solidFill>
                            <a:schemeClr val="tx1"/>
                          </a:solidFill>
                          <a:latin typeface="Arial" panose="020B0604020202020204" pitchFamily="34" charset="0"/>
                          <a:cs typeface="Arial" panose="020B0604020202020204" pitchFamily="34" charset="0"/>
                        </a:rPr>
                        <a:t>Year</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Count</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393106042"/>
                  </a:ext>
                </a:extLst>
              </a:tr>
              <a:tr h="212903">
                <a:tc>
                  <a:txBody>
                    <a:bodyPr/>
                    <a:lstStyle/>
                    <a:p>
                      <a:pPr algn="ctr"/>
                      <a:r>
                        <a:rPr lang="en-US" sz="10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213,722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794661542"/>
                  </a:ext>
                </a:extLst>
              </a:tr>
              <a:tr h="212903">
                <a:tc>
                  <a:txBody>
                    <a:bodyPr/>
                    <a:lstStyle/>
                    <a:p>
                      <a:pPr algn="ctr"/>
                      <a:r>
                        <a:rPr lang="en-US" sz="10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212,461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3267499"/>
                  </a:ext>
                </a:extLst>
              </a:tr>
              <a:tr h="212903">
                <a:tc>
                  <a:txBody>
                    <a:bodyPr/>
                    <a:lstStyle/>
                    <a:p>
                      <a:pPr algn="ctr"/>
                      <a:r>
                        <a:rPr lang="en-US" sz="10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219,832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047945563"/>
                  </a:ext>
                </a:extLst>
              </a:tr>
              <a:tr h="212903">
                <a:tc>
                  <a:txBody>
                    <a:bodyPr/>
                    <a:lstStyle/>
                    <a:p>
                      <a:pPr algn="ctr"/>
                      <a:r>
                        <a:rPr lang="en-US" sz="10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179,578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27656928"/>
                  </a:ext>
                </a:extLst>
              </a:tr>
            </a:tbl>
          </a:graphicData>
        </a:graphic>
      </p:graphicFrame>
      <p:grpSp>
        <p:nvGrpSpPr>
          <p:cNvPr id="15" name="Group 14">
            <a:extLst>
              <a:ext uri="{FF2B5EF4-FFF2-40B4-BE49-F238E27FC236}">
                <a16:creationId xmlns:a16="http://schemas.microsoft.com/office/drawing/2014/main" id="{201F58F7-7249-46A0-A44C-E0D8B0196F23}"/>
              </a:ext>
            </a:extLst>
          </p:cNvPr>
          <p:cNvGrpSpPr/>
          <p:nvPr/>
        </p:nvGrpSpPr>
        <p:grpSpPr>
          <a:xfrm>
            <a:off x="2770872" y="2697820"/>
            <a:ext cx="3602256" cy="506730"/>
            <a:chOff x="2556667" y="2547235"/>
            <a:chExt cx="3602256" cy="506730"/>
          </a:xfrm>
        </p:grpSpPr>
        <p:sp>
          <p:nvSpPr>
            <p:cNvPr id="13" name="TextBox 12">
              <a:extLst>
                <a:ext uri="{FF2B5EF4-FFF2-40B4-BE49-F238E27FC236}">
                  <a16:creationId xmlns:a16="http://schemas.microsoft.com/office/drawing/2014/main" id="{2A0444D5-0053-47AB-904D-4AC13C00DACB}"/>
                </a:ext>
              </a:extLst>
            </p:cNvPr>
            <p:cNvSpPr txBox="1"/>
            <p:nvPr/>
          </p:nvSpPr>
          <p:spPr>
            <a:xfrm>
              <a:off x="2556667" y="2547235"/>
              <a:ext cx="3602256" cy="274407"/>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Underinsured Rate Among Adults, Age 19 - 64</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7" name="Group 6">
              <a:extLst>
                <a:ext uri="{FF2B5EF4-FFF2-40B4-BE49-F238E27FC236}">
                  <a16:creationId xmlns:a16="http://schemas.microsoft.com/office/drawing/2014/main" id="{770CDC80-255C-4B92-840C-BB8DDC838C3C}"/>
                </a:ext>
              </a:extLst>
            </p:cNvPr>
            <p:cNvGrpSpPr/>
            <p:nvPr/>
          </p:nvGrpSpPr>
          <p:grpSpPr>
            <a:xfrm>
              <a:off x="3578464" y="2804417"/>
              <a:ext cx="1839127" cy="249548"/>
              <a:chOff x="3222779" y="2982738"/>
              <a:chExt cx="1839127" cy="249548"/>
            </a:xfrm>
          </p:grpSpPr>
          <p:pic>
            <p:nvPicPr>
              <p:cNvPr id="6" name="Picture 5">
                <a:extLst>
                  <a:ext uri="{FF2B5EF4-FFF2-40B4-BE49-F238E27FC236}">
                    <a16:creationId xmlns:a16="http://schemas.microsoft.com/office/drawing/2014/main" id="{868B9511-8CD4-42E6-A44A-847B96E7DB3C}"/>
                  </a:ext>
                </a:extLst>
              </p:cNvPr>
              <p:cNvPicPr>
                <a:picLocks noChangeAspect="1"/>
              </p:cNvPicPr>
              <p:nvPr/>
            </p:nvPicPr>
            <p:blipFill rotWithShape="1">
              <a:blip r:embed="rId3"/>
              <a:srcRect t="9157" r="4324" b="48140"/>
              <a:stretch/>
            </p:blipFill>
            <p:spPr>
              <a:xfrm>
                <a:off x="3222779" y="3003566"/>
                <a:ext cx="1058499" cy="228720"/>
              </a:xfrm>
              <a:prstGeom prst="rect">
                <a:avLst/>
              </a:prstGeom>
            </p:spPr>
          </p:pic>
          <p:pic>
            <p:nvPicPr>
              <p:cNvPr id="30" name="Picture 29">
                <a:extLst>
                  <a:ext uri="{FF2B5EF4-FFF2-40B4-BE49-F238E27FC236}">
                    <a16:creationId xmlns:a16="http://schemas.microsoft.com/office/drawing/2014/main" id="{4482925F-40EB-462E-AE3A-BC38E03B84FE}"/>
                  </a:ext>
                </a:extLst>
              </p:cNvPr>
              <p:cNvPicPr>
                <a:picLocks noChangeAspect="1"/>
              </p:cNvPicPr>
              <p:nvPr/>
            </p:nvPicPr>
            <p:blipFill rotWithShape="1">
              <a:blip r:embed="rId3"/>
              <a:srcRect t="48050" r="33290" b="9246"/>
              <a:stretch/>
            </p:blipFill>
            <p:spPr>
              <a:xfrm>
                <a:off x="4297568" y="2982738"/>
                <a:ext cx="764338" cy="211179"/>
              </a:xfrm>
              <a:prstGeom prst="rect">
                <a:avLst/>
              </a:prstGeom>
            </p:spPr>
          </p:pic>
        </p:grpSp>
      </p:grpSp>
      <p:grpSp>
        <p:nvGrpSpPr>
          <p:cNvPr id="40" name="Group 39">
            <a:extLst>
              <a:ext uri="{FF2B5EF4-FFF2-40B4-BE49-F238E27FC236}">
                <a16:creationId xmlns:a16="http://schemas.microsoft.com/office/drawing/2014/main" id="{DCDCC59F-37C8-4779-AF67-731CE8AC4CA1}"/>
              </a:ext>
            </a:extLst>
          </p:cNvPr>
          <p:cNvGrpSpPr/>
          <p:nvPr/>
        </p:nvGrpSpPr>
        <p:grpSpPr>
          <a:xfrm>
            <a:off x="8134276" y="6315741"/>
            <a:ext cx="800247" cy="392514"/>
            <a:chOff x="7466680" y="6240981"/>
            <a:chExt cx="912981" cy="469877"/>
          </a:xfrm>
        </p:grpSpPr>
        <p:pic>
          <p:nvPicPr>
            <p:cNvPr id="41" name="Content Placeholder 18">
              <a:extLst>
                <a:ext uri="{FF2B5EF4-FFF2-40B4-BE49-F238E27FC236}">
                  <a16:creationId xmlns:a16="http://schemas.microsoft.com/office/drawing/2014/main" id="{A4FF34C0-2B30-42E9-83AC-8B4738451F52}"/>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42" name="Picture 41">
              <a:extLst>
                <a:ext uri="{FF2B5EF4-FFF2-40B4-BE49-F238E27FC236}">
                  <a16:creationId xmlns:a16="http://schemas.microsoft.com/office/drawing/2014/main" id="{6C324B4E-7934-4471-B5FC-99D93A195C2B}"/>
                </a:ext>
              </a:extLst>
            </p:cNvPr>
            <p:cNvPicPr>
              <a:picLocks noChangeAspect="1"/>
            </p:cNvPicPr>
            <p:nvPr/>
          </p:nvPicPr>
          <p:blipFill rotWithShape="1">
            <a:blip r:embed="rId5">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grpSp>
        <p:nvGrpSpPr>
          <p:cNvPr id="19" name="Group 18">
            <a:extLst>
              <a:ext uri="{FF2B5EF4-FFF2-40B4-BE49-F238E27FC236}">
                <a16:creationId xmlns:a16="http://schemas.microsoft.com/office/drawing/2014/main" id="{0D6A8973-21A2-48B6-A0ED-3A0CDBC697C7}"/>
              </a:ext>
            </a:extLst>
          </p:cNvPr>
          <p:cNvGrpSpPr/>
          <p:nvPr/>
        </p:nvGrpSpPr>
        <p:grpSpPr>
          <a:xfrm>
            <a:off x="1098604" y="3240901"/>
            <a:ext cx="7050394" cy="2974606"/>
            <a:chOff x="895015" y="3253259"/>
            <a:chExt cx="7050394" cy="2974606"/>
          </a:xfrm>
        </p:grpSpPr>
        <p:grpSp>
          <p:nvGrpSpPr>
            <p:cNvPr id="18" name="Group 17">
              <a:extLst>
                <a:ext uri="{FF2B5EF4-FFF2-40B4-BE49-F238E27FC236}">
                  <a16:creationId xmlns:a16="http://schemas.microsoft.com/office/drawing/2014/main" id="{E5C38CC9-D533-4DBD-BB65-808ADB59CE46}"/>
                </a:ext>
              </a:extLst>
            </p:cNvPr>
            <p:cNvGrpSpPr/>
            <p:nvPr/>
          </p:nvGrpSpPr>
          <p:grpSpPr>
            <a:xfrm>
              <a:off x="895015" y="3253259"/>
              <a:ext cx="7050394" cy="2974606"/>
              <a:chOff x="895015" y="3253259"/>
              <a:chExt cx="7050394" cy="2974606"/>
            </a:xfrm>
          </p:grpSpPr>
          <p:pic>
            <p:nvPicPr>
              <p:cNvPr id="14" name="Picture 13">
                <a:extLst>
                  <a:ext uri="{FF2B5EF4-FFF2-40B4-BE49-F238E27FC236}">
                    <a16:creationId xmlns:a16="http://schemas.microsoft.com/office/drawing/2014/main" id="{283447FC-2E72-47D9-9CA1-8F6194689251}"/>
                  </a:ext>
                </a:extLst>
              </p:cNvPr>
              <p:cNvPicPr>
                <a:picLocks noChangeAspect="1"/>
              </p:cNvPicPr>
              <p:nvPr/>
            </p:nvPicPr>
            <p:blipFill>
              <a:blip r:embed="rId6"/>
              <a:stretch>
                <a:fillRect/>
              </a:stretch>
            </p:blipFill>
            <p:spPr>
              <a:xfrm>
                <a:off x="1418626" y="3253259"/>
                <a:ext cx="5536800" cy="2771116"/>
              </a:xfrm>
              <a:prstGeom prst="rect">
                <a:avLst/>
              </a:prstGeom>
            </p:spPr>
          </p:pic>
          <p:sp>
            <p:nvSpPr>
              <p:cNvPr id="12" name="TextBox 11">
                <a:extLst>
                  <a:ext uri="{FF2B5EF4-FFF2-40B4-BE49-F238E27FC236}">
                    <a16:creationId xmlns:a16="http://schemas.microsoft.com/office/drawing/2014/main" id="{246711BA-5DFA-4A95-84A3-125FE86CF926}"/>
                  </a:ext>
                </a:extLst>
              </p:cNvPr>
              <p:cNvSpPr txBox="1"/>
              <p:nvPr/>
            </p:nvSpPr>
            <p:spPr>
              <a:xfrm>
                <a:off x="895015" y="5966255"/>
                <a:ext cx="7050394" cy="261610"/>
              </a:xfrm>
              <a:prstGeom prst="rect">
                <a:avLst/>
              </a:prstGeom>
              <a:noFill/>
            </p:spPr>
            <p:txBody>
              <a:bodyPr wrap="square" rtlCol="0">
                <a:spAutoFit/>
              </a:bodyPr>
              <a:lstStyle/>
              <a:p>
                <a:r>
                  <a:rPr lang="en-US" sz="1100" dirty="0">
                    <a:solidFill>
                      <a:schemeClr val="tx1">
                        <a:lumMod val="75000"/>
                        <a:lumOff val="25000"/>
                      </a:schemeClr>
                    </a:solidFill>
                    <a:latin typeface="Arial" panose="020B0604020202020204" pitchFamily="34" charset="0"/>
                    <a:cs typeface="Arial" panose="020B0604020202020204" pitchFamily="34" charset="0"/>
                  </a:rPr>
                  <a:t>     2014	     2015	     2016                2017	     2018                2019                2020</a:t>
                </a:r>
              </a:p>
            </p:txBody>
          </p:sp>
          <p:sp>
            <p:nvSpPr>
              <p:cNvPr id="16" name="TextBox 15">
                <a:extLst>
                  <a:ext uri="{FF2B5EF4-FFF2-40B4-BE49-F238E27FC236}">
                    <a16:creationId xmlns:a16="http://schemas.microsoft.com/office/drawing/2014/main" id="{A1521889-2F1A-44EC-896D-C2E29B35A4E7}"/>
                  </a:ext>
                </a:extLst>
              </p:cNvPr>
              <p:cNvSpPr txBox="1"/>
              <p:nvPr/>
            </p:nvSpPr>
            <p:spPr>
              <a:xfrm>
                <a:off x="2187770" y="3565914"/>
                <a:ext cx="663696"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34%</a:t>
                </a:r>
              </a:p>
            </p:txBody>
          </p:sp>
          <p:sp>
            <p:nvSpPr>
              <p:cNvPr id="21" name="TextBox 20">
                <a:extLst>
                  <a:ext uri="{FF2B5EF4-FFF2-40B4-BE49-F238E27FC236}">
                    <a16:creationId xmlns:a16="http://schemas.microsoft.com/office/drawing/2014/main" id="{6236D322-B2B0-4AB4-9C22-BA21B5923C00}"/>
                  </a:ext>
                </a:extLst>
              </p:cNvPr>
              <p:cNvSpPr txBox="1"/>
              <p:nvPr/>
            </p:nvSpPr>
            <p:spPr>
              <a:xfrm>
                <a:off x="3026107" y="3565913"/>
                <a:ext cx="663696"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34%</a:t>
                </a:r>
              </a:p>
            </p:txBody>
          </p:sp>
          <p:sp>
            <p:nvSpPr>
              <p:cNvPr id="24" name="TextBox 23">
                <a:extLst>
                  <a:ext uri="{FF2B5EF4-FFF2-40B4-BE49-F238E27FC236}">
                    <a16:creationId xmlns:a16="http://schemas.microsoft.com/office/drawing/2014/main" id="{D30DD7C5-B5FB-42DE-AE66-2F63214E575F}"/>
                  </a:ext>
                </a:extLst>
              </p:cNvPr>
              <p:cNvSpPr txBox="1"/>
              <p:nvPr/>
            </p:nvSpPr>
            <p:spPr>
              <a:xfrm>
                <a:off x="1229248" y="5093920"/>
                <a:ext cx="510861"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17%</a:t>
                </a:r>
              </a:p>
            </p:txBody>
          </p:sp>
          <p:sp>
            <p:nvSpPr>
              <p:cNvPr id="26" name="TextBox 25">
                <a:extLst>
                  <a:ext uri="{FF2B5EF4-FFF2-40B4-BE49-F238E27FC236}">
                    <a16:creationId xmlns:a16="http://schemas.microsoft.com/office/drawing/2014/main" id="{3FE565AC-17CF-453B-AD39-CC004DAE41CA}"/>
                  </a:ext>
                </a:extLst>
              </p:cNvPr>
              <p:cNvSpPr txBox="1"/>
              <p:nvPr/>
            </p:nvSpPr>
            <p:spPr>
              <a:xfrm>
                <a:off x="6630940" y="5057501"/>
                <a:ext cx="510861"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21%</a:t>
                </a:r>
              </a:p>
            </p:txBody>
          </p:sp>
          <p:cxnSp>
            <p:nvCxnSpPr>
              <p:cNvPr id="9" name="Straight Connector 8">
                <a:extLst>
                  <a:ext uri="{FF2B5EF4-FFF2-40B4-BE49-F238E27FC236}">
                    <a16:creationId xmlns:a16="http://schemas.microsoft.com/office/drawing/2014/main" id="{410D828E-0F58-49F7-8B58-09433CA9EF72}"/>
                  </a:ext>
                </a:extLst>
              </p:cNvPr>
              <p:cNvCxnSpPr>
                <a:cxnSpLocks/>
              </p:cNvCxnSpPr>
              <p:nvPr/>
            </p:nvCxnSpPr>
            <p:spPr>
              <a:xfrm>
                <a:off x="1823220" y="5954371"/>
                <a:ext cx="4897579" cy="0"/>
              </a:xfrm>
              <a:prstGeom prst="line">
                <a:avLst/>
              </a:prstGeom>
              <a:ln>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32" name="TextBox 31">
                <a:extLst>
                  <a:ext uri="{FF2B5EF4-FFF2-40B4-BE49-F238E27FC236}">
                    <a16:creationId xmlns:a16="http://schemas.microsoft.com/office/drawing/2014/main" id="{7778BA05-3606-4C39-BA1D-480A34EB2F0C}"/>
                  </a:ext>
                </a:extLst>
              </p:cNvPr>
              <p:cNvSpPr txBox="1"/>
              <p:nvPr/>
            </p:nvSpPr>
            <p:spPr>
              <a:xfrm>
                <a:off x="4868993" y="5080667"/>
                <a:ext cx="510861"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21%</a:t>
                </a:r>
              </a:p>
            </p:txBody>
          </p:sp>
          <p:sp>
            <p:nvSpPr>
              <p:cNvPr id="31" name="TextBox 30">
                <a:extLst>
                  <a:ext uri="{FF2B5EF4-FFF2-40B4-BE49-F238E27FC236}">
                    <a16:creationId xmlns:a16="http://schemas.microsoft.com/office/drawing/2014/main" id="{4DD5D9C3-7F3B-4ECC-ADF8-054E08E893A3}"/>
                  </a:ext>
                </a:extLst>
              </p:cNvPr>
              <p:cNvSpPr txBox="1"/>
              <p:nvPr/>
            </p:nvSpPr>
            <p:spPr>
              <a:xfrm>
                <a:off x="4868993" y="3460746"/>
                <a:ext cx="663696"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35%</a:t>
                </a:r>
              </a:p>
            </p:txBody>
          </p:sp>
          <p:sp>
            <p:nvSpPr>
              <p:cNvPr id="33" name="TextBox 32">
                <a:extLst>
                  <a:ext uri="{FF2B5EF4-FFF2-40B4-BE49-F238E27FC236}">
                    <a16:creationId xmlns:a16="http://schemas.microsoft.com/office/drawing/2014/main" id="{DF2EA522-B8A4-4CE8-8BEA-C2A9E7BB7022}"/>
                  </a:ext>
                </a:extLst>
              </p:cNvPr>
              <p:cNvSpPr txBox="1"/>
              <p:nvPr/>
            </p:nvSpPr>
            <p:spPr>
              <a:xfrm>
                <a:off x="3026107" y="4625884"/>
                <a:ext cx="510861"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22%</a:t>
                </a:r>
              </a:p>
            </p:txBody>
          </p:sp>
        </p:grpSp>
        <p:sp>
          <p:nvSpPr>
            <p:cNvPr id="22" name="TextBox 21">
              <a:extLst>
                <a:ext uri="{FF2B5EF4-FFF2-40B4-BE49-F238E27FC236}">
                  <a16:creationId xmlns:a16="http://schemas.microsoft.com/office/drawing/2014/main" id="{A30098C9-B943-4AC5-9F82-1BB230346127}"/>
                </a:ext>
              </a:extLst>
            </p:cNvPr>
            <p:cNvSpPr txBox="1"/>
            <p:nvPr/>
          </p:nvSpPr>
          <p:spPr>
            <a:xfrm>
              <a:off x="6720799" y="4197917"/>
              <a:ext cx="663696"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27%</a:t>
              </a:r>
            </a:p>
          </p:txBody>
        </p:sp>
      </p:grpSp>
      <p:sp>
        <p:nvSpPr>
          <p:cNvPr id="35" name="TextBox 34">
            <a:extLst>
              <a:ext uri="{FF2B5EF4-FFF2-40B4-BE49-F238E27FC236}">
                <a16:creationId xmlns:a16="http://schemas.microsoft.com/office/drawing/2014/main" id="{4DE11596-9C97-4DF9-9CC5-4D6B9DE84E22}"/>
              </a:ext>
            </a:extLst>
          </p:cNvPr>
          <p:cNvSpPr txBox="1"/>
          <p:nvPr/>
        </p:nvSpPr>
        <p:spPr>
          <a:xfrm>
            <a:off x="840350" y="3068492"/>
            <a:ext cx="435896" cy="3016210"/>
          </a:xfrm>
          <a:prstGeom prst="rect">
            <a:avLst/>
          </a:prstGeom>
          <a:noFill/>
        </p:spPr>
        <p:txBody>
          <a:bodyPr wrap="square" rtlCol="0">
            <a:spAutoFit/>
          </a:bodyPr>
          <a:lstStyle/>
          <a:p>
            <a:r>
              <a:rPr lang="en-US" sz="1000" dirty="0">
                <a:solidFill>
                  <a:schemeClr val="tx1">
                    <a:lumMod val="65000"/>
                    <a:lumOff val="35000"/>
                  </a:schemeClr>
                </a:solidFill>
                <a:latin typeface="Arial" panose="020B0604020202020204" pitchFamily="34" charset="0"/>
                <a:cs typeface="Arial" panose="020B0604020202020204" pitchFamily="34" charset="0"/>
              </a:rPr>
              <a:t>40%</a:t>
            </a:r>
          </a:p>
          <a:p>
            <a:endParaRPr lang="en-US" sz="1000" dirty="0">
              <a:solidFill>
                <a:schemeClr val="tx1">
                  <a:lumMod val="65000"/>
                  <a:lumOff val="35000"/>
                </a:schemeClr>
              </a:solidFill>
              <a:latin typeface="Arial" panose="020B0604020202020204" pitchFamily="34" charset="0"/>
              <a:cs typeface="Arial" panose="020B0604020202020204" pitchFamily="34" charset="0"/>
            </a:endParaRPr>
          </a:p>
          <a:p>
            <a:endParaRPr lang="en-US" sz="1000" dirty="0">
              <a:solidFill>
                <a:schemeClr val="tx1">
                  <a:lumMod val="65000"/>
                  <a:lumOff val="35000"/>
                </a:schemeClr>
              </a:solidFill>
              <a:latin typeface="Arial" panose="020B0604020202020204" pitchFamily="34" charset="0"/>
              <a:cs typeface="Arial" panose="020B0604020202020204" pitchFamily="34" charset="0"/>
            </a:endParaRPr>
          </a:p>
          <a:p>
            <a:r>
              <a:rPr lang="en-US" sz="1000" dirty="0">
                <a:solidFill>
                  <a:schemeClr val="tx1">
                    <a:lumMod val="65000"/>
                    <a:lumOff val="35000"/>
                  </a:schemeClr>
                </a:solidFill>
                <a:latin typeface="Arial" panose="020B0604020202020204" pitchFamily="34" charset="0"/>
                <a:cs typeface="Arial" panose="020B0604020202020204" pitchFamily="34" charset="0"/>
              </a:rPr>
              <a:t>35%</a:t>
            </a:r>
          </a:p>
          <a:p>
            <a:endParaRPr lang="en-US" sz="1000" dirty="0">
              <a:solidFill>
                <a:schemeClr val="tx1">
                  <a:lumMod val="65000"/>
                  <a:lumOff val="35000"/>
                </a:schemeClr>
              </a:solidFill>
              <a:latin typeface="Arial" panose="020B0604020202020204" pitchFamily="34" charset="0"/>
              <a:cs typeface="Arial" panose="020B0604020202020204" pitchFamily="34" charset="0"/>
            </a:endParaRPr>
          </a:p>
          <a:p>
            <a:endParaRPr lang="en-US" sz="1000" dirty="0">
              <a:solidFill>
                <a:schemeClr val="tx1">
                  <a:lumMod val="65000"/>
                  <a:lumOff val="35000"/>
                </a:schemeClr>
              </a:solidFill>
              <a:latin typeface="Arial" panose="020B0604020202020204" pitchFamily="34" charset="0"/>
              <a:cs typeface="Arial" panose="020B0604020202020204" pitchFamily="34" charset="0"/>
            </a:endParaRPr>
          </a:p>
          <a:p>
            <a:r>
              <a:rPr lang="en-US" sz="1000" dirty="0">
                <a:solidFill>
                  <a:schemeClr val="tx1">
                    <a:lumMod val="65000"/>
                    <a:lumOff val="35000"/>
                  </a:schemeClr>
                </a:solidFill>
                <a:latin typeface="Arial" panose="020B0604020202020204" pitchFamily="34" charset="0"/>
                <a:cs typeface="Arial" panose="020B0604020202020204" pitchFamily="34" charset="0"/>
              </a:rPr>
              <a:t>30%</a:t>
            </a:r>
          </a:p>
          <a:p>
            <a:endParaRPr lang="en-US" sz="1000" dirty="0">
              <a:solidFill>
                <a:schemeClr val="tx1">
                  <a:lumMod val="65000"/>
                  <a:lumOff val="35000"/>
                </a:schemeClr>
              </a:solidFill>
              <a:latin typeface="Arial" panose="020B0604020202020204" pitchFamily="34" charset="0"/>
              <a:cs typeface="Arial" panose="020B0604020202020204" pitchFamily="34" charset="0"/>
            </a:endParaRPr>
          </a:p>
          <a:p>
            <a:endParaRPr lang="en-US" sz="1000" dirty="0">
              <a:solidFill>
                <a:schemeClr val="tx1">
                  <a:lumMod val="65000"/>
                  <a:lumOff val="35000"/>
                </a:schemeClr>
              </a:solidFill>
              <a:latin typeface="Arial" panose="020B0604020202020204" pitchFamily="34" charset="0"/>
              <a:cs typeface="Arial" panose="020B0604020202020204" pitchFamily="34" charset="0"/>
            </a:endParaRPr>
          </a:p>
          <a:p>
            <a:r>
              <a:rPr lang="en-US" sz="1000" dirty="0">
                <a:solidFill>
                  <a:schemeClr val="tx1">
                    <a:lumMod val="65000"/>
                    <a:lumOff val="35000"/>
                  </a:schemeClr>
                </a:solidFill>
                <a:latin typeface="Arial" panose="020B0604020202020204" pitchFamily="34" charset="0"/>
                <a:cs typeface="Arial" panose="020B0604020202020204" pitchFamily="34" charset="0"/>
              </a:rPr>
              <a:t>25%</a:t>
            </a:r>
          </a:p>
          <a:p>
            <a:endParaRPr lang="en-US" sz="1000" dirty="0">
              <a:solidFill>
                <a:schemeClr val="tx1">
                  <a:lumMod val="65000"/>
                  <a:lumOff val="35000"/>
                </a:schemeClr>
              </a:solidFill>
              <a:latin typeface="Arial" panose="020B0604020202020204" pitchFamily="34" charset="0"/>
              <a:cs typeface="Arial" panose="020B0604020202020204" pitchFamily="34" charset="0"/>
            </a:endParaRPr>
          </a:p>
          <a:p>
            <a:endParaRPr lang="en-US" sz="1000" dirty="0">
              <a:solidFill>
                <a:schemeClr val="tx1">
                  <a:lumMod val="65000"/>
                  <a:lumOff val="35000"/>
                </a:schemeClr>
              </a:solidFill>
              <a:latin typeface="Arial" panose="020B0604020202020204" pitchFamily="34" charset="0"/>
              <a:cs typeface="Arial" panose="020B0604020202020204" pitchFamily="34" charset="0"/>
            </a:endParaRPr>
          </a:p>
          <a:p>
            <a:r>
              <a:rPr lang="en-US" sz="1000" dirty="0">
                <a:solidFill>
                  <a:schemeClr val="tx1">
                    <a:lumMod val="65000"/>
                    <a:lumOff val="35000"/>
                  </a:schemeClr>
                </a:solidFill>
                <a:latin typeface="Arial" panose="020B0604020202020204" pitchFamily="34" charset="0"/>
                <a:cs typeface="Arial" panose="020B0604020202020204" pitchFamily="34" charset="0"/>
              </a:rPr>
              <a:t>20%</a:t>
            </a:r>
          </a:p>
          <a:p>
            <a:endParaRPr lang="en-US" sz="1000" dirty="0">
              <a:solidFill>
                <a:schemeClr val="tx1">
                  <a:lumMod val="65000"/>
                  <a:lumOff val="35000"/>
                </a:schemeClr>
              </a:solidFill>
              <a:latin typeface="Arial" panose="020B0604020202020204" pitchFamily="34" charset="0"/>
              <a:cs typeface="Arial" panose="020B0604020202020204" pitchFamily="34" charset="0"/>
            </a:endParaRPr>
          </a:p>
          <a:p>
            <a:endParaRPr lang="en-US" sz="1000" dirty="0">
              <a:solidFill>
                <a:schemeClr val="tx1">
                  <a:lumMod val="65000"/>
                  <a:lumOff val="35000"/>
                </a:schemeClr>
              </a:solidFill>
              <a:latin typeface="Arial" panose="020B0604020202020204" pitchFamily="34" charset="0"/>
              <a:cs typeface="Arial" panose="020B0604020202020204" pitchFamily="34" charset="0"/>
            </a:endParaRPr>
          </a:p>
          <a:p>
            <a:r>
              <a:rPr lang="en-US" sz="1000" dirty="0">
                <a:solidFill>
                  <a:schemeClr val="tx1">
                    <a:lumMod val="65000"/>
                    <a:lumOff val="35000"/>
                  </a:schemeClr>
                </a:solidFill>
                <a:latin typeface="Arial" panose="020B0604020202020204" pitchFamily="34" charset="0"/>
                <a:cs typeface="Arial" panose="020B0604020202020204" pitchFamily="34" charset="0"/>
              </a:rPr>
              <a:t>15%</a:t>
            </a:r>
          </a:p>
          <a:p>
            <a:endParaRPr lang="en-US" sz="1000" dirty="0">
              <a:solidFill>
                <a:schemeClr val="tx1">
                  <a:lumMod val="65000"/>
                  <a:lumOff val="35000"/>
                </a:schemeClr>
              </a:solidFill>
              <a:latin typeface="Arial" panose="020B0604020202020204" pitchFamily="34" charset="0"/>
              <a:cs typeface="Arial" panose="020B0604020202020204" pitchFamily="34" charset="0"/>
            </a:endParaRPr>
          </a:p>
          <a:p>
            <a:endParaRPr lang="en-US" sz="1000" dirty="0">
              <a:solidFill>
                <a:schemeClr val="tx1">
                  <a:lumMod val="65000"/>
                  <a:lumOff val="35000"/>
                </a:schemeClr>
              </a:solidFill>
              <a:latin typeface="Arial" panose="020B0604020202020204" pitchFamily="34" charset="0"/>
              <a:cs typeface="Arial" panose="020B0604020202020204" pitchFamily="34" charset="0"/>
            </a:endParaRPr>
          </a:p>
          <a:p>
            <a:r>
              <a:rPr lang="en-US" sz="1000" dirty="0">
                <a:solidFill>
                  <a:schemeClr val="tx1">
                    <a:lumMod val="65000"/>
                    <a:lumOff val="35000"/>
                  </a:schemeClr>
                </a:solidFill>
                <a:latin typeface="Arial" panose="020B0604020202020204" pitchFamily="34" charset="0"/>
                <a:cs typeface="Arial" panose="020B0604020202020204" pitchFamily="34" charset="0"/>
              </a:rPr>
              <a:t>10%</a:t>
            </a:r>
          </a:p>
        </p:txBody>
      </p:sp>
    </p:spTree>
    <p:extLst>
      <p:ext uri="{BB962C8B-B14F-4D97-AF65-F5344CB8AC3E}">
        <p14:creationId xmlns:p14="http://schemas.microsoft.com/office/powerpoint/2010/main" val="1023993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Title 1">
            <a:extLst>
              <a:ext uri="{FF2B5EF4-FFF2-40B4-BE49-F238E27FC236}">
                <a16:creationId xmlns:a16="http://schemas.microsoft.com/office/drawing/2014/main" id="{F90F230E-36A6-42E7-BCAD-441D29129704}"/>
              </a:ext>
            </a:extLst>
          </p:cNvPr>
          <p:cNvSpPr txBox="1">
            <a:spLocks/>
          </p:cNvSpPr>
          <p:nvPr/>
        </p:nvSpPr>
        <p:spPr>
          <a:xfrm>
            <a:off x="481505" y="231226"/>
            <a:ext cx="8052895" cy="3468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b="1" dirty="0">
                <a:solidFill>
                  <a:srgbClr val="002A7E"/>
                </a:solidFill>
                <a:latin typeface="Arial" panose="020B0604020202020204" pitchFamily="34" charset="0"/>
                <a:cs typeface="Arial" panose="020B0604020202020204" pitchFamily="34" charset="0"/>
              </a:rPr>
              <a:t>Underinsurance Rate Among Privately Insured</a:t>
            </a:r>
          </a:p>
        </p:txBody>
      </p:sp>
      <p:sp>
        <p:nvSpPr>
          <p:cNvPr id="19" name="Footer Placeholder 11">
            <a:extLst>
              <a:ext uri="{FF2B5EF4-FFF2-40B4-BE49-F238E27FC236}">
                <a16:creationId xmlns:a16="http://schemas.microsoft.com/office/drawing/2014/main" id="{DCC0BD81-1DC3-42F0-95FE-25AB7E4DD419}"/>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22</a:t>
            </a:r>
          </a:p>
        </p:txBody>
      </p:sp>
      <p:sp>
        <p:nvSpPr>
          <p:cNvPr id="25" name="TextBox 24">
            <a:extLst>
              <a:ext uri="{FF2B5EF4-FFF2-40B4-BE49-F238E27FC236}">
                <a16:creationId xmlns:a16="http://schemas.microsoft.com/office/drawing/2014/main" id="{044B580E-3C55-4D53-B81A-E3EAACB5F9C3}"/>
              </a:ext>
            </a:extLst>
          </p:cNvPr>
          <p:cNvSpPr txBox="1"/>
          <p:nvPr/>
        </p:nvSpPr>
        <p:spPr>
          <a:xfrm>
            <a:off x="2392730" y="3324006"/>
            <a:ext cx="4295094" cy="276999"/>
          </a:xfrm>
          <a:prstGeom prst="rect">
            <a:avLst/>
          </a:prstGeom>
          <a:noFill/>
        </p:spPr>
        <p:txBody>
          <a:bodyPr wrap="square" rtlCol="0">
            <a:spAutoFit/>
          </a:bodyP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Underinsurance Rate by Private Insurance Source, 2020</a:t>
            </a:r>
          </a:p>
        </p:txBody>
      </p:sp>
      <p:sp>
        <p:nvSpPr>
          <p:cNvPr id="26" name="TextBox 25">
            <a:extLst>
              <a:ext uri="{FF2B5EF4-FFF2-40B4-BE49-F238E27FC236}">
                <a16:creationId xmlns:a16="http://schemas.microsoft.com/office/drawing/2014/main" id="{8371C8C5-56B4-4DEB-94E8-1BBF230136AA}"/>
              </a:ext>
            </a:extLst>
          </p:cNvPr>
          <p:cNvSpPr txBox="1"/>
          <p:nvPr/>
        </p:nvSpPr>
        <p:spPr>
          <a:xfrm>
            <a:off x="421351" y="819328"/>
            <a:ext cx="8283983" cy="1277273"/>
          </a:xfrm>
          <a:prstGeom prst="rect">
            <a:avLst/>
          </a:prstGeom>
          <a:noFill/>
        </p:spPr>
        <p:txBody>
          <a:bodyPr wrap="square" rtlCol="0">
            <a:spAutoFit/>
          </a:bodyPr>
          <a:lstStyle/>
          <a:p>
            <a:pPr lvl="0" algn="ctr">
              <a:defRPr/>
            </a:pPr>
            <a:r>
              <a:rPr lang="en-US" sz="1400" b="1" dirty="0">
                <a:latin typeface="Arial" panose="020B0604020202020204" pitchFamily="34" charset="0"/>
                <a:cs typeface="Arial" panose="020B0604020202020204" pitchFamily="34" charset="0"/>
              </a:rPr>
              <a:t>Among those with private coverage, the underinsurance rate dropped by nearly 7 points </a:t>
            </a:r>
          </a:p>
          <a:p>
            <a:pPr lvl="0" algn="ctr">
              <a:defRPr/>
            </a:pPr>
            <a:r>
              <a:rPr lang="en-US" sz="1400" b="1" dirty="0">
                <a:latin typeface="Arial" panose="020B0604020202020204" pitchFamily="34" charset="0"/>
                <a:cs typeface="Arial" panose="020B0604020202020204" pitchFamily="34" charset="0"/>
              </a:rPr>
              <a:t>from 2018 to 2020</a:t>
            </a:r>
          </a:p>
          <a:p>
            <a:pPr lvl="0" algn="ctr">
              <a:defRPr/>
            </a:pPr>
            <a:endParaRPr lang="en-US" sz="1000" dirty="0">
              <a:latin typeface="Arial" panose="020B0604020202020204" pitchFamily="34" charset="0"/>
              <a:cs typeface="Arial" panose="020B0604020202020204" pitchFamily="34" charset="0"/>
            </a:endParaRPr>
          </a:p>
          <a:p>
            <a:pPr marL="171450" indent="-171450" defTabSz="914400">
              <a:buSzPct val="130000"/>
              <a:buFont typeface="Arial" panose="020B0604020202020204" pitchFamily="34" charset="0"/>
              <a:buChar char="•"/>
              <a:defRPr/>
            </a:pPr>
            <a:r>
              <a:rPr lang="en-US" sz="1300" dirty="0">
                <a:latin typeface="Arial" panose="020B0604020202020204" pitchFamily="34" charset="0"/>
                <a:cs typeface="Arial" panose="020B0604020202020204" pitchFamily="34" charset="0"/>
              </a:rPr>
              <a:t>While the national underinsured rate held steady for work-based insurance and increased among those with direct purchase coverage, RI’s underinsured rate declined across all sources of private coverage over the two-year period. </a:t>
            </a:r>
          </a:p>
        </p:txBody>
      </p:sp>
      <p:sp>
        <p:nvSpPr>
          <p:cNvPr id="72" name="TextBox 71">
            <a:extLst>
              <a:ext uri="{FF2B5EF4-FFF2-40B4-BE49-F238E27FC236}">
                <a16:creationId xmlns:a16="http://schemas.microsoft.com/office/drawing/2014/main" id="{C4C7CE8C-C00A-43BC-8470-3131FE012755}"/>
              </a:ext>
            </a:extLst>
          </p:cNvPr>
          <p:cNvSpPr txBox="1"/>
          <p:nvPr/>
        </p:nvSpPr>
        <p:spPr>
          <a:xfrm>
            <a:off x="7511550" y="4125427"/>
            <a:ext cx="1429746" cy="623248"/>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150" dirty="0"/>
              <a:t>Total with Private Coverage who are Underinsured </a:t>
            </a:r>
          </a:p>
        </p:txBody>
      </p:sp>
      <p:graphicFrame>
        <p:nvGraphicFramePr>
          <p:cNvPr id="73" name="Table 72">
            <a:extLst>
              <a:ext uri="{FF2B5EF4-FFF2-40B4-BE49-F238E27FC236}">
                <a16:creationId xmlns:a16="http://schemas.microsoft.com/office/drawing/2014/main" id="{984851B5-C2B8-457F-9B5E-53518489ED39}"/>
              </a:ext>
            </a:extLst>
          </p:cNvPr>
          <p:cNvGraphicFramePr>
            <a:graphicFrameLocks noGrp="1"/>
          </p:cNvGraphicFramePr>
          <p:nvPr>
            <p:extLst>
              <p:ext uri="{D42A27DB-BD31-4B8C-83A1-F6EECF244321}">
                <p14:modId xmlns:p14="http://schemas.microsoft.com/office/powerpoint/2010/main" val="1686608535"/>
              </p:ext>
            </p:extLst>
          </p:nvPr>
        </p:nvGraphicFramePr>
        <p:xfrm>
          <a:off x="7644350" y="4737906"/>
          <a:ext cx="1223652" cy="1001030"/>
        </p:xfrm>
        <a:graphic>
          <a:graphicData uri="http://schemas.openxmlformats.org/drawingml/2006/table">
            <a:tbl>
              <a:tblPr firstRow="1" bandRow="1">
                <a:tableStyleId>{5C22544A-7EE6-4342-B048-85BDC9FD1C3A}</a:tableStyleId>
              </a:tblPr>
              <a:tblGrid>
                <a:gridCol w="528100">
                  <a:extLst>
                    <a:ext uri="{9D8B030D-6E8A-4147-A177-3AD203B41FA5}">
                      <a16:colId xmlns:a16="http://schemas.microsoft.com/office/drawing/2014/main" val="345050851"/>
                    </a:ext>
                  </a:extLst>
                </a:gridCol>
                <a:gridCol w="695552">
                  <a:extLst>
                    <a:ext uri="{9D8B030D-6E8A-4147-A177-3AD203B41FA5}">
                      <a16:colId xmlns:a16="http://schemas.microsoft.com/office/drawing/2014/main" val="296065991"/>
                    </a:ext>
                  </a:extLst>
                </a:gridCol>
              </a:tblGrid>
              <a:tr h="200206">
                <a:tc>
                  <a:txBody>
                    <a:bodyPr/>
                    <a:lstStyle/>
                    <a:p>
                      <a:pPr algn="ctr"/>
                      <a:r>
                        <a:rPr lang="en-US" sz="1000" b="0" dirty="0">
                          <a:solidFill>
                            <a:schemeClr val="tx1"/>
                          </a:solidFill>
                          <a:latin typeface="Arial" panose="020B0604020202020204" pitchFamily="34" charset="0"/>
                          <a:cs typeface="Arial" panose="020B0604020202020204" pitchFamily="34" charset="0"/>
                        </a:rPr>
                        <a:t>Year</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Count</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393106042"/>
                  </a:ext>
                </a:extLst>
              </a:tr>
              <a:tr h="200206">
                <a:tc>
                  <a:txBody>
                    <a:bodyPr/>
                    <a:lstStyle/>
                    <a:p>
                      <a:pPr algn="ctr"/>
                      <a:r>
                        <a:rPr lang="en-US" sz="10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171,696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30816560"/>
                  </a:ext>
                </a:extLst>
              </a:tr>
              <a:tr h="200206">
                <a:tc>
                  <a:txBody>
                    <a:bodyPr/>
                    <a:lstStyle/>
                    <a:p>
                      <a:pPr algn="ctr"/>
                      <a:r>
                        <a:rPr lang="en-US" sz="10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173,877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794661542"/>
                  </a:ext>
                </a:extLst>
              </a:tr>
              <a:tr h="200206">
                <a:tc>
                  <a:txBody>
                    <a:bodyPr/>
                    <a:lstStyle/>
                    <a:p>
                      <a:pPr algn="ctr"/>
                      <a:r>
                        <a:rPr lang="en-US" sz="10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186,240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3267499"/>
                  </a:ext>
                </a:extLst>
              </a:tr>
              <a:tr h="200206">
                <a:tc>
                  <a:txBody>
                    <a:bodyPr/>
                    <a:lstStyle/>
                    <a:p>
                      <a:pPr algn="ctr"/>
                      <a:r>
                        <a:rPr lang="en-US" sz="10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149,573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860698410"/>
                  </a:ext>
                </a:extLst>
              </a:tr>
            </a:tbl>
          </a:graphicData>
        </a:graphic>
      </p:graphicFrame>
      <p:pic>
        <p:nvPicPr>
          <p:cNvPr id="4" name="Picture 3">
            <a:extLst>
              <a:ext uri="{FF2B5EF4-FFF2-40B4-BE49-F238E27FC236}">
                <a16:creationId xmlns:a16="http://schemas.microsoft.com/office/drawing/2014/main" id="{CBB08BCA-4844-4AA6-B0EB-EE0D89FCA246}"/>
              </a:ext>
            </a:extLst>
          </p:cNvPr>
          <p:cNvPicPr>
            <a:picLocks noChangeAspect="1"/>
          </p:cNvPicPr>
          <p:nvPr/>
        </p:nvPicPr>
        <p:blipFill>
          <a:blip r:embed="rId3"/>
          <a:stretch>
            <a:fillRect/>
          </a:stretch>
        </p:blipFill>
        <p:spPr>
          <a:xfrm>
            <a:off x="7569345" y="3176715"/>
            <a:ext cx="1314156" cy="724562"/>
          </a:xfrm>
          <a:prstGeom prst="rect">
            <a:avLst/>
          </a:prstGeom>
        </p:spPr>
      </p:pic>
      <p:grpSp>
        <p:nvGrpSpPr>
          <p:cNvPr id="42" name="Group 41">
            <a:extLst>
              <a:ext uri="{FF2B5EF4-FFF2-40B4-BE49-F238E27FC236}">
                <a16:creationId xmlns:a16="http://schemas.microsoft.com/office/drawing/2014/main" id="{F1A01D4A-3276-4AF1-B6D5-44F7933132B1}"/>
              </a:ext>
            </a:extLst>
          </p:cNvPr>
          <p:cNvGrpSpPr/>
          <p:nvPr/>
        </p:nvGrpSpPr>
        <p:grpSpPr>
          <a:xfrm>
            <a:off x="8134276" y="6315741"/>
            <a:ext cx="800247" cy="392514"/>
            <a:chOff x="7466680" y="6240981"/>
            <a:chExt cx="912981" cy="469877"/>
          </a:xfrm>
        </p:grpSpPr>
        <p:pic>
          <p:nvPicPr>
            <p:cNvPr id="43" name="Content Placeholder 18">
              <a:extLst>
                <a:ext uri="{FF2B5EF4-FFF2-40B4-BE49-F238E27FC236}">
                  <a16:creationId xmlns:a16="http://schemas.microsoft.com/office/drawing/2014/main" id="{BA38BA94-9C69-471F-A100-FDE1E0EE878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44" name="Picture 43">
              <a:extLst>
                <a:ext uri="{FF2B5EF4-FFF2-40B4-BE49-F238E27FC236}">
                  <a16:creationId xmlns:a16="http://schemas.microsoft.com/office/drawing/2014/main" id="{97DF8D98-FE71-42B1-9426-895E28824A21}"/>
                </a:ext>
              </a:extLst>
            </p:cNvPr>
            <p:cNvPicPr>
              <a:picLocks noChangeAspect="1"/>
            </p:cNvPicPr>
            <p:nvPr/>
          </p:nvPicPr>
          <p:blipFill rotWithShape="1">
            <a:blip r:embed="rId5">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grpSp>
        <p:nvGrpSpPr>
          <p:cNvPr id="5" name="Group 4">
            <a:extLst>
              <a:ext uri="{FF2B5EF4-FFF2-40B4-BE49-F238E27FC236}">
                <a16:creationId xmlns:a16="http://schemas.microsoft.com/office/drawing/2014/main" id="{00D31B4A-FCB2-46A6-A8B6-47E48C79F93A}"/>
              </a:ext>
            </a:extLst>
          </p:cNvPr>
          <p:cNvGrpSpPr/>
          <p:nvPr/>
        </p:nvGrpSpPr>
        <p:grpSpPr>
          <a:xfrm>
            <a:off x="1822910" y="2253752"/>
            <a:ext cx="5374696" cy="989718"/>
            <a:chOff x="1822910" y="2253752"/>
            <a:chExt cx="5374696" cy="989718"/>
          </a:xfrm>
        </p:grpSpPr>
        <p:sp>
          <p:nvSpPr>
            <p:cNvPr id="23" name="TextBox 22">
              <a:extLst>
                <a:ext uri="{FF2B5EF4-FFF2-40B4-BE49-F238E27FC236}">
                  <a16:creationId xmlns:a16="http://schemas.microsoft.com/office/drawing/2014/main" id="{34134D1A-21A5-45EF-913C-4B52E0212079}"/>
                </a:ext>
              </a:extLst>
            </p:cNvPr>
            <p:cNvSpPr txBox="1"/>
            <p:nvPr/>
          </p:nvSpPr>
          <p:spPr>
            <a:xfrm>
              <a:off x="1822910" y="2253752"/>
              <a:ext cx="5374696" cy="276999"/>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Rhode Island Underinsured Rate Among Privately Insured, 2015 – 2020</a:t>
              </a:r>
            </a:p>
          </p:txBody>
        </p:sp>
        <p:pic>
          <p:nvPicPr>
            <p:cNvPr id="3" name="Picture 2">
              <a:extLst>
                <a:ext uri="{FF2B5EF4-FFF2-40B4-BE49-F238E27FC236}">
                  <a16:creationId xmlns:a16="http://schemas.microsoft.com/office/drawing/2014/main" id="{9160D7DB-82B2-4F49-8417-A8D2C69D1A6A}"/>
                </a:ext>
              </a:extLst>
            </p:cNvPr>
            <p:cNvPicPr>
              <a:picLocks noChangeAspect="1"/>
            </p:cNvPicPr>
            <p:nvPr/>
          </p:nvPicPr>
          <p:blipFill>
            <a:blip r:embed="rId6"/>
            <a:stretch>
              <a:fillRect/>
            </a:stretch>
          </p:blipFill>
          <p:spPr>
            <a:xfrm>
              <a:off x="2450423" y="2529848"/>
              <a:ext cx="4243155" cy="713622"/>
            </a:xfrm>
            <a:prstGeom prst="rect">
              <a:avLst/>
            </a:prstGeom>
          </p:spPr>
        </p:pic>
      </p:grpSp>
      <p:grpSp>
        <p:nvGrpSpPr>
          <p:cNvPr id="6" name="Group 5">
            <a:extLst>
              <a:ext uri="{FF2B5EF4-FFF2-40B4-BE49-F238E27FC236}">
                <a16:creationId xmlns:a16="http://schemas.microsoft.com/office/drawing/2014/main" id="{864104F9-C90A-486E-8966-3F2F0512C823}"/>
              </a:ext>
            </a:extLst>
          </p:cNvPr>
          <p:cNvGrpSpPr/>
          <p:nvPr/>
        </p:nvGrpSpPr>
        <p:grpSpPr>
          <a:xfrm>
            <a:off x="1072064" y="3484350"/>
            <a:ext cx="6125542" cy="3142424"/>
            <a:chOff x="1072064" y="3553817"/>
            <a:chExt cx="6125542" cy="3142424"/>
          </a:xfrm>
        </p:grpSpPr>
        <p:pic>
          <p:nvPicPr>
            <p:cNvPr id="7" name="Picture 6">
              <a:extLst>
                <a:ext uri="{FF2B5EF4-FFF2-40B4-BE49-F238E27FC236}">
                  <a16:creationId xmlns:a16="http://schemas.microsoft.com/office/drawing/2014/main" id="{1F5FAF40-183B-4C78-9000-CDCDFEB442F2}"/>
                </a:ext>
              </a:extLst>
            </p:cNvPr>
            <p:cNvPicPr>
              <a:picLocks noChangeAspect="1"/>
            </p:cNvPicPr>
            <p:nvPr/>
          </p:nvPicPr>
          <p:blipFill>
            <a:blip r:embed="rId7"/>
            <a:stretch>
              <a:fillRect/>
            </a:stretch>
          </p:blipFill>
          <p:spPr>
            <a:xfrm>
              <a:off x="1481132" y="3982135"/>
              <a:ext cx="5256011" cy="2310726"/>
            </a:xfrm>
            <a:prstGeom prst="rect">
              <a:avLst/>
            </a:prstGeom>
          </p:spPr>
        </p:pic>
        <p:sp>
          <p:nvSpPr>
            <p:cNvPr id="31" name="TextBox 30">
              <a:extLst>
                <a:ext uri="{FF2B5EF4-FFF2-40B4-BE49-F238E27FC236}">
                  <a16:creationId xmlns:a16="http://schemas.microsoft.com/office/drawing/2014/main" id="{B9C75F0C-B0D8-493A-8FB3-3C1F50CCA04D}"/>
                </a:ext>
              </a:extLst>
            </p:cNvPr>
            <p:cNvSpPr txBox="1"/>
            <p:nvPr/>
          </p:nvSpPr>
          <p:spPr>
            <a:xfrm>
              <a:off x="1264954" y="6450020"/>
              <a:ext cx="5766567" cy="246221"/>
            </a:xfrm>
            <a:prstGeom prst="rect">
              <a:avLst/>
            </a:prstGeom>
            <a:noFill/>
          </p:spPr>
          <p:txBody>
            <a:bodyPr wrap="square" rtlCol="0">
              <a:spAutoFit/>
            </a:bodyPr>
            <a:lstStyle/>
            <a:p>
              <a:r>
                <a:rPr lang="en-US" sz="1000" dirty="0">
                  <a:solidFill>
                    <a:schemeClr val="tx1">
                      <a:lumMod val="75000"/>
                      <a:lumOff val="25000"/>
                    </a:schemeClr>
                  </a:solidFill>
                  <a:latin typeface="Arial" panose="020B0604020202020204" pitchFamily="34" charset="0"/>
                  <a:cs typeface="Arial" panose="020B0604020202020204" pitchFamily="34" charset="0"/>
                </a:rPr>
                <a:t>  2015	     	   2016	                  2017                      2018                       2019                  2020</a:t>
              </a:r>
            </a:p>
          </p:txBody>
        </p:sp>
        <p:grpSp>
          <p:nvGrpSpPr>
            <p:cNvPr id="69" name="Group 68">
              <a:extLst>
                <a:ext uri="{FF2B5EF4-FFF2-40B4-BE49-F238E27FC236}">
                  <a16:creationId xmlns:a16="http://schemas.microsoft.com/office/drawing/2014/main" id="{04F16668-A277-4F99-BB7D-EF84E797FD66}"/>
                </a:ext>
              </a:extLst>
            </p:cNvPr>
            <p:cNvGrpSpPr/>
            <p:nvPr/>
          </p:nvGrpSpPr>
          <p:grpSpPr>
            <a:xfrm>
              <a:off x="1072064" y="3553817"/>
              <a:ext cx="6068729" cy="2947290"/>
              <a:chOff x="1236567" y="3552819"/>
              <a:chExt cx="6068729" cy="2947290"/>
            </a:xfrm>
          </p:grpSpPr>
          <p:cxnSp>
            <p:nvCxnSpPr>
              <p:cNvPr id="34" name="Straight Connector 33">
                <a:extLst>
                  <a:ext uri="{FF2B5EF4-FFF2-40B4-BE49-F238E27FC236}">
                    <a16:creationId xmlns:a16="http://schemas.microsoft.com/office/drawing/2014/main" id="{896825E4-6707-476B-BE35-C2C7600593C9}"/>
                  </a:ext>
                </a:extLst>
              </p:cNvPr>
              <p:cNvCxnSpPr>
                <a:cxnSpLocks/>
              </p:cNvCxnSpPr>
              <p:nvPr/>
            </p:nvCxnSpPr>
            <p:spPr>
              <a:xfrm>
                <a:off x="1664153" y="6295078"/>
                <a:ext cx="5612947" cy="19997"/>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D048FF85-439D-400A-8FFC-421A69A955F9}"/>
                  </a:ext>
                </a:extLst>
              </p:cNvPr>
              <p:cNvCxnSpPr>
                <a:cxnSpLocks/>
              </p:cNvCxnSpPr>
              <p:nvPr/>
            </p:nvCxnSpPr>
            <p:spPr>
              <a:xfrm flipV="1">
                <a:off x="1664153" y="3552819"/>
                <a:ext cx="17313" cy="2742259"/>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CBDDE282-C54D-40C6-8C59-326E881089D9}"/>
                  </a:ext>
                </a:extLst>
              </p:cNvPr>
              <p:cNvSpPr txBox="1"/>
              <p:nvPr/>
            </p:nvSpPr>
            <p:spPr>
              <a:xfrm>
                <a:off x="2461471" y="3940229"/>
                <a:ext cx="635971"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57.2%</a:t>
                </a:r>
              </a:p>
            </p:txBody>
          </p:sp>
          <p:sp>
            <p:nvSpPr>
              <p:cNvPr id="49" name="TextBox 48">
                <a:extLst>
                  <a:ext uri="{FF2B5EF4-FFF2-40B4-BE49-F238E27FC236}">
                    <a16:creationId xmlns:a16="http://schemas.microsoft.com/office/drawing/2014/main" id="{07AB4E06-9925-433E-8EA6-ECB1862924E7}"/>
                  </a:ext>
                </a:extLst>
              </p:cNvPr>
              <p:cNvSpPr txBox="1"/>
              <p:nvPr/>
            </p:nvSpPr>
            <p:spPr>
              <a:xfrm>
                <a:off x="1505118" y="3778738"/>
                <a:ext cx="635971"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61.3%</a:t>
                </a:r>
              </a:p>
            </p:txBody>
          </p:sp>
          <p:sp>
            <p:nvSpPr>
              <p:cNvPr id="50" name="TextBox 49">
                <a:extLst>
                  <a:ext uri="{FF2B5EF4-FFF2-40B4-BE49-F238E27FC236}">
                    <a16:creationId xmlns:a16="http://schemas.microsoft.com/office/drawing/2014/main" id="{86F05AE1-C1E1-43D8-8F71-322667BE9E3B}"/>
                  </a:ext>
                </a:extLst>
              </p:cNvPr>
              <p:cNvSpPr txBox="1"/>
              <p:nvPr/>
            </p:nvSpPr>
            <p:spPr>
              <a:xfrm>
                <a:off x="4476599" y="4094402"/>
                <a:ext cx="635971"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52.5%</a:t>
                </a:r>
              </a:p>
            </p:txBody>
          </p:sp>
          <p:sp>
            <p:nvSpPr>
              <p:cNvPr id="51" name="TextBox 50">
                <a:extLst>
                  <a:ext uri="{FF2B5EF4-FFF2-40B4-BE49-F238E27FC236}">
                    <a16:creationId xmlns:a16="http://schemas.microsoft.com/office/drawing/2014/main" id="{5EDDC1C1-7A9D-4CAD-8847-6D3462E775BA}"/>
                  </a:ext>
                </a:extLst>
              </p:cNvPr>
              <p:cNvSpPr txBox="1"/>
              <p:nvPr/>
            </p:nvSpPr>
            <p:spPr>
              <a:xfrm>
                <a:off x="1551590" y="5006280"/>
                <a:ext cx="635971"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26.8%</a:t>
                </a:r>
              </a:p>
            </p:txBody>
          </p:sp>
          <p:sp>
            <p:nvSpPr>
              <p:cNvPr id="52" name="TextBox 51">
                <a:extLst>
                  <a:ext uri="{FF2B5EF4-FFF2-40B4-BE49-F238E27FC236}">
                    <a16:creationId xmlns:a16="http://schemas.microsoft.com/office/drawing/2014/main" id="{631B6337-7E78-4BB6-B741-A4A2D2E1703D}"/>
                  </a:ext>
                </a:extLst>
              </p:cNvPr>
              <p:cNvSpPr txBox="1"/>
              <p:nvPr/>
            </p:nvSpPr>
            <p:spPr>
              <a:xfrm>
                <a:off x="1529175" y="5413753"/>
                <a:ext cx="635971"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27.1%</a:t>
                </a:r>
              </a:p>
            </p:txBody>
          </p:sp>
          <p:sp>
            <p:nvSpPr>
              <p:cNvPr id="53" name="TextBox 52">
                <a:extLst>
                  <a:ext uri="{FF2B5EF4-FFF2-40B4-BE49-F238E27FC236}">
                    <a16:creationId xmlns:a16="http://schemas.microsoft.com/office/drawing/2014/main" id="{0535802F-66DA-4FBA-A37A-4DC361C8BE87}"/>
                  </a:ext>
                </a:extLst>
              </p:cNvPr>
              <p:cNvSpPr txBox="1"/>
              <p:nvPr/>
            </p:nvSpPr>
            <p:spPr>
              <a:xfrm>
                <a:off x="2502584" y="4956802"/>
                <a:ext cx="635971"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28.2%</a:t>
                </a:r>
              </a:p>
            </p:txBody>
          </p:sp>
          <p:sp>
            <p:nvSpPr>
              <p:cNvPr id="54" name="TextBox 53">
                <a:extLst>
                  <a:ext uri="{FF2B5EF4-FFF2-40B4-BE49-F238E27FC236}">
                    <a16:creationId xmlns:a16="http://schemas.microsoft.com/office/drawing/2014/main" id="{190FC0A2-9A85-49FF-B729-8E39886F07E0}"/>
                  </a:ext>
                </a:extLst>
              </p:cNvPr>
              <p:cNvSpPr txBox="1"/>
              <p:nvPr/>
            </p:nvSpPr>
            <p:spPr>
              <a:xfrm>
                <a:off x="4479665" y="5183874"/>
                <a:ext cx="635971"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23.4%</a:t>
                </a:r>
              </a:p>
            </p:txBody>
          </p:sp>
          <p:sp>
            <p:nvSpPr>
              <p:cNvPr id="55" name="TextBox 54">
                <a:extLst>
                  <a:ext uri="{FF2B5EF4-FFF2-40B4-BE49-F238E27FC236}">
                    <a16:creationId xmlns:a16="http://schemas.microsoft.com/office/drawing/2014/main" id="{895AED18-4B99-4F3C-ACC7-887C199B96C8}"/>
                  </a:ext>
                </a:extLst>
              </p:cNvPr>
              <p:cNvSpPr txBox="1"/>
              <p:nvPr/>
            </p:nvSpPr>
            <p:spPr>
              <a:xfrm>
                <a:off x="6669325" y="6253888"/>
                <a:ext cx="635971"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0%*</a:t>
                </a:r>
              </a:p>
            </p:txBody>
          </p:sp>
          <p:sp>
            <p:nvSpPr>
              <p:cNvPr id="65" name="TextBox 64">
                <a:extLst>
                  <a:ext uri="{FF2B5EF4-FFF2-40B4-BE49-F238E27FC236}">
                    <a16:creationId xmlns:a16="http://schemas.microsoft.com/office/drawing/2014/main" id="{9544FF33-2D3D-413E-BB16-8BCF9D295C69}"/>
                  </a:ext>
                </a:extLst>
              </p:cNvPr>
              <p:cNvSpPr txBox="1"/>
              <p:nvPr/>
            </p:nvSpPr>
            <p:spPr>
              <a:xfrm>
                <a:off x="1236567" y="3999362"/>
                <a:ext cx="425212" cy="2431435"/>
              </a:xfrm>
              <a:prstGeom prst="rect">
                <a:avLst/>
              </a:prstGeom>
              <a:noFill/>
            </p:spPr>
            <p:txBody>
              <a:bodyPr wrap="square" rtlCol="0">
                <a:spAutoFit/>
              </a:bodyPr>
              <a:lstStyle/>
              <a:p>
                <a:r>
                  <a:rPr lang="en-US" sz="800" dirty="0">
                    <a:solidFill>
                      <a:schemeClr val="tx1">
                        <a:lumMod val="65000"/>
                        <a:lumOff val="35000"/>
                      </a:schemeClr>
                    </a:solidFill>
                    <a:latin typeface="Arial" panose="020B0604020202020204" pitchFamily="34" charset="0"/>
                    <a:cs typeface="Arial" panose="020B0604020202020204" pitchFamily="34" charset="0"/>
                  </a:rPr>
                  <a:t>60%</a:t>
                </a:r>
              </a:p>
              <a:p>
                <a:endParaRPr lang="en-US" sz="800" dirty="0">
                  <a:solidFill>
                    <a:schemeClr val="tx1">
                      <a:lumMod val="65000"/>
                      <a:lumOff val="35000"/>
                    </a:schemeClr>
                  </a:solidFill>
                  <a:latin typeface="Arial" panose="020B0604020202020204" pitchFamily="34" charset="0"/>
                  <a:cs typeface="Arial" panose="020B0604020202020204" pitchFamily="34" charset="0"/>
                </a:endParaRPr>
              </a:p>
              <a:p>
                <a:endParaRPr lang="en-US" sz="800" dirty="0">
                  <a:solidFill>
                    <a:schemeClr val="tx1">
                      <a:lumMod val="65000"/>
                      <a:lumOff val="35000"/>
                    </a:schemeClr>
                  </a:solidFill>
                  <a:latin typeface="Arial" panose="020B0604020202020204" pitchFamily="34" charset="0"/>
                  <a:cs typeface="Arial" panose="020B0604020202020204" pitchFamily="34" charset="0"/>
                </a:endParaRPr>
              </a:p>
              <a:p>
                <a:r>
                  <a:rPr lang="en-US" sz="800" dirty="0">
                    <a:solidFill>
                      <a:schemeClr val="tx1">
                        <a:lumMod val="65000"/>
                        <a:lumOff val="35000"/>
                      </a:schemeClr>
                    </a:solidFill>
                    <a:latin typeface="Arial" panose="020B0604020202020204" pitchFamily="34" charset="0"/>
                    <a:cs typeface="Arial" panose="020B0604020202020204" pitchFamily="34" charset="0"/>
                  </a:rPr>
                  <a:t>50%</a:t>
                </a:r>
              </a:p>
              <a:p>
                <a:endParaRPr lang="en-US" sz="800" dirty="0">
                  <a:solidFill>
                    <a:schemeClr val="tx1">
                      <a:lumMod val="65000"/>
                      <a:lumOff val="35000"/>
                    </a:schemeClr>
                  </a:solidFill>
                  <a:latin typeface="Arial" panose="020B0604020202020204" pitchFamily="34" charset="0"/>
                  <a:cs typeface="Arial" panose="020B0604020202020204" pitchFamily="34" charset="0"/>
                </a:endParaRPr>
              </a:p>
              <a:p>
                <a:endParaRPr lang="en-US" sz="800" dirty="0">
                  <a:solidFill>
                    <a:schemeClr val="tx1">
                      <a:lumMod val="65000"/>
                      <a:lumOff val="35000"/>
                    </a:schemeClr>
                  </a:solidFill>
                  <a:latin typeface="Arial" panose="020B0604020202020204" pitchFamily="34" charset="0"/>
                  <a:cs typeface="Arial" panose="020B0604020202020204" pitchFamily="34" charset="0"/>
                </a:endParaRPr>
              </a:p>
              <a:p>
                <a:r>
                  <a:rPr lang="en-US" sz="800" dirty="0">
                    <a:solidFill>
                      <a:schemeClr val="tx1">
                        <a:lumMod val="65000"/>
                        <a:lumOff val="35000"/>
                      </a:schemeClr>
                    </a:solidFill>
                    <a:latin typeface="Arial" panose="020B0604020202020204" pitchFamily="34" charset="0"/>
                    <a:cs typeface="Arial" panose="020B0604020202020204" pitchFamily="34" charset="0"/>
                  </a:rPr>
                  <a:t>40%</a:t>
                </a:r>
              </a:p>
              <a:p>
                <a:endParaRPr lang="en-US" sz="800" dirty="0">
                  <a:solidFill>
                    <a:schemeClr val="tx1">
                      <a:lumMod val="65000"/>
                      <a:lumOff val="35000"/>
                    </a:schemeClr>
                  </a:solidFill>
                  <a:latin typeface="Arial" panose="020B0604020202020204" pitchFamily="34" charset="0"/>
                  <a:cs typeface="Arial" panose="020B0604020202020204" pitchFamily="34" charset="0"/>
                </a:endParaRPr>
              </a:p>
              <a:p>
                <a:endParaRPr lang="en-US" sz="800" dirty="0">
                  <a:solidFill>
                    <a:schemeClr val="tx1">
                      <a:lumMod val="65000"/>
                      <a:lumOff val="35000"/>
                    </a:schemeClr>
                  </a:solidFill>
                  <a:latin typeface="Arial" panose="020B0604020202020204" pitchFamily="34" charset="0"/>
                  <a:cs typeface="Arial" panose="020B0604020202020204" pitchFamily="34" charset="0"/>
                </a:endParaRPr>
              </a:p>
              <a:p>
                <a:r>
                  <a:rPr lang="en-US" sz="800" dirty="0">
                    <a:solidFill>
                      <a:schemeClr val="tx1">
                        <a:lumMod val="65000"/>
                        <a:lumOff val="35000"/>
                      </a:schemeClr>
                    </a:solidFill>
                    <a:latin typeface="Arial" panose="020B0604020202020204" pitchFamily="34" charset="0"/>
                    <a:cs typeface="Arial" panose="020B0604020202020204" pitchFamily="34" charset="0"/>
                  </a:rPr>
                  <a:t>30%</a:t>
                </a:r>
              </a:p>
              <a:p>
                <a:endParaRPr lang="en-US" sz="800" dirty="0">
                  <a:solidFill>
                    <a:schemeClr val="tx1">
                      <a:lumMod val="65000"/>
                      <a:lumOff val="35000"/>
                    </a:schemeClr>
                  </a:solidFill>
                  <a:latin typeface="Arial" panose="020B0604020202020204" pitchFamily="34" charset="0"/>
                  <a:cs typeface="Arial" panose="020B0604020202020204" pitchFamily="34" charset="0"/>
                </a:endParaRPr>
              </a:p>
              <a:p>
                <a:endParaRPr lang="en-US" sz="800" dirty="0">
                  <a:solidFill>
                    <a:schemeClr val="tx1">
                      <a:lumMod val="65000"/>
                      <a:lumOff val="35000"/>
                    </a:schemeClr>
                  </a:solidFill>
                  <a:latin typeface="Arial" panose="020B0604020202020204" pitchFamily="34" charset="0"/>
                  <a:cs typeface="Arial" panose="020B0604020202020204" pitchFamily="34" charset="0"/>
                </a:endParaRPr>
              </a:p>
              <a:p>
                <a:r>
                  <a:rPr lang="en-US" sz="800" dirty="0">
                    <a:solidFill>
                      <a:schemeClr val="tx1">
                        <a:lumMod val="65000"/>
                        <a:lumOff val="35000"/>
                      </a:schemeClr>
                    </a:solidFill>
                    <a:latin typeface="Arial" panose="020B0604020202020204" pitchFamily="34" charset="0"/>
                    <a:cs typeface="Arial" panose="020B0604020202020204" pitchFamily="34" charset="0"/>
                  </a:rPr>
                  <a:t>20%</a:t>
                </a:r>
              </a:p>
              <a:p>
                <a:endParaRPr lang="en-US" sz="800" dirty="0">
                  <a:solidFill>
                    <a:schemeClr val="tx1">
                      <a:lumMod val="65000"/>
                      <a:lumOff val="35000"/>
                    </a:schemeClr>
                  </a:solidFill>
                  <a:latin typeface="Arial" panose="020B0604020202020204" pitchFamily="34" charset="0"/>
                  <a:cs typeface="Arial" panose="020B0604020202020204" pitchFamily="34" charset="0"/>
                </a:endParaRPr>
              </a:p>
              <a:p>
                <a:endParaRPr lang="en-US" sz="800" dirty="0">
                  <a:solidFill>
                    <a:schemeClr val="tx1">
                      <a:lumMod val="65000"/>
                      <a:lumOff val="35000"/>
                    </a:schemeClr>
                  </a:solidFill>
                  <a:latin typeface="Arial" panose="020B0604020202020204" pitchFamily="34" charset="0"/>
                  <a:cs typeface="Arial" panose="020B0604020202020204" pitchFamily="34" charset="0"/>
                </a:endParaRPr>
              </a:p>
              <a:p>
                <a:r>
                  <a:rPr lang="en-US" sz="800" dirty="0">
                    <a:solidFill>
                      <a:schemeClr val="tx1">
                        <a:lumMod val="65000"/>
                        <a:lumOff val="35000"/>
                      </a:schemeClr>
                    </a:solidFill>
                    <a:latin typeface="Arial" panose="020B0604020202020204" pitchFamily="34" charset="0"/>
                    <a:cs typeface="Arial" panose="020B0604020202020204" pitchFamily="34" charset="0"/>
                  </a:rPr>
                  <a:t>10%</a:t>
                </a:r>
              </a:p>
              <a:p>
                <a:endParaRPr lang="en-US" sz="800" dirty="0">
                  <a:solidFill>
                    <a:schemeClr val="tx1">
                      <a:lumMod val="65000"/>
                      <a:lumOff val="35000"/>
                    </a:schemeClr>
                  </a:solidFill>
                  <a:latin typeface="Arial" panose="020B0604020202020204" pitchFamily="34" charset="0"/>
                  <a:cs typeface="Arial" panose="020B0604020202020204" pitchFamily="34" charset="0"/>
                </a:endParaRPr>
              </a:p>
              <a:p>
                <a:endParaRPr lang="en-US" sz="800" dirty="0">
                  <a:solidFill>
                    <a:schemeClr val="tx1">
                      <a:lumMod val="65000"/>
                      <a:lumOff val="35000"/>
                    </a:schemeClr>
                  </a:solidFill>
                  <a:latin typeface="Arial" panose="020B0604020202020204" pitchFamily="34" charset="0"/>
                  <a:cs typeface="Arial" panose="020B0604020202020204" pitchFamily="34" charset="0"/>
                </a:endParaRPr>
              </a:p>
              <a:p>
                <a:r>
                  <a:rPr lang="en-US" sz="800" dirty="0">
                    <a:solidFill>
                      <a:schemeClr val="tx1">
                        <a:lumMod val="65000"/>
                        <a:lumOff val="35000"/>
                      </a:schemeClr>
                    </a:solidFill>
                    <a:latin typeface="Arial" panose="020B0604020202020204" pitchFamily="34" charset="0"/>
                    <a:cs typeface="Arial" panose="020B0604020202020204" pitchFamily="34" charset="0"/>
                  </a:rPr>
                  <a:t>0%</a:t>
                </a:r>
              </a:p>
            </p:txBody>
          </p:sp>
        </p:grpSp>
        <p:sp>
          <p:nvSpPr>
            <p:cNvPr id="33" name="TextBox 32">
              <a:extLst>
                <a:ext uri="{FF2B5EF4-FFF2-40B4-BE49-F238E27FC236}">
                  <a16:creationId xmlns:a16="http://schemas.microsoft.com/office/drawing/2014/main" id="{ADA19819-56CD-467B-8160-F624925116CB}"/>
                </a:ext>
              </a:extLst>
            </p:cNvPr>
            <p:cNvSpPr txBox="1"/>
            <p:nvPr/>
          </p:nvSpPr>
          <p:spPr>
            <a:xfrm>
              <a:off x="6554466" y="5312005"/>
              <a:ext cx="635971"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25.4%</a:t>
              </a:r>
            </a:p>
          </p:txBody>
        </p:sp>
        <p:sp>
          <p:nvSpPr>
            <p:cNvPr id="35" name="TextBox 34">
              <a:extLst>
                <a:ext uri="{FF2B5EF4-FFF2-40B4-BE49-F238E27FC236}">
                  <a16:creationId xmlns:a16="http://schemas.microsoft.com/office/drawing/2014/main" id="{FD5D5444-FA2F-49DD-A83A-C631B3B68B77}"/>
                </a:ext>
              </a:extLst>
            </p:cNvPr>
            <p:cNvSpPr txBox="1"/>
            <p:nvPr/>
          </p:nvSpPr>
          <p:spPr>
            <a:xfrm>
              <a:off x="6561635" y="4739355"/>
              <a:ext cx="635971"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40.6%</a:t>
              </a:r>
            </a:p>
          </p:txBody>
        </p:sp>
        <p:sp>
          <p:nvSpPr>
            <p:cNvPr id="37" name="TextBox 36">
              <a:extLst>
                <a:ext uri="{FF2B5EF4-FFF2-40B4-BE49-F238E27FC236}">
                  <a16:creationId xmlns:a16="http://schemas.microsoft.com/office/drawing/2014/main" id="{98D5E4BA-9B83-41A4-8CB1-FDC571549990}"/>
                </a:ext>
              </a:extLst>
            </p:cNvPr>
            <p:cNvSpPr txBox="1"/>
            <p:nvPr/>
          </p:nvSpPr>
          <p:spPr>
            <a:xfrm>
              <a:off x="4315162" y="4829091"/>
              <a:ext cx="635971"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32.4%</a:t>
              </a:r>
            </a:p>
          </p:txBody>
        </p:sp>
        <p:sp>
          <p:nvSpPr>
            <p:cNvPr id="39" name="TextBox 38">
              <a:extLst>
                <a:ext uri="{FF2B5EF4-FFF2-40B4-BE49-F238E27FC236}">
                  <a16:creationId xmlns:a16="http://schemas.microsoft.com/office/drawing/2014/main" id="{A75E4BD3-5974-44D7-B5F9-F8299D8AA093}"/>
                </a:ext>
              </a:extLst>
            </p:cNvPr>
            <p:cNvSpPr txBox="1"/>
            <p:nvPr/>
          </p:nvSpPr>
          <p:spPr>
            <a:xfrm>
              <a:off x="2322596" y="5325013"/>
              <a:ext cx="635971"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27.5%</a:t>
              </a:r>
            </a:p>
          </p:txBody>
        </p:sp>
      </p:grpSp>
      <p:sp>
        <p:nvSpPr>
          <p:cNvPr id="9" name="TextBox 8">
            <a:extLst>
              <a:ext uri="{FF2B5EF4-FFF2-40B4-BE49-F238E27FC236}">
                <a16:creationId xmlns:a16="http://schemas.microsoft.com/office/drawing/2014/main" id="{CF623653-C3C5-4EB5-876A-671F1215BC62}"/>
              </a:ext>
            </a:extLst>
          </p:cNvPr>
          <p:cNvSpPr txBox="1"/>
          <p:nvPr/>
        </p:nvSpPr>
        <p:spPr>
          <a:xfrm>
            <a:off x="1976586" y="6642556"/>
            <a:ext cx="534720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*Sample size for underinsured RI residents with ‘Other’ private insurance in 2020 = 0</a:t>
            </a:r>
          </a:p>
        </p:txBody>
      </p:sp>
    </p:spTree>
    <p:extLst>
      <p:ext uri="{BB962C8B-B14F-4D97-AF65-F5344CB8AC3E}">
        <p14:creationId xmlns:p14="http://schemas.microsoft.com/office/powerpoint/2010/main" val="34930039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71763EED-A3D8-4CBD-A67D-C1C616332C58}"/>
              </a:ext>
            </a:extLst>
          </p:cNvPr>
          <p:cNvPicPr>
            <a:picLocks noChangeAspect="1"/>
          </p:cNvPicPr>
          <p:nvPr/>
        </p:nvPicPr>
        <p:blipFill>
          <a:blip r:embed="rId3"/>
          <a:stretch>
            <a:fillRect/>
          </a:stretch>
        </p:blipFill>
        <p:spPr>
          <a:xfrm>
            <a:off x="2114558" y="6016242"/>
            <a:ext cx="4599828" cy="679915"/>
          </a:xfrm>
          <a:prstGeom prst="rect">
            <a:avLst/>
          </a:prstGeom>
        </p:spPr>
      </p:pic>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63217" y="94066"/>
            <a:ext cx="8463456" cy="646598"/>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Underinsured Rate Among Different Income Groups</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Footer Placeholder 11">
            <a:extLst>
              <a:ext uri="{FF2B5EF4-FFF2-40B4-BE49-F238E27FC236}">
                <a16:creationId xmlns:a16="http://schemas.microsoft.com/office/drawing/2014/main" id="{8DF7058A-A02D-47F8-BDB7-A272AC994188}"/>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23</a:t>
            </a:r>
          </a:p>
        </p:txBody>
      </p:sp>
      <p:sp>
        <p:nvSpPr>
          <p:cNvPr id="11" name="TextBox 10">
            <a:extLst>
              <a:ext uri="{FF2B5EF4-FFF2-40B4-BE49-F238E27FC236}">
                <a16:creationId xmlns:a16="http://schemas.microsoft.com/office/drawing/2014/main" id="{AF65640B-7A00-4703-915A-60B5850FEECF}"/>
              </a:ext>
            </a:extLst>
          </p:cNvPr>
          <p:cNvSpPr txBox="1"/>
          <p:nvPr/>
        </p:nvSpPr>
        <p:spPr>
          <a:xfrm>
            <a:off x="340272" y="860970"/>
            <a:ext cx="8463456" cy="1461939"/>
          </a:xfrm>
          <a:prstGeom prst="rect">
            <a:avLst/>
          </a:prstGeom>
          <a:noFill/>
        </p:spPr>
        <p:txBody>
          <a:bodyPr wrap="square" rtlCol="0">
            <a:spAutoFit/>
          </a:bodyPr>
          <a:lstStyle/>
          <a:p>
            <a:pPr algn="ctr">
              <a:buSzPct val="130000"/>
            </a:pPr>
            <a:r>
              <a:rPr lang="en-US" sz="1400" b="1" dirty="0">
                <a:latin typeface="Arial" panose="020B0604020202020204" pitchFamily="34" charset="0"/>
                <a:cs typeface="Arial" panose="020B0604020202020204" pitchFamily="34" charset="0"/>
              </a:rPr>
              <a:t>In 2020, the underinsured rate in RI dropped across nearly all income groups</a:t>
            </a:r>
          </a:p>
          <a:p>
            <a:pPr algn="ctr">
              <a:buSzPct val="130000"/>
            </a:pPr>
            <a:endParaRPr lang="en-US" sz="1000" dirty="0">
              <a:latin typeface="Arial" panose="020B0604020202020204" pitchFamily="34" charset="0"/>
              <a:cs typeface="Arial" panose="020B0604020202020204" pitchFamily="34" charset="0"/>
            </a:endParaRP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In comparison to 2018, nearly all income groups experienced a meaningful decrease in underinsurance in 2020. The exception was those with household incomes of &lt;139% FPL.</a:t>
            </a: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Across all years, those with household incomes of &lt;139% FPL experienced the highest rates of underinsurance. While the rate declined from 2015 to 2016, it increased from 2016 through 2020. Those with incomes less than 139% FPL represented over 50% of the underinsured population across all years.</a:t>
            </a:r>
          </a:p>
        </p:txBody>
      </p:sp>
      <p:sp>
        <p:nvSpPr>
          <p:cNvPr id="70" name="TextBox 69">
            <a:extLst>
              <a:ext uri="{FF2B5EF4-FFF2-40B4-BE49-F238E27FC236}">
                <a16:creationId xmlns:a16="http://schemas.microsoft.com/office/drawing/2014/main" id="{E9E15BF9-D5C3-4C08-8BA1-A29F2AF33E7F}"/>
              </a:ext>
            </a:extLst>
          </p:cNvPr>
          <p:cNvSpPr txBox="1"/>
          <p:nvPr/>
        </p:nvSpPr>
        <p:spPr>
          <a:xfrm>
            <a:off x="2342462" y="2594612"/>
            <a:ext cx="4099695" cy="292388"/>
          </a:xfrm>
          <a:prstGeom prst="rect">
            <a:avLst/>
          </a:prstGeom>
          <a:noFill/>
        </p:spPr>
        <p:txBody>
          <a:bodyPr wrap="square" rtlCol="0">
            <a:spAutoFit/>
          </a:bodyPr>
          <a:lstStyle/>
          <a:p>
            <a:pPr algn="ctr"/>
            <a:r>
              <a:rPr lang="en-US" sz="1300" b="1" dirty="0">
                <a:solidFill>
                  <a:schemeClr val="tx1">
                    <a:lumMod val="75000"/>
                    <a:lumOff val="25000"/>
                  </a:schemeClr>
                </a:solidFill>
                <a:latin typeface="Arial" panose="020B0604020202020204" pitchFamily="34" charset="0"/>
                <a:cs typeface="Arial" panose="020B0604020202020204" pitchFamily="34" charset="0"/>
              </a:rPr>
              <a:t>Underinsured Rate by Income Level (% FPL)</a:t>
            </a:r>
            <a:endParaRPr lang="en-US" sz="13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92" name="TextBox 91">
            <a:extLst>
              <a:ext uri="{FF2B5EF4-FFF2-40B4-BE49-F238E27FC236}">
                <a16:creationId xmlns:a16="http://schemas.microsoft.com/office/drawing/2014/main" id="{B864D057-75DE-49C0-9683-65CB2019082C}"/>
              </a:ext>
            </a:extLst>
          </p:cNvPr>
          <p:cNvSpPr txBox="1"/>
          <p:nvPr/>
        </p:nvSpPr>
        <p:spPr>
          <a:xfrm>
            <a:off x="6101731" y="2982360"/>
            <a:ext cx="2885572" cy="261610"/>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100" dirty="0">
                <a:solidFill>
                  <a:schemeClr val="tx1"/>
                </a:solidFill>
              </a:rPr>
              <a:t>Underinsured by Income Level (count)</a:t>
            </a:r>
          </a:p>
        </p:txBody>
      </p:sp>
      <p:grpSp>
        <p:nvGrpSpPr>
          <p:cNvPr id="94" name="Group 93">
            <a:extLst>
              <a:ext uri="{FF2B5EF4-FFF2-40B4-BE49-F238E27FC236}">
                <a16:creationId xmlns:a16="http://schemas.microsoft.com/office/drawing/2014/main" id="{DE551B37-B51C-4563-8B59-36F038CEB947}"/>
              </a:ext>
            </a:extLst>
          </p:cNvPr>
          <p:cNvGrpSpPr/>
          <p:nvPr/>
        </p:nvGrpSpPr>
        <p:grpSpPr>
          <a:xfrm>
            <a:off x="1716360" y="5822666"/>
            <a:ext cx="5279916" cy="835398"/>
            <a:chOff x="1996276" y="5982776"/>
            <a:chExt cx="5375749" cy="848800"/>
          </a:xfrm>
        </p:grpSpPr>
        <p:sp>
          <p:nvSpPr>
            <p:cNvPr id="97" name="TextBox 96">
              <a:extLst>
                <a:ext uri="{FF2B5EF4-FFF2-40B4-BE49-F238E27FC236}">
                  <a16:creationId xmlns:a16="http://schemas.microsoft.com/office/drawing/2014/main" id="{3B07C136-8222-478B-B1BA-F49C43545B9B}"/>
                </a:ext>
              </a:extLst>
            </p:cNvPr>
            <p:cNvSpPr txBox="1"/>
            <p:nvPr/>
          </p:nvSpPr>
          <p:spPr>
            <a:xfrm>
              <a:off x="2464213" y="5982776"/>
              <a:ext cx="4670092" cy="265807"/>
            </a:xfrm>
            <a:prstGeom prst="rect">
              <a:avLst/>
            </a:prstGeom>
            <a:noFill/>
          </p:spPr>
          <p:txBody>
            <a:bodyPr wrap="square" rtlCol="0">
              <a:spAutoFit/>
            </a:bodyPr>
            <a:lstStyle>
              <a:defPPr>
                <a:defRPr lang="en-US"/>
              </a:defPPr>
              <a:lvl1pPr algn="ctr">
                <a:defRPr sz="1100"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Share of Underinsured by Income Level</a:t>
              </a:r>
            </a:p>
          </p:txBody>
        </p:sp>
        <p:sp>
          <p:nvSpPr>
            <p:cNvPr id="98" name="TextBox 97">
              <a:extLst>
                <a:ext uri="{FF2B5EF4-FFF2-40B4-BE49-F238E27FC236}">
                  <a16:creationId xmlns:a16="http://schemas.microsoft.com/office/drawing/2014/main" id="{B34D84F6-17BE-40DE-A49B-F80797A63531}"/>
                </a:ext>
              </a:extLst>
            </p:cNvPr>
            <p:cNvSpPr txBox="1"/>
            <p:nvPr/>
          </p:nvSpPr>
          <p:spPr>
            <a:xfrm>
              <a:off x="2284947" y="6204678"/>
              <a:ext cx="5087078" cy="242354"/>
            </a:xfrm>
            <a:prstGeom prst="rect">
              <a:avLst/>
            </a:prstGeom>
            <a:noFill/>
          </p:spPr>
          <p:txBody>
            <a:bodyPr wrap="square" rtlCol="0">
              <a:spAutoFit/>
            </a:bodyPr>
            <a:lstStyle/>
            <a:p>
              <a:r>
                <a:rPr lang="en-US" sz="950" b="1" dirty="0">
                  <a:latin typeface="Arial" panose="020B0604020202020204" pitchFamily="34" charset="0"/>
                  <a:cs typeface="Arial" panose="020B0604020202020204" pitchFamily="34" charset="0"/>
                </a:rPr>
                <a:t>	                                 62.1%                                     </a:t>
              </a:r>
              <a:r>
                <a:rPr lang="en-US" sz="950" b="1" dirty="0">
                  <a:solidFill>
                    <a:schemeClr val="bg1"/>
                  </a:solidFill>
                  <a:latin typeface="Arial" panose="020B0604020202020204" pitchFamily="34" charset="0"/>
                  <a:cs typeface="Arial" panose="020B0604020202020204" pitchFamily="34" charset="0"/>
                </a:rPr>
                <a:t>17.0%          12.5%    8.4%</a:t>
              </a:r>
            </a:p>
          </p:txBody>
        </p:sp>
        <p:sp>
          <p:nvSpPr>
            <p:cNvPr id="100" name="TextBox 99">
              <a:extLst>
                <a:ext uri="{FF2B5EF4-FFF2-40B4-BE49-F238E27FC236}">
                  <a16:creationId xmlns:a16="http://schemas.microsoft.com/office/drawing/2014/main" id="{446F8F44-1934-465B-8004-4ED6AE9A555C}"/>
                </a:ext>
              </a:extLst>
            </p:cNvPr>
            <p:cNvSpPr txBox="1"/>
            <p:nvPr/>
          </p:nvSpPr>
          <p:spPr>
            <a:xfrm>
              <a:off x="2009695" y="6207549"/>
              <a:ext cx="470303" cy="242354"/>
            </a:xfrm>
            <a:prstGeom prst="rect">
              <a:avLst/>
            </a:prstGeom>
            <a:noFill/>
          </p:spPr>
          <p:txBody>
            <a:bodyPr wrap="square" rtlCol="0">
              <a:spAutoFit/>
            </a:bodyPr>
            <a:lstStyle/>
            <a:p>
              <a:r>
                <a:rPr lang="en-US" sz="950" b="1" dirty="0">
                  <a:solidFill>
                    <a:schemeClr val="tx1">
                      <a:lumMod val="75000"/>
                      <a:lumOff val="25000"/>
                    </a:schemeClr>
                  </a:solidFill>
                  <a:latin typeface="Arial" panose="020B0604020202020204" pitchFamily="34" charset="0"/>
                  <a:cs typeface="Arial" panose="020B0604020202020204" pitchFamily="34" charset="0"/>
                </a:rPr>
                <a:t>2020</a:t>
              </a:r>
            </a:p>
          </p:txBody>
        </p:sp>
        <p:sp>
          <p:nvSpPr>
            <p:cNvPr id="101" name="TextBox 100">
              <a:extLst>
                <a:ext uri="{FF2B5EF4-FFF2-40B4-BE49-F238E27FC236}">
                  <a16:creationId xmlns:a16="http://schemas.microsoft.com/office/drawing/2014/main" id="{17E1D16F-66EB-4623-B34F-EF7D13AD04FF}"/>
                </a:ext>
              </a:extLst>
            </p:cNvPr>
            <p:cNvSpPr txBox="1"/>
            <p:nvPr/>
          </p:nvSpPr>
          <p:spPr>
            <a:xfrm>
              <a:off x="1996276" y="6593049"/>
              <a:ext cx="470303" cy="238527"/>
            </a:xfrm>
            <a:prstGeom prst="rect">
              <a:avLst/>
            </a:prstGeom>
            <a:noFill/>
          </p:spPr>
          <p:txBody>
            <a:bodyPr wrap="square" rtlCol="0">
              <a:spAutoFit/>
            </a:bodyPr>
            <a:lstStyle/>
            <a:p>
              <a:r>
                <a:rPr lang="en-US" sz="950" b="1" dirty="0">
                  <a:solidFill>
                    <a:schemeClr val="tx1">
                      <a:lumMod val="75000"/>
                      <a:lumOff val="25000"/>
                    </a:schemeClr>
                  </a:solidFill>
                  <a:latin typeface="Arial" panose="020B0604020202020204" pitchFamily="34" charset="0"/>
                  <a:cs typeface="Arial" panose="020B0604020202020204" pitchFamily="34" charset="0"/>
                </a:rPr>
                <a:t>2016</a:t>
              </a:r>
            </a:p>
          </p:txBody>
        </p:sp>
      </p:grpSp>
      <p:grpSp>
        <p:nvGrpSpPr>
          <p:cNvPr id="51" name="Group 50">
            <a:extLst>
              <a:ext uri="{FF2B5EF4-FFF2-40B4-BE49-F238E27FC236}">
                <a16:creationId xmlns:a16="http://schemas.microsoft.com/office/drawing/2014/main" id="{C139485A-4840-4484-820B-6F6B421FED29}"/>
              </a:ext>
            </a:extLst>
          </p:cNvPr>
          <p:cNvGrpSpPr/>
          <p:nvPr/>
        </p:nvGrpSpPr>
        <p:grpSpPr>
          <a:xfrm>
            <a:off x="8134276" y="6315741"/>
            <a:ext cx="800247" cy="392514"/>
            <a:chOff x="7466680" y="6240981"/>
            <a:chExt cx="912981" cy="469877"/>
          </a:xfrm>
        </p:grpSpPr>
        <p:pic>
          <p:nvPicPr>
            <p:cNvPr id="52" name="Content Placeholder 18">
              <a:extLst>
                <a:ext uri="{FF2B5EF4-FFF2-40B4-BE49-F238E27FC236}">
                  <a16:creationId xmlns:a16="http://schemas.microsoft.com/office/drawing/2014/main" id="{F6EA1DB9-F289-4A29-BCBF-943A3BEB247E}"/>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53" name="Picture 52">
              <a:extLst>
                <a:ext uri="{FF2B5EF4-FFF2-40B4-BE49-F238E27FC236}">
                  <a16:creationId xmlns:a16="http://schemas.microsoft.com/office/drawing/2014/main" id="{2EACF9FB-4655-417C-B8CD-5E7688E9EA84}"/>
                </a:ext>
              </a:extLst>
            </p:cNvPr>
            <p:cNvPicPr>
              <a:picLocks noChangeAspect="1"/>
            </p:cNvPicPr>
            <p:nvPr/>
          </p:nvPicPr>
          <p:blipFill rotWithShape="1">
            <a:blip r:embed="rId5">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grpSp>
        <p:nvGrpSpPr>
          <p:cNvPr id="6" name="Group 5">
            <a:extLst>
              <a:ext uri="{FF2B5EF4-FFF2-40B4-BE49-F238E27FC236}">
                <a16:creationId xmlns:a16="http://schemas.microsoft.com/office/drawing/2014/main" id="{467CB55D-5BB8-474A-B20B-019797F8671B}"/>
              </a:ext>
            </a:extLst>
          </p:cNvPr>
          <p:cNvGrpSpPr/>
          <p:nvPr/>
        </p:nvGrpSpPr>
        <p:grpSpPr>
          <a:xfrm>
            <a:off x="995543" y="3142635"/>
            <a:ext cx="7022589" cy="2615340"/>
            <a:chOff x="896959" y="3328313"/>
            <a:chExt cx="7022589" cy="2615340"/>
          </a:xfrm>
        </p:grpSpPr>
        <p:pic>
          <p:nvPicPr>
            <p:cNvPr id="4" name="Picture 3">
              <a:extLst>
                <a:ext uri="{FF2B5EF4-FFF2-40B4-BE49-F238E27FC236}">
                  <a16:creationId xmlns:a16="http://schemas.microsoft.com/office/drawing/2014/main" id="{ADECE876-1D91-4CA8-B42B-7EDEE7209CD8}"/>
                </a:ext>
              </a:extLst>
            </p:cNvPr>
            <p:cNvPicPr>
              <a:picLocks noChangeAspect="1"/>
            </p:cNvPicPr>
            <p:nvPr/>
          </p:nvPicPr>
          <p:blipFill>
            <a:blip r:embed="rId6"/>
            <a:stretch>
              <a:fillRect/>
            </a:stretch>
          </p:blipFill>
          <p:spPr>
            <a:xfrm>
              <a:off x="958076" y="3576808"/>
              <a:ext cx="6689618" cy="2161835"/>
            </a:xfrm>
            <a:prstGeom prst="rect">
              <a:avLst/>
            </a:prstGeom>
          </p:spPr>
        </p:pic>
        <p:grpSp>
          <p:nvGrpSpPr>
            <p:cNvPr id="91" name="Group 90">
              <a:extLst>
                <a:ext uri="{FF2B5EF4-FFF2-40B4-BE49-F238E27FC236}">
                  <a16:creationId xmlns:a16="http://schemas.microsoft.com/office/drawing/2014/main" id="{94D051B6-FD06-4032-AF00-4FBBD344D37D}"/>
                </a:ext>
              </a:extLst>
            </p:cNvPr>
            <p:cNvGrpSpPr/>
            <p:nvPr/>
          </p:nvGrpSpPr>
          <p:grpSpPr>
            <a:xfrm>
              <a:off x="896959" y="3328313"/>
              <a:ext cx="7022589" cy="2615340"/>
              <a:chOff x="896180" y="3934329"/>
              <a:chExt cx="6826186" cy="2400174"/>
            </a:xfrm>
          </p:grpSpPr>
          <p:sp>
            <p:nvSpPr>
              <p:cNvPr id="74" name="TextBox 73">
                <a:extLst>
                  <a:ext uri="{FF2B5EF4-FFF2-40B4-BE49-F238E27FC236}">
                    <a16:creationId xmlns:a16="http://schemas.microsoft.com/office/drawing/2014/main" id="{457F0A09-5B08-430C-A3B6-8BFDE1CA3028}"/>
                  </a:ext>
                </a:extLst>
              </p:cNvPr>
              <p:cNvSpPr txBox="1"/>
              <p:nvPr/>
            </p:nvSpPr>
            <p:spPr>
              <a:xfrm>
                <a:off x="1028210" y="6108539"/>
                <a:ext cx="6694156" cy="225964"/>
              </a:xfrm>
              <a:prstGeom prst="rect">
                <a:avLst/>
              </a:prstGeom>
              <a:noFill/>
            </p:spPr>
            <p:txBody>
              <a:bodyPr wrap="square" rtlCol="0">
                <a:spAutoFit/>
              </a:bodyPr>
              <a:lstStyle/>
              <a:p>
                <a:r>
                  <a:rPr lang="en-US" sz="1000" dirty="0">
                    <a:solidFill>
                      <a:schemeClr val="tx1">
                        <a:lumMod val="75000"/>
                        <a:lumOff val="25000"/>
                      </a:schemeClr>
                    </a:solidFill>
                    <a:latin typeface="Arial" panose="020B0604020202020204" pitchFamily="34" charset="0"/>
                    <a:cs typeface="Arial" panose="020B0604020202020204" pitchFamily="34" charset="0"/>
                  </a:rPr>
                  <a:t>  State Average                     &lt;139% FPL               139 – 250% FPL           250 – 400% FPL                 &gt;400% FPL  </a:t>
                </a:r>
              </a:p>
            </p:txBody>
          </p:sp>
          <p:grpSp>
            <p:nvGrpSpPr>
              <p:cNvPr id="90" name="Group 89">
                <a:extLst>
                  <a:ext uri="{FF2B5EF4-FFF2-40B4-BE49-F238E27FC236}">
                    <a16:creationId xmlns:a16="http://schemas.microsoft.com/office/drawing/2014/main" id="{38010895-FA26-4D36-8F26-F97A07CAB462}"/>
                  </a:ext>
                </a:extLst>
              </p:cNvPr>
              <p:cNvGrpSpPr/>
              <p:nvPr/>
            </p:nvGrpSpPr>
            <p:grpSpPr>
              <a:xfrm>
                <a:off x="896180" y="3934329"/>
                <a:ext cx="6686331" cy="2349678"/>
                <a:chOff x="896180" y="3934329"/>
                <a:chExt cx="6686331" cy="2349678"/>
              </a:xfrm>
            </p:grpSpPr>
            <p:cxnSp>
              <p:nvCxnSpPr>
                <p:cNvPr id="72" name="Straight Connector 71">
                  <a:extLst>
                    <a:ext uri="{FF2B5EF4-FFF2-40B4-BE49-F238E27FC236}">
                      <a16:creationId xmlns:a16="http://schemas.microsoft.com/office/drawing/2014/main" id="{3693D172-8B9E-4AE8-B2A6-4AF75CA11C2A}"/>
                    </a:ext>
                  </a:extLst>
                </p:cNvPr>
                <p:cNvCxnSpPr>
                  <a:cxnSpLocks/>
                </p:cNvCxnSpPr>
                <p:nvPr/>
              </p:nvCxnSpPr>
              <p:spPr>
                <a:xfrm>
                  <a:off x="2241860" y="3934329"/>
                  <a:ext cx="0" cy="2349678"/>
                </a:xfrm>
                <a:prstGeom prst="line">
                  <a:avLst/>
                </a:prstGeom>
                <a:ln w="19050">
                  <a:solidFill>
                    <a:schemeClr val="accent4"/>
                  </a:solidFill>
                  <a:prstDash val="lgDash"/>
                </a:ln>
              </p:spPr>
              <p:style>
                <a:lnRef idx="1">
                  <a:schemeClr val="accent1"/>
                </a:lnRef>
                <a:fillRef idx="0">
                  <a:schemeClr val="accent1"/>
                </a:fillRef>
                <a:effectRef idx="0">
                  <a:schemeClr val="accent1"/>
                </a:effectRef>
                <a:fontRef idx="minor">
                  <a:schemeClr val="tx1"/>
                </a:fontRef>
              </p:style>
            </p:cxnSp>
            <p:sp>
              <p:nvSpPr>
                <p:cNvPr id="73" name="TextBox 72">
                  <a:extLst>
                    <a:ext uri="{FF2B5EF4-FFF2-40B4-BE49-F238E27FC236}">
                      <a16:creationId xmlns:a16="http://schemas.microsoft.com/office/drawing/2014/main" id="{21565BA3-E886-42E1-87D2-9F069DA5B539}"/>
                    </a:ext>
                  </a:extLst>
                </p:cNvPr>
                <p:cNvSpPr txBox="1"/>
                <p:nvPr/>
              </p:nvSpPr>
              <p:spPr>
                <a:xfrm>
                  <a:off x="896180" y="4918033"/>
                  <a:ext cx="479205" cy="197719"/>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29.9%</a:t>
                  </a:r>
                </a:p>
              </p:txBody>
            </p:sp>
            <p:sp>
              <p:nvSpPr>
                <p:cNvPr id="75" name="TextBox 74">
                  <a:extLst>
                    <a:ext uri="{FF2B5EF4-FFF2-40B4-BE49-F238E27FC236}">
                      <a16:creationId xmlns:a16="http://schemas.microsoft.com/office/drawing/2014/main" id="{916D15FA-DB9E-4A52-BBE5-069A55A9690E}"/>
                    </a:ext>
                  </a:extLst>
                </p:cNvPr>
                <p:cNvSpPr txBox="1"/>
                <p:nvPr/>
              </p:nvSpPr>
              <p:spPr>
                <a:xfrm>
                  <a:off x="1166223" y="4789315"/>
                  <a:ext cx="479205" cy="197719"/>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31.0%</a:t>
                  </a:r>
                </a:p>
              </p:txBody>
            </p:sp>
            <p:sp>
              <p:nvSpPr>
                <p:cNvPr id="76" name="TextBox 75">
                  <a:extLst>
                    <a:ext uri="{FF2B5EF4-FFF2-40B4-BE49-F238E27FC236}">
                      <a16:creationId xmlns:a16="http://schemas.microsoft.com/office/drawing/2014/main" id="{B6F91E97-6C3F-40E8-9E4C-50622C4622E8}"/>
                    </a:ext>
                  </a:extLst>
                </p:cNvPr>
                <p:cNvSpPr txBox="1"/>
                <p:nvPr/>
              </p:nvSpPr>
              <p:spPr>
                <a:xfrm>
                  <a:off x="1464439" y="4899766"/>
                  <a:ext cx="479205" cy="197719"/>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30.4%</a:t>
                  </a:r>
                </a:p>
              </p:txBody>
            </p:sp>
            <p:sp>
              <p:nvSpPr>
                <p:cNvPr id="77" name="TextBox 76">
                  <a:extLst>
                    <a:ext uri="{FF2B5EF4-FFF2-40B4-BE49-F238E27FC236}">
                      <a16:creationId xmlns:a16="http://schemas.microsoft.com/office/drawing/2014/main" id="{F6A6B95F-9BAF-4CF9-9EF8-776DD162EE4F}"/>
                    </a:ext>
                  </a:extLst>
                </p:cNvPr>
                <p:cNvSpPr txBox="1"/>
                <p:nvPr/>
              </p:nvSpPr>
              <p:spPr>
                <a:xfrm>
                  <a:off x="2329686" y="3969565"/>
                  <a:ext cx="479205" cy="197719"/>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56.4%</a:t>
                  </a:r>
                </a:p>
              </p:txBody>
            </p:sp>
            <p:sp>
              <p:nvSpPr>
                <p:cNvPr id="78" name="TextBox 77">
                  <a:extLst>
                    <a:ext uri="{FF2B5EF4-FFF2-40B4-BE49-F238E27FC236}">
                      <a16:creationId xmlns:a16="http://schemas.microsoft.com/office/drawing/2014/main" id="{BF0D97B9-6B3B-4D4E-8D2D-D7550A86561B}"/>
                    </a:ext>
                  </a:extLst>
                </p:cNvPr>
                <p:cNvSpPr txBox="1"/>
                <p:nvPr/>
              </p:nvSpPr>
              <p:spPr>
                <a:xfrm>
                  <a:off x="2605448" y="4080016"/>
                  <a:ext cx="479205" cy="197719"/>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53.2%</a:t>
                  </a:r>
                </a:p>
              </p:txBody>
            </p:sp>
            <p:sp>
              <p:nvSpPr>
                <p:cNvPr id="79" name="TextBox 78">
                  <a:extLst>
                    <a:ext uri="{FF2B5EF4-FFF2-40B4-BE49-F238E27FC236}">
                      <a16:creationId xmlns:a16="http://schemas.microsoft.com/office/drawing/2014/main" id="{40C55FD5-C05D-4023-A601-346FDE20C0D5}"/>
                    </a:ext>
                  </a:extLst>
                </p:cNvPr>
                <p:cNvSpPr txBox="1"/>
                <p:nvPr/>
              </p:nvSpPr>
              <p:spPr>
                <a:xfrm>
                  <a:off x="2891048" y="4003092"/>
                  <a:ext cx="479205" cy="197719"/>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56.3%</a:t>
                  </a:r>
                </a:p>
              </p:txBody>
            </p:sp>
            <p:sp>
              <p:nvSpPr>
                <p:cNvPr id="80" name="TextBox 79">
                  <a:extLst>
                    <a:ext uri="{FF2B5EF4-FFF2-40B4-BE49-F238E27FC236}">
                      <a16:creationId xmlns:a16="http://schemas.microsoft.com/office/drawing/2014/main" id="{DD7DCE29-AAA5-4446-BE3F-CFA15D0782D4}"/>
                    </a:ext>
                  </a:extLst>
                </p:cNvPr>
                <p:cNvSpPr txBox="1"/>
                <p:nvPr/>
              </p:nvSpPr>
              <p:spPr>
                <a:xfrm>
                  <a:off x="3601527" y="4632630"/>
                  <a:ext cx="479205" cy="197719"/>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38.7%</a:t>
                  </a:r>
                </a:p>
              </p:txBody>
            </p:sp>
            <p:sp>
              <p:nvSpPr>
                <p:cNvPr id="81" name="TextBox 80">
                  <a:extLst>
                    <a:ext uri="{FF2B5EF4-FFF2-40B4-BE49-F238E27FC236}">
                      <a16:creationId xmlns:a16="http://schemas.microsoft.com/office/drawing/2014/main" id="{9A79ECE2-32DB-4F5E-A046-E8580C77ED38}"/>
                    </a:ext>
                  </a:extLst>
                </p:cNvPr>
                <p:cNvSpPr txBox="1"/>
                <p:nvPr/>
              </p:nvSpPr>
              <p:spPr>
                <a:xfrm>
                  <a:off x="3924615" y="4532888"/>
                  <a:ext cx="479204" cy="197719"/>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40.1%</a:t>
                  </a:r>
                </a:p>
              </p:txBody>
            </p:sp>
            <p:sp>
              <p:nvSpPr>
                <p:cNvPr id="82" name="TextBox 81">
                  <a:extLst>
                    <a:ext uri="{FF2B5EF4-FFF2-40B4-BE49-F238E27FC236}">
                      <a16:creationId xmlns:a16="http://schemas.microsoft.com/office/drawing/2014/main" id="{DCFEFC46-71F4-46DE-B7B5-E02D7DF24922}"/>
                    </a:ext>
                  </a:extLst>
                </p:cNvPr>
                <p:cNvSpPr txBox="1"/>
                <p:nvPr/>
              </p:nvSpPr>
              <p:spPr>
                <a:xfrm>
                  <a:off x="4234423" y="4636111"/>
                  <a:ext cx="479205" cy="197719"/>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37.8%</a:t>
                  </a:r>
                </a:p>
              </p:txBody>
            </p:sp>
            <p:sp>
              <p:nvSpPr>
                <p:cNvPr id="83" name="TextBox 82">
                  <a:extLst>
                    <a:ext uri="{FF2B5EF4-FFF2-40B4-BE49-F238E27FC236}">
                      <a16:creationId xmlns:a16="http://schemas.microsoft.com/office/drawing/2014/main" id="{ED46318C-5327-4FB8-9927-0618D31C1839}"/>
                    </a:ext>
                  </a:extLst>
                </p:cNvPr>
                <p:cNvSpPr txBox="1"/>
                <p:nvPr/>
              </p:nvSpPr>
              <p:spPr>
                <a:xfrm>
                  <a:off x="4490505" y="5033930"/>
                  <a:ext cx="479205" cy="197719"/>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26.6%</a:t>
                  </a:r>
                </a:p>
              </p:txBody>
            </p:sp>
            <p:sp>
              <p:nvSpPr>
                <p:cNvPr id="84" name="TextBox 83">
                  <a:extLst>
                    <a:ext uri="{FF2B5EF4-FFF2-40B4-BE49-F238E27FC236}">
                      <a16:creationId xmlns:a16="http://schemas.microsoft.com/office/drawing/2014/main" id="{CB6EAFB3-F57C-43DE-9FD4-10D047EDAD84}"/>
                    </a:ext>
                  </a:extLst>
                </p:cNvPr>
                <p:cNvSpPr txBox="1"/>
                <p:nvPr/>
              </p:nvSpPr>
              <p:spPr>
                <a:xfrm>
                  <a:off x="4942323" y="5149247"/>
                  <a:ext cx="479205" cy="197719"/>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23.3%</a:t>
                  </a:r>
                </a:p>
              </p:txBody>
            </p:sp>
            <p:sp>
              <p:nvSpPr>
                <p:cNvPr id="85" name="TextBox 84">
                  <a:extLst>
                    <a:ext uri="{FF2B5EF4-FFF2-40B4-BE49-F238E27FC236}">
                      <a16:creationId xmlns:a16="http://schemas.microsoft.com/office/drawing/2014/main" id="{412939C5-6ED9-4E2F-AC3D-D431B8B56809}"/>
                    </a:ext>
                  </a:extLst>
                </p:cNvPr>
                <p:cNvSpPr txBox="1"/>
                <p:nvPr/>
              </p:nvSpPr>
              <p:spPr>
                <a:xfrm>
                  <a:off x="5195865" y="4993196"/>
                  <a:ext cx="479205" cy="197719"/>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27.5%</a:t>
                  </a:r>
                </a:p>
              </p:txBody>
            </p:sp>
            <p:sp>
              <p:nvSpPr>
                <p:cNvPr id="86" name="TextBox 85">
                  <a:extLst>
                    <a:ext uri="{FF2B5EF4-FFF2-40B4-BE49-F238E27FC236}">
                      <a16:creationId xmlns:a16="http://schemas.microsoft.com/office/drawing/2014/main" id="{7C704890-79FD-471F-A89C-DE36428C51A3}"/>
                    </a:ext>
                  </a:extLst>
                </p:cNvPr>
                <p:cNvSpPr txBox="1"/>
                <p:nvPr/>
              </p:nvSpPr>
              <p:spPr>
                <a:xfrm>
                  <a:off x="7103306" y="5732316"/>
                  <a:ext cx="479205" cy="197719"/>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5.3%</a:t>
                  </a:r>
                </a:p>
              </p:txBody>
            </p:sp>
            <p:sp>
              <p:nvSpPr>
                <p:cNvPr id="87" name="TextBox 86">
                  <a:extLst>
                    <a:ext uri="{FF2B5EF4-FFF2-40B4-BE49-F238E27FC236}">
                      <a16:creationId xmlns:a16="http://schemas.microsoft.com/office/drawing/2014/main" id="{5B465FA4-8DA1-4FC8-8BBC-44E5FFB63699}"/>
                    </a:ext>
                  </a:extLst>
                </p:cNvPr>
                <p:cNvSpPr txBox="1"/>
                <p:nvPr/>
              </p:nvSpPr>
              <p:spPr>
                <a:xfrm>
                  <a:off x="6249884" y="5696919"/>
                  <a:ext cx="479205" cy="197719"/>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6.9%</a:t>
                  </a:r>
                </a:p>
              </p:txBody>
            </p:sp>
            <p:sp>
              <p:nvSpPr>
                <p:cNvPr id="88" name="TextBox 87">
                  <a:extLst>
                    <a:ext uri="{FF2B5EF4-FFF2-40B4-BE49-F238E27FC236}">
                      <a16:creationId xmlns:a16="http://schemas.microsoft.com/office/drawing/2014/main" id="{68F2D06F-BBCA-4B36-AFB8-23CEA2FE54FD}"/>
                    </a:ext>
                  </a:extLst>
                </p:cNvPr>
                <p:cNvSpPr txBox="1"/>
                <p:nvPr/>
              </p:nvSpPr>
              <p:spPr>
                <a:xfrm>
                  <a:off x="6831787" y="5581568"/>
                  <a:ext cx="479205" cy="197719"/>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9.6%</a:t>
                  </a:r>
                </a:p>
              </p:txBody>
            </p:sp>
          </p:grpSp>
        </p:grpSp>
        <p:sp>
          <p:nvSpPr>
            <p:cNvPr id="44" name="TextBox 43">
              <a:extLst>
                <a:ext uri="{FF2B5EF4-FFF2-40B4-BE49-F238E27FC236}">
                  <a16:creationId xmlns:a16="http://schemas.microsoft.com/office/drawing/2014/main" id="{A93AB696-B715-480E-A1FA-B8E7790962BC}"/>
                </a:ext>
              </a:extLst>
            </p:cNvPr>
            <p:cNvSpPr txBox="1"/>
            <p:nvPr/>
          </p:nvSpPr>
          <p:spPr>
            <a:xfrm>
              <a:off x="1785048" y="4576646"/>
              <a:ext cx="492993"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25.1%</a:t>
              </a:r>
            </a:p>
          </p:txBody>
        </p:sp>
        <p:sp>
          <p:nvSpPr>
            <p:cNvPr id="45" name="TextBox 44">
              <a:extLst>
                <a:ext uri="{FF2B5EF4-FFF2-40B4-BE49-F238E27FC236}">
                  <a16:creationId xmlns:a16="http://schemas.microsoft.com/office/drawing/2014/main" id="{49C509A1-F15C-4375-B0CD-8B48E1026FBF}"/>
                </a:ext>
              </a:extLst>
            </p:cNvPr>
            <p:cNvSpPr txBox="1"/>
            <p:nvPr/>
          </p:nvSpPr>
          <p:spPr>
            <a:xfrm>
              <a:off x="3294849" y="3417239"/>
              <a:ext cx="492993"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56.9%</a:t>
              </a:r>
            </a:p>
          </p:txBody>
        </p:sp>
        <p:sp>
          <p:nvSpPr>
            <p:cNvPr id="46" name="TextBox 45">
              <a:extLst>
                <a:ext uri="{FF2B5EF4-FFF2-40B4-BE49-F238E27FC236}">
                  <a16:creationId xmlns:a16="http://schemas.microsoft.com/office/drawing/2014/main" id="{264641AC-3F72-4B0F-AFEA-9E66E6ADED02}"/>
                </a:ext>
              </a:extLst>
            </p:cNvPr>
            <p:cNvSpPr txBox="1"/>
            <p:nvPr/>
          </p:nvSpPr>
          <p:spPr>
            <a:xfrm>
              <a:off x="5655938" y="4453532"/>
              <a:ext cx="492993"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28.0%</a:t>
              </a:r>
            </a:p>
          </p:txBody>
        </p:sp>
        <p:sp>
          <p:nvSpPr>
            <p:cNvPr id="47" name="TextBox 46">
              <a:extLst>
                <a:ext uri="{FF2B5EF4-FFF2-40B4-BE49-F238E27FC236}">
                  <a16:creationId xmlns:a16="http://schemas.microsoft.com/office/drawing/2014/main" id="{EBE73E90-361A-4178-82F0-E912B2E22458}"/>
                </a:ext>
              </a:extLst>
            </p:cNvPr>
            <p:cNvSpPr txBox="1"/>
            <p:nvPr/>
          </p:nvSpPr>
          <p:spPr>
            <a:xfrm>
              <a:off x="5911707" y="4831351"/>
              <a:ext cx="492993"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18.1%</a:t>
              </a:r>
            </a:p>
          </p:txBody>
        </p:sp>
        <p:sp>
          <p:nvSpPr>
            <p:cNvPr id="48" name="TextBox 47">
              <a:extLst>
                <a:ext uri="{FF2B5EF4-FFF2-40B4-BE49-F238E27FC236}">
                  <a16:creationId xmlns:a16="http://schemas.microsoft.com/office/drawing/2014/main" id="{4EC952AF-2518-4F49-BA80-622E30DC53CB}"/>
                </a:ext>
              </a:extLst>
            </p:cNvPr>
            <p:cNvSpPr txBox="1"/>
            <p:nvPr/>
          </p:nvSpPr>
          <p:spPr>
            <a:xfrm>
              <a:off x="6712313" y="5125692"/>
              <a:ext cx="492993"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9.0%</a:t>
              </a:r>
            </a:p>
          </p:txBody>
        </p:sp>
      </p:grpSp>
      <p:graphicFrame>
        <p:nvGraphicFramePr>
          <p:cNvPr id="93" name="Table 92">
            <a:extLst>
              <a:ext uri="{FF2B5EF4-FFF2-40B4-BE49-F238E27FC236}">
                <a16:creationId xmlns:a16="http://schemas.microsoft.com/office/drawing/2014/main" id="{EAB3BAA9-AD03-48F5-8D7B-F4F808E51B89}"/>
              </a:ext>
            </a:extLst>
          </p:cNvPr>
          <p:cNvGraphicFramePr>
            <a:graphicFrameLocks noGrp="1"/>
          </p:cNvGraphicFramePr>
          <p:nvPr>
            <p:extLst>
              <p:ext uri="{D42A27DB-BD31-4B8C-83A1-F6EECF244321}">
                <p14:modId xmlns:p14="http://schemas.microsoft.com/office/powerpoint/2010/main" val="3248676829"/>
              </p:ext>
            </p:extLst>
          </p:nvPr>
        </p:nvGraphicFramePr>
        <p:xfrm>
          <a:off x="6307598" y="3250639"/>
          <a:ext cx="2574648" cy="1036266"/>
        </p:xfrm>
        <a:graphic>
          <a:graphicData uri="http://schemas.openxmlformats.org/drawingml/2006/table">
            <a:tbl>
              <a:tblPr firstRow="1" bandRow="1">
                <a:tableStyleId>{5C22544A-7EE6-4342-B048-85BDC9FD1C3A}</a:tableStyleId>
              </a:tblPr>
              <a:tblGrid>
                <a:gridCol w="879196">
                  <a:extLst>
                    <a:ext uri="{9D8B030D-6E8A-4147-A177-3AD203B41FA5}">
                      <a16:colId xmlns:a16="http://schemas.microsoft.com/office/drawing/2014/main" val="1136108807"/>
                    </a:ext>
                  </a:extLst>
                </a:gridCol>
                <a:gridCol w="423863">
                  <a:extLst>
                    <a:ext uri="{9D8B030D-6E8A-4147-A177-3AD203B41FA5}">
                      <a16:colId xmlns:a16="http://schemas.microsoft.com/office/drawing/2014/main" val="296065991"/>
                    </a:ext>
                  </a:extLst>
                </a:gridCol>
                <a:gridCol w="423863">
                  <a:extLst>
                    <a:ext uri="{9D8B030D-6E8A-4147-A177-3AD203B41FA5}">
                      <a16:colId xmlns:a16="http://schemas.microsoft.com/office/drawing/2014/main" val="2895691923"/>
                    </a:ext>
                  </a:extLst>
                </a:gridCol>
                <a:gridCol w="423863">
                  <a:extLst>
                    <a:ext uri="{9D8B030D-6E8A-4147-A177-3AD203B41FA5}">
                      <a16:colId xmlns:a16="http://schemas.microsoft.com/office/drawing/2014/main" val="2531806526"/>
                    </a:ext>
                  </a:extLst>
                </a:gridCol>
                <a:gridCol w="423863">
                  <a:extLst>
                    <a:ext uri="{9D8B030D-6E8A-4147-A177-3AD203B41FA5}">
                      <a16:colId xmlns:a16="http://schemas.microsoft.com/office/drawing/2014/main" val="889929651"/>
                    </a:ext>
                  </a:extLst>
                </a:gridCol>
              </a:tblGrid>
              <a:tr h="172711">
                <a:tc>
                  <a:txBody>
                    <a:bodyPr/>
                    <a:lstStyle/>
                    <a:p>
                      <a:pPr algn="l"/>
                      <a:r>
                        <a:rPr lang="en-US" sz="800" b="0" dirty="0">
                          <a:solidFill>
                            <a:schemeClr val="tx1"/>
                          </a:solidFill>
                          <a:latin typeface="Arial" panose="020B0604020202020204" pitchFamily="34" charset="0"/>
                          <a:cs typeface="Arial" panose="020B0604020202020204" pitchFamily="34" charset="0"/>
                        </a:rPr>
                        <a:t> Income </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393106042"/>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&lt; 139% FPL</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171,355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161,399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160,143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156,045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30816560"/>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139 – 250% FPL</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56,381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64,275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59,884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42,843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794661542"/>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250 – 400% FPL</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44,465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53,022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48,924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31,525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3267499"/>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400%+ FPL</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24,084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31,077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37,664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20,998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4047945563"/>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State Total</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296,285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309,773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306,615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251,411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465333592"/>
                  </a:ext>
                </a:extLst>
              </a:tr>
            </a:tbl>
          </a:graphicData>
        </a:graphic>
      </p:graphicFrame>
      <p:pic>
        <p:nvPicPr>
          <p:cNvPr id="7" name="Picture 6">
            <a:extLst>
              <a:ext uri="{FF2B5EF4-FFF2-40B4-BE49-F238E27FC236}">
                <a16:creationId xmlns:a16="http://schemas.microsoft.com/office/drawing/2014/main" id="{07CF174E-1769-4BF5-A617-CA9F41933CF7}"/>
              </a:ext>
            </a:extLst>
          </p:cNvPr>
          <p:cNvPicPr>
            <a:picLocks noChangeAspect="1"/>
          </p:cNvPicPr>
          <p:nvPr/>
        </p:nvPicPr>
        <p:blipFill>
          <a:blip r:embed="rId7"/>
          <a:stretch>
            <a:fillRect/>
          </a:stretch>
        </p:blipFill>
        <p:spPr>
          <a:xfrm>
            <a:off x="480011" y="4590940"/>
            <a:ext cx="390525" cy="962025"/>
          </a:xfrm>
          <a:prstGeom prst="rect">
            <a:avLst/>
          </a:prstGeom>
        </p:spPr>
      </p:pic>
      <p:sp>
        <p:nvSpPr>
          <p:cNvPr id="54" name="TextBox 53">
            <a:extLst>
              <a:ext uri="{FF2B5EF4-FFF2-40B4-BE49-F238E27FC236}">
                <a16:creationId xmlns:a16="http://schemas.microsoft.com/office/drawing/2014/main" id="{D6C6CEA4-2818-4221-B048-E13E5B504298}"/>
              </a:ext>
            </a:extLst>
          </p:cNvPr>
          <p:cNvSpPr txBox="1"/>
          <p:nvPr/>
        </p:nvSpPr>
        <p:spPr>
          <a:xfrm>
            <a:off x="1729363" y="6234753"/>
            <a:ext cx="461919" cy="238527"/>
          </a:xfrm>
          <a:prstGeom prst="rect">
            <a:avLst/>
          </a:prstGeom>
          <a:noFill/>
        </p:spPr>
        <p:txBody>
          <a:bodyPr wrap="square" rtlCol="0">
            <a:spAutoFit/>
          </a:bodyPr>
          <a:lstStyle/>
          <a:p>
            <a:r>
              <a:rPr lang="en-US" sz="950" b="1" dirty="0">
                <a:solidFill>
                  <a:schemeClr val="tx1">
                    <a:lumMod val="75000"/>
                    <a:lumOff val="25000"/>
                  </a:schemeClr>
                </a:solidFill>
                <a:latin typeface="Arial" panose="020B0604020202020204" pitchFamily="34" charset="0"/>
                <a:cs typeface="Arial" panose="020B0604020202020204" pitchFamily="34" charset="0"/>
              </a:rPr>
              <a:t>2018</a:t>
            </a:r>
          </a:p>
        </p:txBody>
      </p:sp>
      <p:sp>
        <p:nvSpPr>
          <p:cNvPr id="55" name="TextBox 54">
            <a:extLst>
              <a:ext uri="{FF2B5EF4-FFF2-40B4-BE49-F238E27FC236}">
                <a16:creationId xmlns:a16="http://schemas.microsoft.com/office/drawing/2014/main" id="{06336775-52E8-47AB-B60A-C9D7F84EEE38}"/>
              </a:ext>
            </a:extLst>
          </p:cNvPr>
          <p:cNvSpPr txBox="1"/>
          <p:nvPr/>
        </p:nvSpPr>
        <p:spPr>
          <a:xfrm>
            <a:off x="1941547" y="6250284"/>
            <a:ext cx="4996391" cy="238527"/>
          </a:xfrm>
          <a:prstGeom prst="rect">
            <a:avLst/>
          </a:prstGeom>
          <a:noFill/>
        </p:spPr>
        <p:txBody>
          <a:bodyPr wrap="square" rtlCol="0">
            <a:spAutoFit/>
          </a:bodyPr>
          <a:lstStyle/>
          <a:p>
            <a:r>
              <a:rPr lang="en-US" sz="950" b="1" dirty="0">
                <a:latin typeface="Arial" panose="020B0604020202020204" pitchFamily="34" charset="0"/>
                <a:cs typeface="Arial" panose="020B0604020202020204" pitchFamily="34" charset="0"/>
              </a:rPr>
              <a:t>	                       52.2%                                     </a:t>
            </a:r>
            <a:r>
              <a:rPr lang="en-US" sz="950" b="1" dirty="0">
                <a:solidFill>
                  <a:schemeClr val="bg1"/>
                </a:solidFill>
                <a:latin typeface="Arial" panose="020B0604020202020204" pitchFamily="34" charset="0"/>
                <a:cs typeface="Arial" panose="020B0604020202020204" pitchFamily="34" charset="0"/>
              </a:rPr>
              <a:t>19.5%              16.0%        12.3%</a:t>
            </a:r>
          </a:p>
        </p:txBody>
      </p:sp>
      <p:sp>
        <p:nvSpPr>
          <p:cNvPr id="56" name="TextBox 55">
            <a:extLst>
              <a:ext uri="{FF2B5EF4-FFF2-40B4-BE49-F238E27FC236}">
                <a16:creationId xmlns:a16="http://schemas.microsoft.com/office/drawing/2014/main" id="{960C48E6-480E-4894-AC4C-6E53C8C5A8E6}"/>
              </a:ext>
            </a:extLst>
          </p:cNvPr>
          <p:cNvSpPr txBox="1"/>
          <p:nvPr/>
        </p:nvSpPr>
        <p:spPr>
          <a:xfrm>
            <a:off x="1941547" y="6452461"/>
            <a:ext cx="4996391" cy="238527"/>
          </a:xfrm>
          <a:prstGeom prst="rect">
            <a:avLst/>
          </a:prstGeom>
          <a:noFill/>
        </p:spPr>
        <p:txBody>
          <a:bodyPr wrap="square" rtlCol="0">
            <a:spAutoFit/>
          </a:bodyPr>
          <a:lstStyle/>
          <a:p>
            <a:r>
              <a:rPr lang="en-US" sz="950" b="1" dirty="0">
                <a:latin typeface="Arial" panose="020B0604020202020204" pitchFamily="34" charset="0"/>
                <a:cs typeface="Arial" panose="020B0604020202020204" pitchFamily="34" charset="0"/>
              </a:rPr>
              <a:t>	                       52.1%                                      </a:t>
            </a:r>
            <a:r>
              <a:rPr lang="en-US" sz="950" b="1" dirty="0">
                <a:solidFill>
                  <a:schemeClr val="bg1"/>
                </a:solidFill>
                <a:latin typeface="Arial" panose="020B0604020202020204" pitchFamily="34" charset="0"/>
                <a:cs typeface="Arial" panose="020B0604020202020204" pitchFamily="34" charset="0"/>
              </a:rPr>
              <a:t>20.7%               17.1%        10.0%</a:t>
            </a:r>
          </a:p>
        </p:txBody>
      </p:sp>
      <p:pic>
        <p:nvPicPr>
          <p:cNvPr id="16" name="Picture 15">
            <a:extLst>
              <a:ext uri="{FF2B5EF4-FFF2-40B4-BE49-F238E27FC236}">
                <a16:creationId xmlns:a16="http://schemas.microsoft.com/office/drawing/2014/main" id="{8948A1B4-EA47-47C6-BE21-A82B5D3DDCCD}"/>
              </a:ext>
            </a:extLst>
          </p:cNvPr>
          <p:cNvPicPr>
            <a:picLocks noChangeAspect="1"/>
          </p:cNvPicPr>
          <p:nvPr/>
        </p:nvPicPr>
        <p:blipFill rotWithShape="1">
          <a:blip r:embed="rId8"/>
          <a:srcRect l="1200" r="1"/>
          <a:stretch/>
        </p:blipFill>
        <p:spPr>
          <a:xfrm>
            <a:off x="6800497" y="6016241"/>
            <a:ext cx="735777" cy="663771"/>
          </a:xfrm>
          <a:prstGeom prst="rect">
            <a:avLst/>
          </a:prstGeom>
        </p:spPr>
      </p:pic>
    </p:spTree>
    <p:extLst>
      <p:ext uri="{BB962C8B-B14F-4D97-AF65-F5344CB8AC3E}">
        <p14:creationId xmlns:p14="http://schemas.microsoft.com/office/powerpoint/2010/main" val="21000384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B05A59D-34EC-4CC4-8055-844F18A5A9AB}"/>
              </a:ext>
            </a:extLst>
          </p:cNvPr>
          <p:cNvPicPr>
            <a:picLocks noChangeAspect="1"/>
          </p:cNvPicPr>
          <p:nvPr/>
        </p:nvPicPr>
        <p:blipFill>
          <a:blip r:embed="rId3"/>
          <a:stretch>
            <a:fillRect/>
          </a:stretch>
        </p:blipFill>
        <p:spPr>
          <a:xfrm>
            <a:off x="4832658" y="3318121"/>
            <a:ext cx="3634853" cy="2338693"/>
          </a:xfrm>
          <a:prstGeom prst="rect">
            <a:avLst/>
          </a:prstGeom>
        </p:spPr>
      </p:pic>
      <p:pic>
        <p:nvPicPr>
          <p:cNvPr id="3" name="Picture 2">
            <a:extLst>
              <a:ext uri="{FF2B5EF4-FFF2-40B4-BE49-F238E27FC236}">
                <a16:creationId xmlns:a16="http://schemas.microsoft.com/office/drawing/2014/main" id="{C0D34314-E99E-4E0D-953B-90A976BE0DFE}"/>
              </a:ext>
            </a:extLst>
          </p:cNvPr>
          <p:cNvPicPr>
            <a:picLocks noChangeAspect="1"/>
          </p:cNvPicPr>
          <p:nvPr/>
        </p:nvPicPr>
        <p:blipFill>
          <a:blip r:embed="rId4"/>
          <a:stretch>
            <a:fillRect/>
          </a:stretch>
        </p:blipFill>
        <p:spPr>
          <a:xfrm>
            <a:off x="446093" y="3309258"/>
            <a:ext cx="3650459" cy="2358077"/>
          </a:xfrm>
          <a:prstGeom prst="rect">
            <a:avLst/>
          </a:prstGeom>
        </p:spPr>
      </p:pic>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3000" b="1" dirty="0">
                <a:solidFill>
                  <a:srgbClr val="002A7E"/>
                </a:solidFill>
                <a:latin typeface="Arial" panose="020B0604020202020204" pitchFamily="34" charset="0"/>
                <a:cs typeface="Arial" panose="020B0604020202020204" pitchFamily="34" charset="0"/>
              </a:rPr>
              <a:t>SECTION 8. Cost of Care</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Footer Placeholder 11">
            <a:extLst>
              <a:ext uri="{FF2B5EF4-FFF2-40B4-BE49-F238E27FC236}">
                <a16:creationId xmlns:a16="http://schemas.microsoft.com/office/drawing/2014/main" id="{E150C370-0A24-433D-B638-54EE66E58735}"/>
              </a:ext>
            </a:extLst>
          </p:cNvPr>
          <p:cNvSpPr>
            <a:spLocks noGrp="1"/>
          </p:cNvSpPr>
          <p:nvPr>
            <p:ph type="ftr" sz="quarter" idx="11"/>
          </p:nvPr>
        </p:nvSpPr>
        <p:spPr>
          <a:xfrm>
            <a:off x="115016" y="6345732"/>
            <a:ext cx="380344" cy="365125"/>
          </a:xfrm>
        </p:spPr>
        <p:txBody>
          <a:bodyPr/>
          <a:lstStyle/>
          <a:p>
            <a:r>
              <a:rPr lang="en-US" dirty="0">
                <a:latin typeface="Arial" panose="020B0604020202020204" pitchFamily="34" charset="0"/>
                <a:cs typeface="Arial" panose="020B0604020202020204" pitchFamily="34" charset="0"/>
              </a:rPr>
              <a:t>24</a:t>
            </a:r>
          </a:p>
        </p:txBody>
      </p:sp>
      <p:sp>
        <p:nvSpPr>
          <p:cNvPr id="11" name="TextBox 10">
            <a:extLst>
              <a:ext uri="{FF2B5EF4-FFF2-40B4-BE49-F238E27FC236}">
                <a16:creationId xmlns:a16="http://schemas.microsoft.com/office/drawing/2014/main" id="{2E17EB41-88C2-4F75-9790-62B4010A2412}"/>
              </a:ext>
            </a:extLst>
          </p:cNvPr>
          <p:cNvSpPr txBox="1"/>
          <p:nvPr/>
        </p:nvSpPr>
        <p:spPr>
          <a:xfrm>
            <a:off x="545552" y="872787"/>
            <a:ext cx="8026359" cy="1477328"/>
          </a:xfrm>
          <a:prstGeom prst="rect">
            <a:avLst/>
          </a:prstGeom>
          <a:noFill/>
        </p:spPr>
        <p:txBody>
          <a:bodyPr wrap="square" rtlCol="0">
            <a:spAutoFit/>
          </a:bodyPr>
          <a:lstStyle/>
          <a:p>
            <a:pPr algn="ctr">
              <a:buSzPct val="130000"/>
            </a:pPr>
            <a:r>
              <a:rPr lang="en-US" sz="1400" b="1" dirty="0">
                <a:latin typeface="Arial" panose="020B0604020202020204" pitchFamily="34" charset="0"/>
                <a:cs typeface="Arial" panose="020B0604020202020204" pitchFamily="34" charset="0"/>
              </a:rPr>
              <a:t>From 2018 to 2020, average monthly premium costs dropped, while average annual deductible costs remained relatively stable</a:t>
            </a:r>
          </a:p>
          <a:p>
            <a:pPr algn="ctr"/>
            <a:endParaRPr lang="en-US" sz="1000" dirty="0">
              <a:latin typeface="Arial" panose="020B0604020202020204" pitchFamily="34" charset="0"/>
              <a:cs typeface="Arial" panose="020B0604020202020204" pitchFamily="34" charset="0"/>
            </a:endParaRPr>
          </a:p>
          <a:p>
            <a:pPr marL="171450" lvl="0" indent="-171450" defTabSz="914400">
              <a:buSzPct val="130000"/>
              <a:buFont typeface="Arial" panose="020B0604020202020204" pitchFamily="34" charset="0"/>
              <a:buChar char="•"/>
              <a:defRPr/>
            </a:pPr>
            <a:r>
              <a:rPr lang="en-US" sz="1300" dirty="0">
                <a:latin typeface="Arial" panose="020B0604020202020204" pitchFamily="34" charset="0"/>
                <a:cs typeface="Arial" panose="020B0604020202020204" pitchFamily="34" charset="0"/>
              </a:rPr>
              <a:t>In 2020, 74% of insured residents paid a monthly premium of $500 or less, compared to 59% of residents in 2018.</a:t>
            </a:r>
          </a:p>
          <a:p>
            <a:pPr marL="171450" lvl="0" indent="-171450" defTabSz="914400">
              <a:buSzPct val="130000"/>
              <a:buFont typeface="Arial" panose="020B0604020202020204" pitchFamily="34" charset="0"/>
              <a:buChar char="•"/>
              <a:defRPr/>
            </a:pPr>
            <a:r>
              <a:rPr lang="en-US" sz="1300" dirty="0">
                <a:latin typeface="Arial" panose="020B0604020202020204" pitchFamily="34" charset="0"/>
                <a:cs typeface="Arial" panose="020B0604020202020204" pitchFamily="34" charset="0"/>
              </a:rPr>
              <a:t>In comparison, deductible amounts remained relatively unchanged during same period. In 2020 and 2018, ~47% of insured residents paid an annual deductible of over $2,000.</a:t>
            </a:r>
          </a:p>
        </p:txBody>
      </p:sp>
      <p:sp>
        <p:nvSpPr>
          <p:cNvPr id="20" name="TextBox 19">
            <a:extLst>
              <a:ext uri="{FF2B5EF4-FFF2-40B4-BE49-F238E27FC236}">
                <a16:creationId xmlns:a16="http://schemas.microsoft.com/office/drawing/2014/main" id="{7A75E6DF-D43F-458F-9F07-39504A981E46}"/>
              </a:ext>
            </a:extLst>
          </p:cNvPr>
          <p:cNvSpPr txBox="1"/>
          <p:nvPr/>
        </p:nvSpPr>
        <p:spPr>
          <a:xfrm>
            <a:off x="4571008" y="2581954"/>
            <a:ext cx="4099695" cy="274492"/>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Annual Deductible Amount</a:t>
            </a:r>
          </a:p>
        </p:txBody>
      </p:sp>
      <p:graphicFrame>
        <p:nvGraphicFramePr>
          <p:cNvPr id="35" name="Table 34">
            <a:extLst>
              <a:ext uri="{FF2B5EF4-FFF2-40B4-BE49-F238E27FC236}">
                <a16:creationId xmlns:a16="http://schemas.microsoft.com/office/drawing/2014/main" id="{1D5FD801-F20B-4A4B-9F51-6CCBC1D3953C}"/>
              </a:ext>
            </a:extLst>
          </p:cNvPr>
          <p:cNvGraphicFramePr>
            <a:graphicFrameLocks noGrp="1"/>
          </p:cNvGraphicFramePr>
          <p:nvPr>
            <p:extLst>
              <p:ext uri="{D42A27DB-BD31-4B8C-83A1-F6EECF244321}">
                <p14:modId xmlns:p14="http://schemas.microsoft.com/office/powerpoint/2010/main" val="3907825909"/>
              </p:ext>
            </p:extLst>
          </p:nvPr>
        </p:nvGraphicFramePr>
        <p:xfrm>
          <a:off x="1359376" y="6075889"/>
          <a:ext cx="6143096" cy="345422"/>
        </p:xfrm>
        <a:graphic>
          <a:graphicData uri="http://schemas.openxmlformats.org/drawingml/2006/table">
            <a:tbl>
              <a:tblPr firstRow="1" bandRow="1">
                <a:tableStyleId>{5C22544A-7EE6-4342-B048-85BDC9FD1C3A}</a:tableStyleId>
              </a:tblPr>
              <a:tblGrid>
                <a:gridCol w="2876226">
                  <a:extLst>
                    <a:ext uri="{9D8B030D-6E8A-4147-A177-3AD203B41FA5}">
                      <a16:colId xmlns:a16="http://schemas.microsoft.com/office/drawing/2014/main" val="1136108807"/>
                    </a:ext>
                  </a:extLst>
                </a:gridCol>
                <a:gridCol w="653374">
                  <a:extLst>
                    <a:ext uri="{9D8B030D-6E8A-4147-A177-3AD203B41FA5}">
                      <a16:colId xmlns:a16="http://schemas.microsoft.com/office/drawing/2014/main" val="2361144826"/>
                    </a:ext>
                  </a:extLst>
                </a:gridCol>
                <a:gridCol w="653374">
                  <a:extLst>
                    <a:ext uri="{9D8B030D-6E8A-4147-A177-3AD203B41FA5}">
                      <a16:colId xmlns:a16="http://schemas.microsoft.com/office/drawing/2014/main" val="296065991"/>
                    </a:ext>
                  </a:extLst>
                </a:gridCol>
                <a:gridCol w="653374">
                  <a:extLst>
                    <a:ext uri="{9D8B030D-6E8A-4147-A177-3AD203B41FA5}">
                      <a16:colId xmlns:a16="http://schemas.microsoft.com/office/drawing/2014/main" val="2895691923"/>
                    </a:ext>
                  </a:extLst>
                </a:gridCol>
                <a:gridCol w="653374">
                  <a:extLst>
                    <a:ext uri="{9D8B030D-6E8A-4147-A177-3AD203B41FA5}">
                      <a16:colId xmlns:a16="http://schemas.microsoft.com/office/drawing/2014/main" val="2531806526"/>
                    </a:ext>
                  </a:extLst>
                </a:gridCol>
                <a:gridCol w="653374">
                  <a:extLst>
                    <a:ext uri="{9D8B030D-6E8A-4147-A177-3AD203B41FA5}">
                      <a16:colId xmlns:a16="http://schemas.microsoft.com/office/drawing/2014/main" val="994857962"/>
                    </a:ext>
                  </a:extLst>
                </a:gridCol>
              </a:tblGrid>
              <a:tr h="172711">
                <a:tc>
                  <a:txBody>
                    <a:bodyPr/>
                    <a:lstStyle/>
                    <a:p>
                      <a:pPr algn="l"/>
                      <a:r>
                        <a:rPr lang="en-US" sz="1000" b="0" dirty="0">
                          <a:solidFill>
                            <a:schemeClr val="tx1"/>
                          </a:solidFill>
                          <a:latin typeface="Arial" panose="020B0604020202020204" pitchFamily="34" charset="0"/>
                          <a:cs typeface="Arial" panose="020B0604020202020204" pitchFamily="34" charset="0"/>
                        </a:rPr>
                        <a:t>   Year</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93106042"/>
                  </a:ext>
                </a:extLst>
              </a:tr>
              <a:tr h="172711">
                <a:tc>
                  <a:txBody>
                    <a:bodyPr/>
                    <a:lstStyle/>
                    <a:p>
                      <a:pPr algn="l"/>
                      <a:r>
                        <a:rPr lang="en-US" sz="1000" b="0" dirty="0">
                          <a:solidFill>
                            <a:schemeClr val="tx1"/>
                          </a:solidFill>
                          <a:latin typeface="Arial" panose="020B0604020202020204" pitchFamily="34" charset="0"/>
                          <a:cs typeface="Arial" panose="020B0604020202020204" pitchFamily="34" charset="0"/>
                        </a:rPr>
                        <a:t>  Count of Insured with a Premium and Deductible</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590,402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574,665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558,111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558,322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547,379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530816560"/>
                  </a:ext>
                </a:extLst>
              </a:tr>
            </a:tbl>
          </a:graphicData>
        </a:graphic>
      </p:graphicFrame>
      <p:sp>
        <p:nvSpPr>
          <p:cNvPr id="18" name="TextBox 17">
            <a:extLst>
              <a:ext uri="{FF2B5EF4-FFF2-40B4-BE49-F238E27FC236}">
                <a16:creationId xmlns:a16="http://schemas.microsoft.com/office/drawing/2014/main" id="{5D7FAB6A-B8AC-4997-ABB0-FAFD93D195B1}"/>
              </a:ext>
            </a:extLst>
          </p:cNvPr>
          <p:cNvSpPr txBox="1"/>
          <p:nvPr/>
        </p:nvSpPr>
        <p:spPr>
          <a:xfrm>
            <a:off x="227282" y="2603495"/>
            <a:ext cx="4280670" cy="285797"/>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Monthly Premium Amount</a:t>
            </a:r>
          </a:p>
        </p:txBody>
      </p:sp>
      <p:grpSp>
        <p:nvGrpSpPr>
          <p:cNvPr id="79" name="Group 78">
            <a:extLst>
              <a:ext uri="{FF2B5EF4-FFF2-40B4-BE49-F238E27FC236}">
                <a16:creationId xmlns:a16="http://schemas.microsoft.com/office/drawing/2014/main" id="{A73907B3-884B-4229-9BB0-A7BC86FC6420}"/>
              </a:ext>
            </a:extLst>
          </p:cNvPr>
          <p:cNvGrpSpPr/>
          <p:nvPr/>
        </p:nvGrpSpPr>
        <p:grpSpPr>
          <a:xfrm>
            <a:off x="8134276" y="6315741"/>
            <a:ext cx="800247" cy="392514"/>
            <a:chOff x="7466680" y="6240981"/>
            <a:chExt cx="912981" cy="469877"/>
          </a:xfrm>
        </p:grpSpPr>
        <p:pic>
          <p:nvPicPr>
            <p:cNvPr id="80" name="Content Placeholder 18">
              <a:extLst>
                <a:ext uri="{FF2B5EF4-FFF2-40B4-BE49-F238E27FC236}">
                  <a16:creationId xmlns:a16="http://schemas.microsoft.com/office/drawing/2014/main" id="{4C6BF48D-48AA-4FB6-B1AE-F39DA2D7764E}"/>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81" name="Picture 80">
              <a:extLst>
                <a:ext uri="{FF2B5EF4-FFF2-40B4-BE49-F238E27FC236}">
                  <a16:creationId xmlns:a16="http://schemas.microsoft.com/office/drawing/2014/main" id="{883ED4C6-5A39-49C6-9CAD-743149B7A3DD}"/>
                </a:ext>
              </a:extLst>
            </p:cNvPr>
            <p:cNvPicPr>
              <a:picLocks noChangeAspect="1"/>
            </p:cNvPicPr>
            <p:nvPr/>
          </p:nvPicPr>
          <p:blipFill rotWithShape="1">
            <a:blip r:embed="rId6">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grpSp>
        <p:nvGrpSpPr>
          <p:cNvPr id="15" name="Group 14">
            <a:extLst>
              <a:ext uri="{FF2B5EF4-FFF2-40B4-BE49-F238E27FC236}">
                <a16:creationId xmlns:a16="http://schemas.microsoft.com/office/drawing/2014/main" id="{48EAC3E6-D37A-4C1E-A074-BA1484EF05CC}"/>
              </a:ext>
            </a:extLst>
          </p:cNvPr>
          <p:cNvGrpSpPr/>
          <p:nvPr/>
        </p:nvGrpSpPr>
        <p:grpSpPr>
          <a:xfrm>
            <a:off x="414302" y="3214654"/>
            <a:ext cx="4034726" cy="2706632"/>
            <a:chOff x="414302" y="3068212"/>
            <a:chExt cx="4034726" cy="2852968"/>
          </a:xfrm>
        </p:grpSpPr>
        <p:sp>
          <p:nvSpPr>
            <p:cNvPr id="22" name="TextBox 21">
              <a:extLst>
                <a:ext uri="{FF2B5EF4-FFF2-40B4-BE49-F238E27FC236}">
                  <a16:creationId xmlns:a16="http://schemas.microsoft.com/office/drawing/2014/main" id="{4CDA83F5-AE2E-4020-BD05-764E022BE9A7}"/>
                </a:ext>
              </a:extLst>
            </p:cNvPr>
            <p:cNvSpPr txBox="1"/>
            <p:nvPr/>
          </p:nvSpPr>
          <p:spPr>
            <a:xfrm>
              <a:off x="475329" y="3288331"/>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19.8%</a:t>
              </a:r>
            </a:p>
          </p:txBody>
        </p:sp>
        <p:sp>
          <p:nvSpPr>
            <p:cNvPr id="34" name="TextBox 33">
              <a:extLst>
                <a:ext uri="{FF2B5EF4-FFF2-40B4-BE49-F238E27FC236}">
                  <a16:creationId xmlns:a16="http://schemas.microsoft.com/office/drawing/2014/main" id="{25915753-D639-41E9-A103-4088906D8BD3}"/>
                </a:ext>
              </a:extLst>
            </p:cNvPr>
            <p:cNvSpPr txBox="1"/>
            <p:nvPr/>
          </p:nvSpPr>
          <p:spPr>
            <a:xfrm>
              <a:off x="414302" y="5661647"/>
              <a:ext cx="4034726" cy="259533"/>
            </a:xfrm>
            <a:prstGeom prst="rect">
              <a:avLst/>
            </a:prstGeom>
            <a:noFill/>
          </p:spPr>
          <p:txBody>
            <a:bodyPr wrap="square" rtlCol="0">
              <a:spAutoFit/>
            </a:bodyPr>
            <a:lstStyle/>
            <a:p>
              <a:r>
                <a:rPr lang="en-US" sz="1000" dirty="0">
                  <a:solidFill>
                    <a:schemeClr val="tx1">
                      <a:lumMod val="75000"/>
                      <a:lumOff val="25000"/>
                    </a:schemeClr>
                  </a:solidFill>
                  <a:latin typeface="Arial" panose="020B0604020202020204" pitchFamily="34" charset="0"/>
                  <a:cs typeface="Arial" panose="020B0604020202020204" pitchFamily="34" charset="0"/>
                </a:rPr>
                <a:t>   2012             2015               2016	   2018	            2020</a:t>
              </a:r>
            </a:p>
          </p:txBody>
        </p:sp>
        <p:cxnSp>
          <p:nvCxnSpPr>
            <p:cNvPr id="40" name="Straight Connector 39">
              <a:extLst>
                <a:ext uri="{FF2B5EF4-FFF2-40B4-BE49-F238E27FC236}">
                  <a16:creationId xmlns:a16="http://schemas.microsoft.com/office/drawing/2014/main" id="{E62390A2-BBBD-4FCD-ACEE-EEB38ABFF14D}"/>
                </a:ext>
              </a:extLst>
            </p:cNvPr>
            <p:cNvCxnSpPr/>
            <p:nvPr/>
          </p:nvCxnSpPr>
          <p:spPr>
            <a:xfrm>
              <a:off x="414302" y="3068212"/>
              <a:ext cx="0" cy="2587030"/>
            </a:xfrm>
            <a:prstGeom prst="line">
              <a:avLst/>
            </a:prstGeom>
          </p:spPr>
          <p:style>
            <a:lnRef idx="1">
              <a:schemeClr val="accent3"/>
            </a:lnRef>
            <a:fillRef idx="0">
              <a:schemeClr val="accent3"/>
            </a:fillRef>
            <a:effectRef idx="0">
              <a:schemeClr val="accent3"/>
            </a:effectRef>
            <a:fontRef idx="minor">
              <a:schemeClr val="tx1"/>
            </a:fontRef>
          </p:style>
        </p:cxnSp>
        <p:cxnSp>
          <p:nvCxnSpPr>
            <p:cNvPr id="42" name="Straight Connector 41">
              <a:extLst>
                <a:ext uri="{FF2B5EF4-FFF2-40B4-BE49-F238E27FC236}">
                  <a16:creationId xmlns:a16="http://schemas.microsoft.com/office/drawing/2014/main" id="{4EC17225-6AF2-45F1-A64D-04DCFCC746E0}"/>
                </a:ext>
              </a:extLst>
            </p:cNvPr>
            <p:cNvCxnSpPr>
              <a:cxnSpLocks/>
            </p:cNvCxnSpPr>
            <p:nvPr/>
          </p:nvCxnSpPr>
          <p:spPr>
            <a:xfrm>
              <a:off x="414302" y="5655242"/>
              <a:ext cx="3862423" cy="0"/>
            </a:xfrm>
            <a:prstGeom prst="line">
              <a:avLst/>
            </a:prstGeom>
          </p:spPr>
          <p:style>
            <a:lnRef idx="1">
              <a:schemeClr val="accent3"/>
            </a:lnRef>
            <a:fillRef idx="0">
              <a:schemeClr val="accent3"/>
            </a:fillRef>
            <a:effectRef idx="0">
              <a:schemeClr val="accent3"/>
            </a:effectRef>
            <a:fontRef idx="minor">
              <a:schemeClr val="tx1"/>
            </a:fontRef>
          </p:style>
        </p:cxnSp>
        <p:sp>
          <p:nvSpPr>
            <p:cNvPr id="39" name="TextBox 38">
              <a:extLst>
                <a:ext uri="{FF2B5EF4-FFF2-40B4-BE49-F238E27FC236}">
                  <a16:creationId xmlns:a16="http://schemas.microsoft.com/office/drawing/2014/main" id="{773B7028-728C-4860-B8B8-68431C24F850}"/>
                </a:ext>
              </a:extLst>
            </p:cNvPr>
            <p:cNvSpPr txBox="1"/>
            <p:nvPr/>
          </p:nvSpPr>
          <p:spPr>
            <a:xfrm>
              <a:off x="485660" y="3676350"/>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11.6%</a:t>
              </a:r>
            </a:p>
          </p:txBody>
        </p:sp>
        <p:sp>
          <p:nvSpPr>
            <p:cNvPr id="41" name="TextBox 40">
              <a:extLst>
                <a:ext uri="{FF2B5EF4-FFF2-40B4-BE49-F238E27FC236}">
                  <a16:creationId xmlns:a16="http://schemas.microsoft.com/office/drawing/2014/main" id="{1E670C3C-916F-4646-AD4E-C2851B3C3218}"/>
                </a:ext>
              </a:extLst>
            </p:cNvPr>
            <p:cNvSpPr txBox="1"/>
            <p:nvPr/>
          </p:nvSpPr>
          <p:spPr>
            <a:xfrm>
              <a:off x="2052285" y="3189512"/>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9.3%</a:t>
              </a:r>
            </a:p>
          </p:txBody>
        </p:sp>
        <p:sp>
          <p:nvSpPr>
            <p:cNvPr id="43" name="TextBox 42">
              <a:extLst>
                <a:ext uri="{FF2B5EF4-FFF2-40B4-BE49-F238E27FC236}">
                  <a16:creationId xmlns:a16="http://schemas.microsoft.com/office/drawing/2014/main" id="{A5707695-1B68-46DA-8C5F-9B42EAE6B363}"/>
                </a:ext>
              </a:extLst>
            </p:cNvPr>
            <p:cNvSpPr txBox="1"/>
            <p:nvPr/>
          </p:nvSpPr>
          <p:spPr>
            <a:xfrm>
              <a:off x="2742696" y="3917178"/>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13.0%</a:t>
              </a:r>
            </a:p>
          </p:txBody>
        </p:sp>
        <p:sp>
          <p:nvSpPr>
            <p:cNvPr id="46" name="TextBox 45">
              <a:extLst>
                <a:ext uri="{FF2B5EF4-FFF2-40B4-BE49-F238E27FC236}">
                  <a16:creationId xmlns:a16="http://schemas.microsoft.com/office/drawing/2014/main" id="{19969C8F-EAA7-4507-9AED-B90AAAFB65FC}"/>
                </a:ext>
              </a:extLst>
            </p:cNvPr>
            <p:cNvSpPr txBox="1"/>
            <p:nvPr/>
          </p:nvSpPr>
          <p:spPr>
            <a:xfrm>
              <a:off x="2755826" y="4956109"/>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16.9%</a:t>
              </a:r>
            </a:p>
          </p:txBody>
        </p:sp>
        <p:sp>
          <p:nvSpPr>
            <p:cNvPr id="47" name="TextBox 46">
              <a:extLst>
                <a:ext uri="{FF2B5EF4-FFF2-40B4-BE49-F238E27FC236}">
                  <a16:creationId xmlns:a16="http://schemas.microsoft.com/office/drawing/2014/main" id="{DCE476D3-7BB4-43D7-8EEB-25952A1AA15B}"/>
                </a:ext>
              </a:extLst>
            </p:cNvPr>
            <p:cNvSpPr txBox="1"/>
            <p:nvPr/>
          </p:nvSpPr>
          <p:spPr>
            <a:xfrm>
              <a:off x="3522950" y="5381082"/>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9.9%</a:t>
              </a:r>
            </a:p>
          </p:txBody>
        </p:sp>
        <p:sp>
          <p:nvSpPr>
            <p:cNvPr id="48" name="TextBox 47">
              <a:extLst>
                <a:ext uri="{FF2B5EF4-FFF2-40B4-BE49-F238E27FC236}">
                  <a16:creationId xmlns:a16="http://schemas.microsoft.com/office/drawing/2014/main" id="{763AE280-C10A-45DA-BE6B-C220EEAD5DC2}"/>
                </a:ext>
              </a:extLst>
            </p:cNvPr>
            <p:cNvSpPr txBox="1"/>
            <p:nvPr/>
          </p:nvSpPr>
          <p:spPr>
            <a:xfrm>
              <a:off x="2016591" y="3509926"/>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15.3%</a:t>
              </a:r>
            </a:p>
          </p:txBody>
        </p:sp>
        <p:sp>
          <p:nvSpPr>
            <p:cNvPr id="49" name="TextBox 48">
              <a:extLst>
                <a:ext uri="{FF2B5EF4-FFF2-40B4-BE49-F238E27FC236}">
                  <a16:creationId xmlns:a16="http://schemas.microsoft.com/office/drawing/2014/main" id="{65939C74-AEF5-4E35-B31D-2E3B1572F2B6}"/>
                </a:ext>
              </a:extLst>
            </p:cNvPr>
            <p:cNvSpPr txBox="1"/>
            <p:nvPr/>
          </p:nvSpPr>
          <p:spPr>
            <a:xfrm>
              <a:off x="489499" y="4163359"/>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28.9%</a:t>
              </a:r>
            </a:p>
          </p:txBody>
        </p:sp>
        <p:sp>
          <p:nvSpPr>
            <p:cNvPr id="50" name="TextBox 49">
              <a:extLst>
                <a:ext uri="{FF2B5EF4-FFF2-40B4-BE49-F238E27FC236}">
                  <a16:creationId xmlns:a16="http://schemas.microsoft.com/office/drawing/2014/main" id="{CF9E6D9F-5A29-48EF-B028-629BC7784F74}"/>
                </a:ext>
              </a:extLst>
            </p:cNvPr>
            <p:cNvSpPr txBox="1"/>
            <p:nvPr/>
          </p:nvSpPr>
          <p:spPr>
            <a:xfrm>
              <a:off x="492107" y="4844651"/>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24.6%</a:t>
              </a:r>
            </a:p>
          </p:txBody>
        </p:sp>
        <p:sp>
          <p:nvSpPr>
            <p:cNvPr id="51" name="TextBox 50">
              <a:extLst>
                <a:ext uri="{FF2B5EF4-FFF2-40B4-BE49-F238E27FC236}">
                  <a16:creationId xmlns:a16="http://schemas.microsoft.com/office/drawing/2014/main" id="{A61862B0-7A4F-41D4-8BC4-E38F1D72F41C}"/>
                </a:ext>
              </a:extLst>
            </p:cNvPr>
            <p:cNvSpPr txBox="1"/>
            <p:nvPr/>
          </p:nvSpPr>
          <p:spPr>
            <a:xfrm>
              <a:off x="540623" y="5200855"/>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6.4%</a:t>
              </a:r>
            </a:p>
          </p:txBody>
        </p:sp>
        <p:sp>
          <p:nvSpPr>
            <p:cNvPr id="52" name="TextBox 51">
              <a:extLst>
                <a:ext uri="{FF2B5EF4-FFF2-40B4-BE49-F238E27FC236}">
                  <a16:creationId xmlns:a16="http://schemas.microsoft.com/office/drawing/2014/main" id="{4360AF5D-4C6E-4EBB-A767-589F7CFDCECD}"/>
                </a:ext>
              </a:extLst>
            </p:cNvPr>
            <p:cNvSpPr txBox="1"/>
            <p:nvPr/>
          </p:nvSpPr>
          <p:spPr>
            <a:xfrm>
              <a:off x="1246800" y="3272587"/>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19.0%</a:t>
              </a:r>
            </a:p>
          </p:txBody>
        </p:sp>
        <p:sp>
          <p:nvSpPr>
            <p:cNvPr id="53" name="TextBox 52">
              <a:extLst>
                <a:ext uri="{FF2B5EF4-FFF2-40B4-BE49-F238E27FC236}">
                  <a16:creationId xmlns:a16="http://schemas.microsoft.com/office/drawing/2014/main" id="{9E1FA584-393B-4947-90BA-1E7C2927D140}"/>
                </a:ext>
              </a:extLst>
            </p:cNvPr>
            <p:cNvSpPr txBox="1"/>
            <p:nvPr/>
          </p:nvSpPr>
          <p:spPr>
            <a:xfrm>
              <a:off x="2755826" y="3404052"/>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28.0%</a:t>
              </a:r>
            </a:p>
          </p:txBody>
        </p:sp>
        <p:sp>
          <p:nvSpPr>
            <p:cNvPr id="68" name="TextBox 67">
              <a:extLst>
                <a:ext uri="{FF2B5EF4-FFF2-40B4-BE49-F238E27FC236}">
                  <a16:creationId xmlns:a16="http://schemas.microsoft.com/office/drawing/2014/main" id="{31CD0B1A-8F04-4B3B-B286-EA12B0CB7B5F}"/>
                </a:ext>
              </a:extLst>
            </p:cNvPr>
            <p:cNvSpPr txBox="1"/>
            <p:nvPr/>
          </p:nvSpPr>
          <p:spPr>
            <a:xfrm>
              <a:off x="1237354" y="3660269"/>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  9.9%</a:t>
              </a:r>
            </a:p>
          </p:txBody>
        </p:sp>
        <p:sp>
          <p:nvSpPr>
            <p:cNvPr id="69" name="TextBox 68">
              <a:extLst>
                <a:ext uri="{FF2B5EF4-FFF2-40B4-BE49-F238E27FC236}">
                  <a16:creationId xmlns:a16="http://schemas.microsoft.com/office/drawing/2014/main" id="{B78D26F9-E647-4ADE-9E22-87DBB7D53165}"/>
                </a:ext>
              </a:extLst>
            </p:cNvPr>
            <p:cNvSpPr txBox="1"/>
            <p:nvPr/>
          </p:nvSpPr>
          <p:spPr>
            <a:xfrm>
              <a:off x="1252749" y="4108595"/>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29.1%</a:t>
              </a:r>
            </a:p>
          </p:txBody>
        </p:sp>
        <p:sp>
          <p:nvSpPr>
            <p:cNvPr id="70" name="TextBox 69">
              <a:extLst>
                <a:ext uri="{FF2B5EF4-FFF2-40B4-BE49-F238E27FC236}">
                  <a16:creationId xmlns:a16="http://schemas.microsoft.com/office/drawing/2014/main" id="{2DDBC876-8C10-459E-A90C-0361DFD5647F}"/>
                </a:ext>
              </a:extLst>
            </p:cNvPr>
            <p:cNvSpPr txBox="1"/>
            <p:nvPr/>
          </p:nvSpPr>
          <p:spPr>
            <a:xfrm>
              <a:off x="1256531" y="4713846"/>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20.3%</a:t>
              </a:r>
            </a:p>
          </p:txBody>
        </p:sp>
        <p:sp>
          <p:nvSpPr>
            <p:cNvPr id="71" name="TextBox 70">
              <a:extLst>
                <a:ext uri="{FF2B5EF4-FFF2-40B4-BE49-F238E27FC236}">
                  <a16:creationId xmlns:a16="http://schemas.microsoft.com/office/drawing/2014/main" id="{D763DFB4-A16D-4E11-A4CB-6CF53AEDB167}"/>
                </a:ext>
              </a:extLst>
            </p:cNvPr>
            <p:cNvSpPr txBox="1"/>
            <p:nvPr/>
          </p:nvSpPr>
          <p:spPr>
            <a:xfrm>
              <a:off x="1256531" y="5102882"/>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10.3%</a:t>
              </a:r>
            </a:p>
          </p:txBody>
        </p:sp>
        <p:sp>
          <p:nvSpPr>
            <p:cNvPr id="72" name="TextBox 71">
              <a:extLst>
                <a:ext uri="{FF2B5EF4-FFF2-40B4-BE49-F238E27FC236}">
                  <a16:creationId xmlns:a16="http://schemas.microsoft.com/office/drawing/2014/main" id="{77DA6498-3FE7-41D2-AD55-944F5A646F25}"/>
                </a:ext>
              </a:extLst>
            </p:cNvPr>
            <p:cNvSpPr txBox="1"/>
            <p:nvPr/>
          </p:nvSpPr>
          <p:spPr>
            <a:xfrm>
              <a:off x="2008217" y="4795274"/>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24.9%</a:t>
              </a:r>
            </a:p>
          </p:txBody>
        </p:sp>
        <p:sp>
          <p:nvSpPr>
            <p:cNvPr id="73" name="TextBox 72">
              <a:extLst>
                <a:ext uri="{FF2B5EF4-FFF2-40B4-BE49-F238E27FC236}">
                  <a16:creationId xmlns:a16="http://schemas.microsoft.com/office/drawing/2014/main" id="{23BC0377-FD22-432B-AF3B-35C8577764DD}"/>
                </a:ext>
              </a:extLst>
            </p:cNvPr>
            <p:cNvSpPr txBox="1"/>
            <p:nvPr/>
          </p:nvSpPr>
          <p:spPr>
            <a:xfrm>
              <a:off x="2035897" y="5179982"/>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6.5%</a:t>
              </a:r>
            </a:p>
          </p:txBody>
        </p:sp>
        <p:sp>
          <p:nvSpPr>
            <p:cNvPr id="74" name="TextBox 73">
              <a:extLst>
                <a:ext uri="{FF2B5EF4-FFF2-40B4-BE49-F238E27FC236}">
                  <a16:creationId xmlns:a16="http://schemas.microsoft.com/office/drawing/2014/main" id="{0ACC56C3-567C-402E-8C00-EF87E41D0B95}"/>
                </a:ext>
              </a:extLst>
            </p:cNvPr>
            <p:cNvSpPr txBox="1"/>
            <p:nvPr/>
          </p:nvSpPr>
          <p:spPr>
            <a:xfrm>
              <a:off x="2028108" y="5396486"/>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10.2%</a:t>
              </a:r>
            </a:p>
          </p:txBody>
        </p:sp>
        <p:sp>
          <p:nvSpPr>
            <p:cNvPr id="75" name="TextBox 74">
              <a:extLst>
                <a:ext uri="{FF2B5EF4-FFF2-40B4-BE49-F238E27FC236}">
                  <a16:creationId xmlns:a16="http://schemas.microsoft.com/office/drawing/2014/main" id="{F94F5299-512D-4C1E-AAF2-EC06E06AB6CB}"/>
                </a:ext>
              </a:extLst>
            </p:cNvPr>
            <p:cNvSpPr txBox="1"/>
            <p:nvPr/>
          </p:nvSpPr>
          <p:spPr>
            <a:xfrm>
              <a:off x="3525195" y="3165007"/>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7.7%</a:t>
              </a:r>
            </a:p>
          </p:txBody>
        </p:sp>
        <p:sp>
          <p:nvSpPr>
            <p:cNvPr id="76" name="TextBox 75">
              <a:extLst>
                <a:ext uri="{FF2B5EF4-FFF2-40B4-BE49-F238E27FC236}">
                  <a16:creationId xmlns:a16="http://schemas.microsoft.com/office/drawing/2014/main" id="{CF14F083-174C-4504-8A85-5DA7D604C790}"/>
                </a:ext>
              </a:extLst>
            </p:cNvPr>
            <p:cNvSpPr txBox="1"/>
            <p:nvPr/>
          </p:nvSpPr>
          <p:spPr>
            <a:xfrm>
              <a:off x="3481522" y="3472262"/>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18.5%</a:t>
              </a:r>
            </a:p>
          </p:txBody>
        </p:sp>
        <p:sp>
          <p:nvSpPr>
            <p:cNvPr id="77" name="TextBox 76">
              <a:extLst>
                <a:ext uri="{FF2B5EF4-FFF2-40B4-BE49-F238E27FC236}">
                  <a16:creationId xmlns:a16="http://schemas.microsoft.com/office/drawing/2014/main" id="{147B6355-E805-402E-84C4-57B260DF5578}"/>
                </a:ext>
              </a:extLst>
            </p:cNvPr>
            <p:cNvSpPr txBox="1"/>
            <p:nvPr/>
          </p:nvSpPr>
          <p:spPr>
            <a:xfrm>
              <a:off x="2741819" y="4406049"/>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27.3%</a:t>
              </a:r>
            </a:p>
          </p:txBody>
        </p:sp>
        <p:sp>
          <p:nvSpPr>
            <p:cNvPr id="78" name="TextBox 77">
              <a:extLst>
                <a:ext uri="{FF2B5EF4-FFF2-40B4-BE49-F238E27FC236}">
                  <a16:creationId xmlns:a16="http://schemas.microsoft.com/office/drawing/2014/main" id="{D9D601AC-99A5-4AF1-953E-783172BBE68C}"/>
                </a:ext>
              </a:extLst>
            </p:cNvPr>
            <p:cNvSpPr txBox="1"/>
            <p:nvPr/>
          </p:nvSpPr>
          <p:spPr>
            <a:xfrm>
              <a:off x="2798622" y="5393176"/>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9.7%</a:t>
              </a:r>
            </a:p>
          </p:txBody>
        </p:sp>
        <p:sp>
          <p:nvSpPr>
            <p:cNvPr id="82" name="TextBox 81">
              <a:extLst>
                <a:ext uri="{FF2B5EF4-FFF2-40B4-BE49-F238E27FC236}">
                  <a16:creationId xmlns:a16="http://schemas.microsoft.com/office/drawing/2014/main" id="{E6DF0D00-4976-40DD-8C4E-2139E228CBF2}"/>
                </a:ext>
              </a:extLst>
            </p:cNvPr>
            <p:cNvSpPr txBox="1"/>
            <p:nvPr/>
          </p:nvSpPr>
          <p:spPr>
            <a:xfrm>
              <a:off x="3537109" y="4161943"/>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36.9%</a:t>
              </a:r>
            </a:p>
          </p:txBody>
        </p:sp>
        <p:sp>
          <p:nvSpPr>
            <p:cNvPr id="83" name="TextBox 82">
              <a:extLst>
                <a:ext uri="{FF2B5EF4-FFF2-40B4-BE49-F238E27FC236}">
                  <a16:creationId xmlns:a16="http://schemas.microsoft.com/office/drawing/2014/main" id="{F83C725E-F10A-4178-BA55-173F24F086F0}"/>
                </a:ext>
              </a:extLst>
            </p:cNvPr>
            <p:cNvSpPr txBox="1"/>
            <p:nvPr/>
          </p:nvSpPr>
          <p:spPr>
            <a:xfrm>
              <a:off x="3492378" y="4851625"/>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21.3%</a:t>
              </a:r>
            </a:p>
          </p:txBody>
        </p:sp>
      </p:grpSp>
      <p:grpSp>
        <p:nvGrpSpPr>
          <p:cNvPr id="14" name="Group 13">
            <a:extLst>
              <a:ext uri="{FF2B5EF4-FFF2-40B4-BE49-F238E27FC236}">
                <a16:creationId xmlns:a16="http://schemas.microsoft.com/office/drawing/2014/main" id="{08470B4E-D0FC-4DDE-BC36-88C7A368029E}"/>
              </a:ext>
            </a:extLst>
          </p:cNvPr>
          <p:cNvGrpSpPr/>
          <p:nvPr/>
        </p:nvGrpSpPr>
        <p:grpSpPr>
          <a:xfrm>
            <a:off x="4791241" y="3179121"/>
            <a:ext cx="4034726" cy="2763592"/>
            <a:chOff x="4791241" y="3068212"/>
            <a:chExt cx="4034726" cy="2874909"/>
          </a:xfrm>
        </p:grpSpPr>
        <p:cxnSp>
          <p:nvCxnSpPr>
            <p:cNvPr id="44" name="Straight Connector 43">
              <a:extLst>
                <a:ext uri="{FF2B5EF4-FFF2-40B4-BE49-F238E27FC236}">
                  <a16:creationId xmlns:a16="http://schemas.microsoft.com/office/drawing/2014/main" id="{AFEF0A45-FAE0-4189-849A-0C02872B43E9}"/>
                </a:ext>
              </a:extLst>
            </p:cNvPr>
            <p:cNvCxnSpPr>
              <a:cxnSpLocks/>
            </p:cNvCxnSpPr>
            <p:nvPr/>
          </p:nvCxnSpPr>
          <p:spPr>
            <a:xfrm flipV="1">
              <a:off x="4797827" y="5645985"/>
              <a:ext cx="3847625" cy="6649"/>
            </a:xfrm>
            <a:prstGeom prst="line">
              <a:avLst/>
            </a:prstGeom>
          </p:spPr>
          <p:style>
            <a:lnRef idx="1">
              <a:schemeClr val="accent3"/>
            </a:lnRef>
            <a:fillRef idx="0">
              <a:schemeClr val="accent3"/>
            </a:fillRef>
            <a:effectRef idx="0">
              <a:schemeClr val="accent3"/>
            </a:effectRef>
            <a:fontRef idx="minor">
              <a:schemeClr val="tx1"/>
            </a:fontRef>
          </p:style>
        </p:cxnSp>
        <p:cxnSp>
          <p:nvCxnSpPr>
            <p:cNvPr id="45" name="Straight Connector 44">
              <a:extLst>
                <a:ext uri="{FF2B5EF4-FFF2-40B4-BE49-F238E27FC236}">
                  <a16:creationId xmlns:a16="http://schemas.microsoft.com/office/drawing/2014/main" id="{6307DDC4-D9DD-4DA8-9475-E77280072C3E}"/>
                </a:ext>
              </a:extLst>
            </p:cNvPr>
            <p:cNvCxnSpPr/>
            <p:nvPr/>
          </p:nvCxnSpPr>
          <p:spPr>
            <a:xfrm>
              <a:off x="4809306" y="3068212"/>
              <a:ext cx="0" cy="2587030"/>
            </a:xfrm>
            <a:prstGeom prst="line">
              <a:avLst/>
            </a:prstGeom>
          </p:spPr>
          <p:style>
            <a:lnRef idx="1">
              <a:schemeClr val="accent3"/>
            </a:lnRef>
            <a:fillRef idx="0">
              <a:schemeClr val="accent3"/>
            </a:fillRef>
            <a:effectRef idx="0">
              <a:schemeClr val="accent3"/>
            </a:effectRef>
            <a:fontRef idx="minor">
              <a:schemeClr val="tx1"/>
            </a:fontRef>
          </p:style>
        </p:cxnSp>
        <p:sp>
          <p:nvSpPr>
            <p:cNvPr id="55" name="TextBox 54">
              <a:extLst>
                <a:ext uri="{FF2B5EF4-FFF2-40B4-BE49-F238E27FC236}">
                  <a16:creationId xmlns:a16="http://schemas.microsoft.com/office/drawing/2014/main" id="{D338BB31-65C9-4F45-AB23-21E93B7B9926}"/>
                </a:ext>
              </a:extLst>
            </p:cNvPr>
            <p:cNvSpPr txBox="1"/>
            <p:nvPr/>
          </p:nvSpPr>
          <p:spPr>
            <a:xfrm>
              <a:off x="4914884" y="3363842"/>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8.8%</a:t>
              </a:r>
            </a:p>
          </p:txBody>
        </p:sp>
        <p:sp>
          <p:nvSpPr>
            <p:cNvPr id="56" name="TextBox 55">
              <a:extLst>
                <a:ext uri="{FF2B5EF4-FFF2-40B4-BE49-F238E27FC236}">
                  <a16:creationId xmlns:a16="http://schemas.microsoft.com/office/drawing/2014/main" id="{2560BFC1-6617-404C-B210-877E6D13D193}"/>
                </a:ext>
              </a:extLst>
            </p:cNvPr>
            <p:cNvSpPr txBox="1"/>
            <p:nvPr/>
          </p:nvSpPr>
          <p:spPr>
            <a:xfrm>
              <a:off x="5641803" y="3330297"/>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20.1%</a:t>
              </a:r>
            </a:p>
          </p:txBody>
        </p:sp>
        <p:sp>
          <p:nvSpPr>
            <p:cNvPr id="57" name="TextBox 56">
              <a:extLst>
                <a:ext uri="{FF2B5EF4-FFF2-40B4-BE49-F238E27FC236}">
                  <a16:creationId xmlns:a16="http://schemas.microsoft.com/office/drawing/2014/main" id="{E6742C09-D1B4-4A33-90F0-3E82ACA9CB3D}"/>
                </a:ext>
              </a:extLst>
            </p:cNvPr>
            <p:cNvSpPr txBox="1"/>
            <p:nvPr/>
          </p:nvSpPr>
          <p:spPr>
            <a:xfrm>
              <a:off x="7886664" y="5374338"/>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10.2%</a:t>
              </a:r>
            </a:p>
          </p:txBody>
        </p:sp>
        <p:sp>
          <p:nvSpPr>
            <p:cNvPr id="58" name="TextBox 57">
              <a:extLst>
                <a:ext uri="{FF2B5EF4-FFF2-40B4-BE49-F238E27FC236}">
                  <a16:creationId xmlns:a16="http://schemas.microsoft.com/office/drawing/2014/main" id="{5C68E3BF-299A-4FA1-9D2F-C32F7112C58B}"/>
                </a:ext>
              </a:extLst>
            </p:cNvPr>
            <p:cNvSpPr txBox="1"/>
            <p:nvPr/>
          </p:nvSpPr>
          <p:spPr>
            <a:xfrm>
              <a:off x="6376556" y="4837577"/>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13.8%</a:t>
              </a:r>
            </a:p>
          </p:txBody>
        </p:sp>
        <p:sp>
          <p:nvSpPr>
            <p:cNvPr id="59" name="TextBox 58">
              <a:extLst>
                <a:ext uri="{FF2B5EF4-FFF2-40B4-BE49-F238E27FC236}">
                  <a16:creationId xmlns:a16="http://schemas.microsoft.com/office/drawing/2014/main" id="{CD4A8EF4-46FA-4200-A333-82EC2783C68A}"/>
                </a:ext>
              </a:extLst>
            </p:cNvPr>
            <p:cNvSpPr txBox="1"/>
            <p:nvPr/>
          </p:nvSpPr>
          <p:spPr>
            <a:xfrm>
              <a:off x="6421962" y="4327426"/>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8.2%</a:t>
              </a:r>
            </a:p>
          </p:txBody>
        </p:sp>
        <p:sp>
          <p:nvSpPr>
            <p:cNvPr id="60" name="TextBox 59">
              <a:extLst>
                <a:ext uri="{FF2B5EF4-FFF2-40B4-BE49-F238E27FC236}">
                  <a16:creationId xmlns:a16="http://schemas.microsoft.com/office/drawing/2014/main" id="{99096560-871A-4170-BFA3-438BA9C804D0}"/>
                </a:ext>
              </a:extLst>
            </p:cNvPr>
            <p:cNvSpPr txBox="1"/>
            <p:nvPr/>
          </p:nvSpPr>
          <p:spPr>
            <a:xfrm>
              <a:off x="5630095" y="3894609"/>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11.9%</a:t>
              </a:r>
            </a:p>
          </p:txBody>
        </p:sp>
        <p:sp>
          <p:nvSpPr>
            <p:cNvPr id="61" name="TextBox 60">
              <a:extLst>
                <a:ext uri="{FF2B5EF4-FFF2-40B4-BE49-F238E27FC236}">
                  <a16:creationId xmlns:a16="http://schemas.microsoft.com/office/drawing/2014/main" id="{935FA027-6F1C-4A94-91A3-4A6492CC6D35}"/>
                </a:ext>
              </a:extLst>
            </p:cNvPr>
            <p:cNvSpPr txBox="1"/>
            <p:nvPr/>
          </p:nvSpPr>
          <p:spPr>
            <a:xfrm>
              <a:off x="6390414" y="5282076"/>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20.3%</a:t>
              </a:r>
            </a:p>
          </p:txBody>
        </p:sp>
        <p:sp>
          <p:nvSpPr>
            <p:cNvPr id="62" name="TextBox 61">
              <a:extLst>
                <a:ext uri="{FF2B5EF4-FFF2-40B4-BE49-F238E27FC236}">
                  <a16:creationId xmlns:a16="http://schemas.microsoft.com/office/drawing/2014/main" id="{998EC6D8-B822-4716-958A-BC5A62FD9005}"/>
                </a:ext>
              </a:extLst>
            </p:cNvPr>
            <p:cNvSpPr txBox="1"/>
            <p:nvPr/>
          </p:nvSpPr>
          <p:spPr>
            <a:xfrm>
              <a:off x="4873771" y="4339383"/>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10.9%</a:t>
              </a:r>
            </a:p>
          </p:txBody>
        </p:sp>
        <p:sp>
          <p:nvSpPr>
            <p:cNvPr id="63" name="TextBox 62">
              <a:extLst>
                <a:ext uri="{FF2B5EF4-FFF2-40B4-BE49-F238E27FC236}">
                  <a16:creationId xmlns:a16="http://schemas.microsoft.com/office/drawing/2014/main" id="{61451C3C-C5E7-472F-8338-A60724600E14}"/>
                </a:ext>
              </a:extLst>
            </p:cNvPr>
            <p:cNvSpPr txBox="1"/>
            <p:nvPr/>
          </p:nvSpPr>
          <p:spPr>
            <a:xfrm>
              <a:off x="4925743" y="3861963"/>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9.1%</a:t>
              </a:r>
            </a:p>
          </p:txBody>
        </p:sp>
        <p:sp>
          <p:nvSpPr>
            <p:cNvPr id="64" name="TextBox 63">
              <a:extLst>
                <a:ext uri="{FF2B5EF4-FFF2-40B4-BE49-F238E27FC236}">
                  <a16:creationId xmlns:a16="http://schemas.microsoft.com/office/drawing/2014/main" id="{0F98DF57-CA50-4082-8D02-1E5E470B48EF}"/>
                </a:ext>
              </a:extLst>
            </p:cNvPr>
            <p:cNvSpPr txBox="1"/>
            <p:nvPr/>
          </p:nvSpPr>
          <p:spPr>
            <a:xfrm>
              <a:off x="4873771" y="3606373"/>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11.2%</a:t>
              </a:r>
            </a:p>
          </p:txBody>
        </p:sp>
        <p:sp>
          <p:nvSpPr>
            <p:cNvPr id="65" name="TextBox 64">
              <a:extLst>
                <a:ext uri="{FF2B5EF4-FFF2-40B4-BE49-F238E27FC236}">
                  <a16:creationId xmlns:a16="http://schemas.microsoft.com/office/drawing/2014/main" id="{191F6B4F-7DB5-4010-BF82-71C2D2C3F2DB}"/>
                </a:ext>
              </a:extLst>
            </p:cNvPr>
            <p:cNvSpPr txBox="1"/>
            <p:nvPr/>
          </p:nvSpPr>
          <p:spPr>
            <a:xfrm>
              <a:off x="4861171" y="4589036"/>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11.4%</a:t>
              </a:r>
            </a:p>
          </p:txBody>
        </p:sp>
        <p:sp>
          <p:nvSpPr>
            <p:cNvPr id="66" name="TextBox 65">
              <a:extLst>
                <a:ext uri="{FF2B5EF4-FFF2-40B4-BE49-F238E27FC236}">
                  <a16:creationId xmlns:a16="http://schemas.microsoft.com/office/drawing/2014/main" id="{375F4131-63E0-4AE8-97A4-BB69B6F73984}"/>
                </a:ext>
              </a:extLst>
            </p:cNvPr>
            <p:cNvSpPr txBox="1"/>
            <p:nvPr/>
          </p:nvSpPr>
          <p:spPr>
            <a:xfrm>
              <a:off x="4867786" y="5146401"/>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31.9%</a:t>
              </a:r>
            </a:p>
          </p:txBody>
        </p:sp>
        <p:sp>
          <p:nvSpPr>
            <p:cNvPr id="67" name="TextBox 66">
              <a:extLst>
                <a:ext uri="{FF2B5EF4-FFF2-40B4-BE49-F238E27FC236}">
                  <a16:creationId xmlns:a16="http://schemas.microsoft.com/office/drawing/2014/main" id="{6925DF29-3EA1-48FA-9BE2-867A25E002B4}"/>
                </a:ext>
              </a:extLst>
            </p:cNvPr>
            <p:cNvSpPr txBox="1"/>
            <p:nvPr/>
          </p:nvSpPr>
          <p:spPr>
            <a:xfrm>
              <a:off x="4791241" y="5670973"/>
              <a:ext cx="4034726" cy="272148"/>
            </a:xfrm>
            <a:prstGeom prst="rect">
              <a:avLst/>
            </a:prstGeom>
            <a:noFill/>
          </p:spPr>
          <p:txBody>
            <a:bodyPr wrap="square" rtlCol="0">
              <a:spAutoFit/>
            </a:bodyPr>
            <a:lstStyle/>
            <a:p>
              <a:r>
                <a:rPr lang="en-US" sz="1100" dirty="0">
                  <a:solidFill>
                    <a:schemeClr val="tx1">
                      <a:lumMod val="75000"/>
                      <a:lumOff val="25000"/>
                    </a:schemeClr>
                  </a:solidFill>
                  <a:latin typeface="Arial" panose="020B0604020202020204" pitchFamily="34" charset="0"/>
                  <a:cs typeface="Arial" panose="020B0604020202020204" pitchFamily="34" charset="0"/>
                </a:rPr>
                <a:t>   2012             2015          2016	  2018	         2020</a:t>
              </a:r>
            </a:p>
          </p:txBody>
        </p:sp>
        <p:sp>
          <p:nvSpPr>
            <p:cNvPr id="84" name="TextBox 83">
              <a:extLst>
                <a:ext uri="{FF2B5EF4-FFF2-40B4-BE49-F238E27FC236}">
                  <a16:creationId xmlns:a16="http://schemas.microsoft.com/office/drawing/2014/main" id="{679D2FE1-6CAB-44E6-98F9-490F7F22B2B7}"/>
                </a:ext>
              </a:extLst>
            </p:cNvPr>
            <p:cNvSpPr txBox="1"/>
            <p:nvPr/>
          </p:nvSpPr>
          <p:spPr>
            <a:xfrm>
              <a:off x="5653550" y="3681219"/>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7.3%</a:t>
              </a:r>
            </a:p>
          </p:txBody>
        </p:sp>
        <p:sp>
          <p:nvSpPr>
            <p:cNvPr id="85" name="TextBox 84">
              <a:extLst>
                <a:ext uri="{FF2B5EF4-FFF2-40B4-BE49-F238E27FC236}">
                  <a16:creationId xmlns:a16="http://schemas.microsoft.com/office/drawing/2014/main" id="{1675CCEE-F9A9-42C0-B555-FF2F719F61DF}"/>
                </a:ext>
              </a:extLst>
            </p:cNvPr>
            <p:cNvSpPr txBox="1"/>
            <p:nvPr/>
          </p:nvSpPr>
          <p:spPr>
            <a:xfrm>
              <a:off x="5684274" y="4149627"/>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8.7%</a:t>
              </a:r>
            </a:p>
          </p:txBody>
        </p:sp>
        <p:sp>
          <p:nvSpPr>
            <p:cNvPr id="86" name="TextBox 85">
              <a:extLst>
                <a:ext uri="{FF2B5EF4-FFF2-40B4-BE49-F238E27FC236}">
                  <a16:creationId xmlns:a16="http://schemas.microsoft.com/office/drawing/2014/main" id="{44C16E5B-2518-4ED1-B0BB-CA61F54D68CD}"/>
                </a:ext>
              </a:extLst>
            </p:cNvPr>
            <p:cNvSpPr txBox="1"/>
            <p:nvPr/>
          </p:nvSpPr>
          <p:spPr>
            <a:xfrm>
              <a:off x="5618998" y="4521453"/>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10.1%</a:t>
              </a:r>
            </a:p>
          </p:txBody>
        </p:sp>
        <p:sp>
          <p:nvSpPr>
            <p:cNvPr id="87" name="TextBox 86">
              <a:extLst>
                <a:ext uri="{FF2B5EF4-FFF2-40B4-BE49-F238E27FC236}">
                  <a16:creationId xmlns:a16="http://schemas.microsoft.com/office/drawing/2014/main" id="{540CE21C-C37B-46B9-8C08-D9420E7BFDBB}"/>
                </a:ext>
              </a:extLst>
            </p:cNvPr>
            <p:cNvSpPr txBox="1"/>
            <p:nvPr/>
          </p:nvSpPr>
          <p:spPr>
            <a:xfrm>
              <a:off x="5630872" y="5213369"/>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23.9%</a:t>
              </a:r>
            </a:p>
          </p:txBody>
        </p:sp>
        <p:sp>
          <p:nvSpPr>
            <p:cNvPr id="88" name="TextBox 87">
              <a:extLst>
                <a:ext uri="{FF2B5EF4-FFF2-40B4-BE49-F238E27FC236}">
                  <a16:creationId xmlns:a16="http://schemas.microsoft.com/office/drawing/2014/main" id="{73DF0F55-BF48-4F4F-A8D7-2889601FA190}"/>
                </a:ext>
              </a:extLst>
            </p:cNvPr>
            <p:cNvSpPr txBox="1"/>
            <p:nvPr/>
          </p:nvSpPr>
          <p:spPr>
            <a:xfrm>
              <a:off x="7108103" y="5310313"/>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14.7%</a:t>
              </a:r>
            </a:p>
          </p:txBody>
        </p:sp>
        <p:sp>
          <p:nvSpPr>
            <p:cNvPr id="89" name="TextBox 88">
              <a:extLst>
                <a:ext uri="{FF2B5EF4-FFF2-40B4-BE49-F238E27FC236}">
                  <a16:creationId xmlns:a16="http://schemas.microsoft.com/office/drawing/2014/main" id="{F9170CE9-458C-4BC8-B797-818E53F9962E}"/>
                </a:ext>
              </a:extLst>
            </p:cNvPr>
            <p:cNvSpPr txBox="1"/>
            <p:nvPr/>
          </p:nvSpPr>
          <p:spPr>
            <a:xfrm>
              <a:off x="7183028" y="5030334"/>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9.1%</a:t>
              </a:r>
            </a:p>
          </p:txBody>
        </p:sp>
        <p:sp>
          <p:nvSpPr>
            <p:cNvPr id="90" name="TextBox 89">
              <a:extLst>
                <a:ext uri="{FF2B5EF4-FFF2-40B4-BE49-F238E27FC236}">
                  <a16:creationId xmlns:a16="http://schemas.microsoft.com/office/drawing/2014/main" id="{60B8088E-010A-4A1F-A201-E5490244BCDD}"/>
                </a:ext>
              </a:extLst>
            </p:cNvPr>
            <p:cNvSpPr txBox="1"/>
            <p:nvPr/>
          </p:nvSpPr>
          <p:spPr>
            <a:xfrm>
              <a:off x="7857179" y="4936614"/>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14.6%</a:t>
              </a:r>
            </a:p>
          </p:txBody>
        </p:sp>
        <p:sp>
          <p:nvSpPr>
            <p:cNvPr id="91" name="TextBox 90">
              <a:extLst>
                <a:ext uri="{FF2B5EF4-FFF2-40B4-BE49-F238E27FC236}">
                  <a16:creationId xmlns:a16="http://schemas.microsoft.com/office/drawing/2014/main" id="{4D194A1C-BE61-493A-A2C3-9180C37D0B38}"/>
                </a:ext>
              </a:extLst>
            </p:cNvPr>
            <p:cNvSpPr txBox="1"/>
            <p:nvPr/>
          </p:nvSpPr>
          <p:spPr>
            <a:xfrm>
              <a:off x="7133428" y="4784275"/>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12.4%</a:t>
              </a:r>
            </a:p>
          </p:txBody>
        </p:sp>
        <p:sp>
          <p:nvSpPr>
            <p:cNvPr id="92" name="TextBox 91">
              <a:extLst>
                <a:ext uri="{FF2B5EF4-FFF2-40B4-BE49-F238E27FC236}">
                  <a16:creationId xmlns:a16="http://schemas.microsoft.com/office/drawing/2014/main" id="{0CEAFDE5-3B63-4F1E-BE00-DA0D97D9D885}"/>
                </a:ext>
              </a:extLst>
            </p:cNvPr>
            <p:cNvSpPr txBox="1"/>
            <p:nvPr/>
          </p:nvSpPr>
          <p:spPr>
            <a:xfrm>
              <a:off x="7876253" y="4367957"/>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11.0%</a:t>
              </a:r>
            </a:p>
          </p:txBody>
        </p:sp>
        <p:sp>
          <p:nvSpPr>
            <p:cNvPr id="93" name="TextBox 92">
              <a:extLst>
                <a:ext uri="{FF2B5EF4-FFF2-40B4-BE49-F238E27FC236}">
                  <a16:creationId xmlns:a16="http://schemas.microsoft.com/office/drawing/2014/main" id="{D3D8CAC8-1ACE-4D0B-957B-595B9275BD42}"/>
                </a:ext>
              </a:extLst>
            </p:cNvPr>
            <p:cNvSpPr txBox="1"/>
            <p:nvPr/>
          </p:nvSpPr>
          <p:spPr>
            <a:xfrm>
              <a:off x="6376556" y="3824720"/>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15.7%</a:t>
              </a:r>
            </a:p>
          </p:txBody>
        </p:sp>
        <p:sp>
          <p:nvSpPr>
            <p:cNvPr id="94" name="TextBox 93">
              <a:extLst>
                <a:ext uri="{FF2B5EF4-FFF2-40B4-BE49-F238E27FC236}">
                  <a16:creationId xmlns:a16="http://schemas.microsoft.com/office/drawing/2014/main" id="{B4D994FA-1F2A-4491-996B-16D9A0833559}"/>
                </a:ext>
              </a:extLst>
            </p:cNvPr>
            <p:cNvSpPr txBox="1"/>
            <p:nvPr/>
          </p:nvSpPr>
          <p:spPr>
            <a:xfrm>
              <a:off x="7159111" y="4346310"/>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8.6%</a:t>
              </a:r>
            </a:p>
          </p:txBody>
        </p:sp>
        <p:sp>
          <p:nvSpPr>
            <p:cNvPr id="95" name="TextBox 94">
              <a:extLst>
                <a:ext uri="{FF2B5EF4-FFF2-40B4-BE49-F238E27FC236}">
                  <a16:creationId xmlns:a16="http://schemas.microsoft.com/office/drawing/2014/main" id="{01CC990C-6A76-467E-8DD4-9387F0E9001A}"/>
                </a:ext>
              </a:extLst>
            </p:cNvPr>
            <p:cNvSpPr txBox="1"/>
            <p:nvPr/>
          </p:nvSpPr>
          <p:spPr>
            <a:xfrm>
              <a:off x="7872169" y="4012627"/>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17.3%</a:t>
              </a:r>
            </a:p>
          </p:txBody>
        </p:sp>
        <p:sp>
          <p:nvSpPr>
            <p:cNvPr id="96" name="TextBox 95">
              <a:extLst>
                <a:ext uri="{FF2B5EF4-FFF2-40B4-BE49-F238E27FC236}">
                  <a16:creationId xmlns:a16="http://schemas.microsoft.com/office/drawing/2014/main" id="{12D2785B-FA37-44DE-B727-8130003B26B4}"/>
                </a:ext>
              </a:extLst>
            </p:cNvPr>
            <p:cNvSpPr txBox="1"/>
            <p:nvPr/>
          </p:nvSpPr>
          <p:spPr>
            <a:xfrm>
              <a:off x="6395466" y="3269841"/>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12.7%</a:t>
              </a:r>
            </a:p>
          </p:txBody>
        </p:sp>
        <p:sp>
          <p:nvSpPr>
            <p:cNvPr id="97" name="TextBox 96">
              <a:extLst>
                <a:ext uri="{FF2B5EF4-FFF2-40B4-BE49-F238E27FC236}">
                  <a16:creationId xmlns:a16="http://schemas.microsoft.com/office/drawing/2014/main" id="{A54FA8E9-DFEE-41D6-85E6-4917EC0DC375}"/>
                </a:ext>
              </a:extLst>
            </p:cNvPr>
            <p:cNvSpPr txBox="1"/>
            <p:nvPr/>
          </p:nvSpPr>
          <p:spPr>
            <a:xfrm>
              <a:off x="7127409" y="3352240"/>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19.9%</a:t>
              </a:r>
            </a:p>
          </p:txBody>
        </p:sp>
        <p:sp>
          <p:nvSpPr>
            <p:cNvPr id="98" name="TextBox 97">
              <a:extLst>
                <a:ext uri="{FF2B5EF4-FFF2-40B4-BE49-F238E27FC236}">
                  <a16:creationId xmlns:a16="http://schemas.microsoft.com/office/drawing/2014/main" id="{930C77F2-A6CB-4BDD-9678-1293544A20E4}"/>
                </a:ext>
              </a:extLst>
            </p:cNvPr>
            <p:cNvSpPr txBox="1"/>
            <p:nvPr/>
          </p:nvSpPr>
          <p:spPr>
            <a:xfrm>
              <a:off x="7869208" y="3329799"/>
              <a:ext cx="610332" cy="26161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16.6%</a:t>
              </a:r>
            </a:p>
          </p:txBody>
        </p:sp>
        <p:sp>
          <p:nvSpPr>
            <p:cNvPr id="99" name="TextBox 98">
              <a:extLst>
                <a:ext uri="{FF2B5EF4-FFF2-40B4-BE49-F238E27FC236}">
                  <a16:creationId xmlns:a16="http://schemas.microsoft.com/office/drawing/2014/main" id="{039BF342-41D4-4E07-9836-BF82032E8504}"/>
                </a:ext>
              </a:extLst>
            </p:cNvPr>
            <p:cNvSpPr txBox="1"/>
            <p:nvPr/>
          </p:nvSpPr>
          <p:spPr>
            <a:xfrm>
              <a:off x="6432764" y="3518766"/>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9.3%</a:t>
              </a:r>
            </a:p>
          </p:txBody>
        </p:sp>
        <p:sp>
          <p:nvSpPr>
            <p:cNvPr id="100" name="TextBox 99">
              <a:extLst>
                <a:ext uri="{FF2B5EF4-FFF2-40B4-BE49-F238E27FC236}">
                  <a16:creationId xmlns:a16="http://schemas.microsoft.com/office/drawing/2014/main" id="{DE57E371-7CD6-47A4-BE30-DFFB140ECEFD}"/>
                </a:ext>
              </a:extLst>
            </p:cNvPr>
            <p:cNvSpPr txBox="1"/>
            <p:nvPr/>
          </p:nvSpPr>
          <p:spPr>
            <a:xfrm>
              <a:off x="7116867" y="3709815"/>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10.1%</a:t>
              </a:r>
            </a:p>
          </p:txBody>
        </p:sp>
        <p:sp>
          <p:nvSpPr>
            <p:cNvPr id="101" name="TextBox 100">
              <a:extLst>
                <a:ext uri="{FF2B5EF4-FFF2-40B4-BE49-F238E27FC236}">
                  <a16:creationId xmlns:a16="http://schemas.microsoft.com/office/drawing/2014/main" id="{E8AA64FA-9504-4C33-BB2D-70EE76EA1BC9}"/>
                </a:ext>
              </a:extLst>
            </p:cNvPr>
            <p:cNvSpPr txBox="1"/>
            <p:nvPr/>
          </p:nvSpPr>
          <p:spPr>
            <a:xfrm>
              <a:off x="7869208" y="3668496"/>
              <a:ext cx="610332" cy="26161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13.0%</a:t>
              </a:r>
            </a:p>
          </p:txBody>
        </p:sp>
      </p:grpSp>
      <p:pic>
        <p:nvPicPr>
          <p:cNvPr id="12" name="Picture 11">
            <a:extLst>
              <a:ext uri="{FF2B5EF4-FFF2-40B4-BE49-F238E27FC236}">
                <a16:creationId xmlns:a16="http://schemas.microsoft.com/office/drawing/2014/main" id="{4162241E-2CF4-41E2-8B8F-F07B589F6C6D}"/>
              </a:ext>
            </a:extLst>
          </p:cNvPr>
          <p:cNvPicPr>
            <a:picLocks noChangeAspect="1"/>
          </p:cNvPicPr>
          <p:nvPr/>
        </p:nvPicPr>
        <p:blipFill>
          <a:blip r:embed="rId7"/>
          <a:stretch>
            <a:fillRect/>
          </a:stretch>
        </p:blipFill>
        <p:spPr>
          <a:xfrm>
            <a:off x="546419" y="2866249"/>
            <a:ext cx="3552825" cy="180975"/>
          </a:xfrm>
          <a:prstGeom prst="rect">
            <a:avLst/>
          </a:prstGeom>
        </p:spPr>
      </p:pic>
      <p:sp>
        <p:nvSpPr>
          <p:cNvPr id="102" name="TextBox 101">
            <a:extLst>
              <a:ext uri="{FF2B5EF4-FFF2-40B4-BE49-F238E27FC236}">
                <a16:creationId xmlns:a16="http://schemas.microsoft.com/office/drawing/2014/main" id="{F5863B9E-8547-4668-9897-EE28938D9D2A}"/>
              </a:ext>
            </a:extLst>
          </p:cNvPr>
          <p:cNvSpPr txBox="1"/>
          <p:nvPr/>
        </p:nvSpPr>
        <p:spPr>
          <a:xfrm>
            <a:off x="549245" y="5419151"/>
            <a:ext cx="610332" cy="248191"/>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8.7%</a:t>
            </a:r>
          </a:p>
        </p:txBody>
      </p:sp>
      <p:sp>
        <p:nvSpPr>
          <p:cNvPr id="103" name="TextBox 102">
            <a:extLst>
              <a:ext uri="{FF2B5EF4-FFF2-40B4-BE49-F238E27FC236}">
                <a16:creationId xmlns:a16="http://schemas.microsoft.com/office/drawing/2014/main" id="{05CF21C5-FC3D-477B-8CB7-86EAC3C6236E}"/>
              </a:ext>
            </a:extLst>
          </p:cNvPr>
          <p:cNvSpPr txBox="1"/>
          <p:nvPr/>
        </p:nvSpPr>
        <p:spPr>
          <a:xfrm>
            <a:off x="1283964" y="5386394"/>
            <a:ext cx="610332" cy="248191"/>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11.3%</a:t>
            </a:r>
          </a:p>
        </p:txBody>
      </p:sp>
      <p:sp>
        <p:nvSpPr>
          <p:cNvPr id="104" name="TextBox 103">
            <a:extLst>
              <a:ext uri="{FF2B5EF4-FFF2-40B4-BE49-F238E27FC236}">
                <a16:creationId xmlns:a16="http://schemas.microsoft.com/office/drawing/2014/main" id="{B7F97762-C1F8-49F8-A197-D982FF2C3F7D}"/>
              </a:ext>
            </a:extLst>
          </p:cNvPr>
          <p:cNvSpPr txBox="1"/>
          <p:nvPr/>
        </p:nvSpPr>
        <p:spPr>
          <a:xfrm>
            <a:off x="2016591" y="4152050"/>
            <a:ext cx="610332" cy="24819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33.9%</a:t>
            </a:r>
          </a:p>
        </p:txBody>
      </p:sp>
      <p:sp>
        <p:nvSpPr>
          <p:cNvPr id="105" name="TextBox 104">
            <a:extLst>
              <a:ext uri="{FF2B5EF4-FFF2-40B4-BE49-F238E27FC236}">
                <a16:creationId xmlns:a16="http://schemas.microsoft.com/office/drawing/2014/main" id="{A6F7582A-BE30-453A-9ADF-0A6726B87A23}"/>
              </a:ext>
            </a:extLst>
          </p:cNvPr>
          <p:cNvSpPr txBox="1"/>
          <p:nvPr/>
        </p:nvSpPr>
        <p:spPr>
          <a:xfrm>
            <a:off x="2798895" y="5234756"/>
            <a:ext cx="610332" cy="24819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5.0%</a:t>
            </a:r>
          </a:p>
        </p:txBody>
      </p:sp>
      <p:sp>
        <p:nvSpPr>
          <p:cNvPr id="106" name="TextBox 105">
            <a:extLst>
              <a:ext uri="{FF2B5EF4-FFF2-40B4-BE49-F238E27FC236}">
                <a16:creationId xmlns:a16="http://schemas.microsoft.com/office/drawing/2014/main" id="{A4CDB015-F1AF-44F6-B5CB-1EDCF84E54D1}"/>
              </a:ext>
            </a:extLst>
          </p:cNvPr>
          <p:cNvSpPr txBox="1"/>
          <p:nvPr/>
        </p:nvSpPr>
        <p:spPr>
          <a:xfrm>
            <a:off x="3518912" y="5234328"/>
            <a:ext cx="610332" cy="24819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5.8%</a:t>
            </a:r>
          </a:p>
        </p:txBody>
      </p:sp>
      <p:pic>
        <p:nvPicPr>
          <p:cNvPr id="13" name="Picture 12">
            <a:extLst>
              <a:ext uri="{FF2B5EF4-FFF2-40B4-BE49-F238E27FC236}">
                <a16:creationId xmlns:a16="http://schemas.microsoft.com/office/drawing/2014/main" id="{60F13A20-7330-495A-A20A-3C3CAFCBB28E}"/>
              </a:ext>
            </a:extLst>
          </p:cNvPr>
          <p:cNvPicPr>
            <a:picLocks noChangeAspect="1"/>
          </p:cNvPicPr>
          <p:nvPr/>
        </p:nvPicPr>
        <p:blipFill rotWithShape="1">
          <a:blip r:embed="rId8"/>
          <a:srcRect r="50740" b="46773"/>
          <a:stretch/>
        </p:blipFill>
        <p:spPr>
          <a:xfrm>
            <a:off x="5210001" y="2792280"/>
            <a:ext cx="2820423" cy="202626"/>
          </a:xfrm>
          <a:prstGeom prst="rect">
            <a:avLst/>
          </a:prstGeom>
        </p:spPr>
      </p:pic>
      <p:pic>
        <p:nvPicPr>
          <p:cNvPr id="107" name="Picture 106">
            <a:extLst>
              <a:ext uri="{FF2B5EF4-FFF2-40B4-BE49-F238E27FC236}">
                <a16:creationId xmlns:a16="http://schemas.microsoft.com/office/drawing/2014/main" id="{E019B03C-1C6B-408E-BB57-131D9DB40E73}"/>
              </a:ext>
            </a:extLst>
          </p:cNvPr>
          <p:cNvPicPr>
            <a:picLocks noChangeAspect="1"/>
          </p:cNvPicPr>
          <p:nvPr/>
        </p:nvPicPr>
        <p:blipFill rotWithShape="1">
          <a:blip r:embed="rId8"/>
          <a:srcRect l="48941" t="1" b="43713"/>
          <a:stretch/>
        </p:blipFill>
        <p:spPr>
          <a:xfrm>
            <a:off x="5211279" y="2983582"/>
            <a:ext cx="2829650" cy="207403"/>
          </a:xfrm>
          <a:prstGeom prst="rect">
            <a:avLst/>
          </a:prstGeom>
        </p:spPr>
      </p:pic>
      <p:pic>
        <p:nvPicPr>
          <p:cNvPr id="108" name="Picture 107">
            <a:extLst>
              <a:ext uri="{FF2B5EF4-FFF2-40B4-BE49-F238E27FC236}">
                <a16:creationId xmlns:a16="http://schemas.microsoft.com/office/drawing/2014/main" id="{52035A3B-9568-4E85-BF7C-0AF242EDB27C}"/>
              </a:ext>
            </a:extLst>
          </p:cNvPr>
          <p:cNvPicPr>
            <a:picLocks noChangeAspect="1"/>
          </p:cNvPicPr>
          <p:nvPr/>
        </p:nvPicPr>
        <p:blipFill rotWithShape="1">
          <a:blip r:embed="rId8"/>
          <a:srcRect l="91108" t="5679" r="6701" b="50251"/>
          <a:stretch/>
        </p:blipFill>
        <p:spPr>
          <a:xfrm>
            <a:off x="3653276" y="2868518"/>
            <a:ext cx="133590" cy="178618"/>
          </a:xfrm>
          <a:prstGeom prst="rect">
            <a:avLst/>
          </a:prstGeom>
        </p:spPr>
      </p:pic>
      <p:sp>
        <p:nvSpPr>
          <p:cNvPr id="109" name="TextBox 108">
            <a:extLst>
              <a:ext uri="{FF2B5EF4-FFF2-40B4-BE49-F238E27FC236}">
                <a16:creationId xmlns:a16="http://schemas.microsoft.com/office/drawing/2014/main" id="{E51D0001-0D78-49B2-99D5-35C6CCB16E44}"/>
              </a:ext>
            </a:extLst>
          </p:cNvPr>
          <p:cNvSpPr txBox="1"/>
          <p:nvPr/>
        </p:nvSpPr>
        <p:spPr>
          <a:xfrm>
            <a:off x="4867786" y="4156251"/>
            <a:ext cx="610332" cy="25148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10.6%</a:t>
            </a:r>
          </a:p>
        </p:txBody>
      </p:sp>
      <p:sp>
        <p:nvSpPr>
          <p:cNvPr id="110" name="TextBox 109">
            <a:extLst>
              <a:ext uri="{FF2B5EF4-FFF2-40B4-BE49-F238E27FC236}">
                <a16:creationId xmlns:a16="http://schemas.microsoft.com/office/drawing/2014/main" id="{3481AE83-6904-4E84-BD19-C2D3E3A77937}"/>
              </a:ext>
            </a:extLst>
          </p:cNvPr>
          <p:cNvSpPr txBox="1"/>
          <p:nvPr/>
        </p:nvSpPr>
        <p:spPr>
          <a:xfrm>
            <a:off x="4952145" y="3282805"/>
            <a:ext cx="610332" cy="25148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6.1%</a:t>
            </a:r>
          </a:p>
        </p:txBody>
      </p:sp>
      <p:sp>
        <p:nvSpPr>
          <p:cNvPr id="111" name="TextBox 110">
            <a:extLst>
              <a:ext uri="{FF2B5EF4-FFF2-40B4-BE49-F238E27FC236}">
                <a16:creationId xmlns:a16="http://schemas.microsoft.com/office/drawing/2014/main" id="{2E23B0EA-4E34-408A-906E-9FD4C5FB35CF}"/>
              </a:ext>
            </a:extLst>
          </p:cNvPr>
          <p:cNvSpPr txBox="1"/>
          <p:nvPr/>
        </p:nvSpPr>
        <p:spPr>
          <a:xfrm>
            <a:off x="5676735" y="4389578"/>
            <a:ext cx="610332" cy="25148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6.0%</a:t>
            </a:r>
          </a:p>
        </p:txBody>
      </p:sp>
      <p:sp>
        <p:nvSpPr>
          <p:cNvPr id="112" name="TextBox 111">
            <a:extLst>
              <a:ext uri="{FF2B5EF4-FFF2-40B4-BE49-F238E27FC236}">
                <a16:creationId xmlns:a16="http://schemas.microsoft.com/office/drawing/2014/main" id="{35C222F9-B6FA-41F4-942E-B9541265C4F1}"/>
              </a:ext>
            </a:extLst>
          </p:cNvPr>
          <p:cNvSpPr txBox="1"/>
          <p:nvPr/>
        </p:nvSpPr>
        <p:spPr>
          <a:xfrm>
            <a:off x="5618998" y="4837490"/>
            <a:ext cx="610332" cy="25148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12.0%</a:t>
            </a:r>
          </a:p>
        </p:txBody>
      </p:sp>
      <p:sp>
        <p:nvSpPr>
          <p:cNvPr id="148" name="TextBox 147">
            <a:extLst>
              <a:ext uri="{FF2B5EF4-FFF2-40B4-BE49-F238E27FC236}">
                <a16:creationId xmlns:a16="http://schemas.microsoft.com/office/drawing/2014/main" id="{AD149377-3C99-442F-A7E4-290DC7DEC218}"/>
              </a:ext>
            </a:extLst>
          </p:cNvPr>
          <p:cNvSpPr txBox="1"/>
          <p:nvPr/>
        </p:nvSpPr>
        <p:spPr>
          <a:xfrm>
            <a:off x="6383815" y="4612569"/>
            <a:ext cx="610332" cy="25148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10.9%</a:t>
            </a:r>
          </a:p>
        </p:txBody>
      </p:sp>
      <p:sp>
        <p:nvSpPr>
          <p:cNvPr id="149" name="TextBox 148">
            <a:extLst>
              <a:ext uri="{FF2B5EF4-FFF2-40B4-BE49-F238E27FC236}">
                <a16:creationId xmlns:a16="http://schemas.microsoft.com/office/drawing/2014/main" id="{C7CA682E-2979-4FEA-A762-22B896E0CCD3}"/>
              </a:ext>
            </a:extLst>
          </p:cNvPr>
          <p:cNvSpPr txBox="1"/>
          <p:nvPr/>
        </p:nvSpPr>
        <p:spPr>
          <a:xfrm>
            <a:off x="6424309" y="4178103"/>
            <a:ext cx="610332" cy="25148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9.1%</a:t>
            </a:r>
          </a:p>
        </p:txBody>
      </p:sp>
      <p:sp>
        <p:nvSpPr>
          <p:cNvPr id="150" name="TextBox 149">
            <a:extLst>
              <a:ext uri="{FF2B5EF4-FFF2-40B4-BE49-F238E27FC236}">
                <a16:creationId xmlns:a16="http://schemas.microsoft.com/office/drawing/2014/main" id="{60D01DF8-38AD-48BE-A690-F075E46D17FA}"/>
              </a:ext>
            </a:extLst>
          </p:cNvPr>
          <p:cNvSpPr txBox="1"/>
          <p:nvPr/>
        </p:nvSpPr>
        <p:spPr>
          <a:xfrm>
            <a:off x="7123017" y="4102239"/>
            <a:ext cx="610332" cy="25148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17.3%</a:t>
            </a:r>
          </a:p>
        </p:txBody>
      </p:sp>
      <p:sp>
        <p:nvSpPr>
          <p:cNvPr id="151" name="TextBox 150">
            <a:extLst>
              <a:ext uri="{FF2B5EF4-FFF2-40B4-BE49-F238E27FC236}">
                <a16:creationId xmlns:a16="http://schemas.microsoft.com/office/drawing/2014/main" id="{8CBA1D44-77A1-4845-82EB-D761C6F20B0E}"/>
              </a:ext>
            </a:extLst>
          </p:cNvPr>
          <p:cNvSpPr txBox="1"/>
          <p:nvPr/>
        </p:nvSpPr>
        <p:spPr>
          <a:xfrm>
            <a:off x="7144368" y="4610748"/>
            <a:ext cx="610332" cy="251480"/>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7.9%</a:t>
            </a:r>
          </a:p>
        </p:txBody>
      </p:sp>
      <p:sp>
        <p:nvSpPr>
          <p:cNvPr id="152" name="TextBox 151">
            <a:extLst>
              <a:ext uri="{FF2B5EF4-FFF2-40B4-BE49-F238E27FC236}">
                <a16:creationId xmlns:a16="http://schemas.microsoft.com/office/drawing/2014/main" id="{941A74DA-8683-4A0C-92D8-F6DB86E94894}"/>
              </a:ext>
            </a:extLst>
          </p:cNvPr>
          <p:cNvSpPr txBox="1"/>
          <p:nvPr/>
        </p:nvSpPr>
        <p:spPr>
          <a:xfrm>
            <a:off x="7883041" y="4689669"/>
            <a:ext cx="541425"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11.4%</a:t>
            </a:r>
          </a:p>
        </p:txBody>
      </p:sp>
      <p:sp>
        <p:nvSpPr>
          <p:cNvPr id="153" name="TextBox 152">
            <a:extLst>
              <a:ext uri="{FF2B5EF4-FFF2-40B4-BE49-F238E27FC236}">
                <a16:creationId xmlns:a16="http://schemas.microsoft.com/office/drawing/2014/main" id="{43463730-9675-4B2C-A47D-848EF14253C9}"/>
              </a:ext>
            </a:extLst>
          </p:cNvPr>
          <p:cNvSpPr txBox="1"/>
          <p:nvPr/>
        </p:nvSpPr>
        <p:spPr>
          <a:xfrm>
            <a:off x="7900717" y="5210669"/>
            <a:ext cx="610332" cy="251480"/>
          </a:xfrm>
          <a:prstGeom prst="rect">
            <a:avLst/>
          </a:prstGeom>
          <a:noFill/>
        </p:spPr>
        <p:txBody>
          <a:bodyPr wrap="square" rtlCol="0">
            <a:spAutoFit/>
          </a:bodyPr>
          <a:lstStyle/>
          <a:p>
            <a:r>
              <a:rPr lang="en-US" sz="1000" dirty="0">
                <a:solidFill>
                  <a:schemeClr val="bg1"/>
                </a:solidFill>
                <a:latin typeface="Arial" panose="020B0604020202020204" pitchFamily="34" charset="0"/>
                <a:cs typeface="Arial" panose="020B0604020202020204" pitchFamily="34" charset="0"/>
              </a:rPr>
              <a:t>5.9%</a:t>
            </a:r>
          </a:p>
        </p:txBody>
      </p:sp>
    </p:spTree>
    <p:extLst>
      <p:ext uri="{BB962C8B-B14F-4D97-AF65-F5344CB8AC3E}">
        <p14:creationId xmlns:p14="http://schemas.microsoft.com/office/powerpoint/2010/main" val="20272365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6381B77-951D-4298-9A2E-CFED67D599E3}"/>
              </a:ext>
            </a:extLst>
          </p:cNvPr>
          <p:cNvPicPr>
            <a:picLocks noChangeAspect="1"/>
          </p:cNvPicPr>
          <p:nvPr/>
        </p:nvPicPr>
        <p:blipFill>
          <a:blip r:embed="rId3"/>
          <a:stretch>
            <a:fillRect/>
          </a:stretch>
        </p:blipFill>
        <p:spPr>
          <a:xfrm>
            <a:off x="4385183" y="3660655"/>
            <a:ext cx="3171494" cy="2282572"/>
          </a:xfrm>
          <a:prstGeom prst="rect">
            <a:avLst/>
          </a:prstGeom>
        </p:spPr>
      </p:pic>
      <p:pic>
        <p:nvPicPr>
          <p:cNvPr id="4" name="Picture 3">
            <a:extLst>
              <a:ext uri="{FF2B5EF4-FFF2-40B4-BE49-F238E27FC236}">
                <a16:creationId xmlns:a16="http://schemas.microsoft.com/office/drawing/2014/main" id="{EF3589B7-0887-483F-90C4-BFFFA60E12DA}"/>
              </a:ext>
            </a:extLst>
          </p:cNvPr>
          <p:cNvPicPr>
            <a:picLocks noChangeAspect="1"/>
          </p:cNvPicPr>
          <p:nvPr/>
        </p:nvPicPr>
        <p:blipFill>
          <a:blip r:embed="rId4"/>
          <a:stretch>
            <a:fillRect/>
          </a:stretch>
        </p:blipFill>
        <p:spPr>
          <a:xfrm>
            <a:off x="648846" y="3660655"/>
            <a:ext cx="3239496" cy="2330298"/>
          </a:xfrm>
          <a:prstGeom prst="rect">
            <a:avLst/>
          </a:prstGeom>
        </p:spPr>
      </p:pic>
      <p:pic>
        <p:nvPicPr>
          <p:cNvPr id="3" name="Picture 2">
            <a:extLst>
              <a:ext uri="{FF2B5EF4-FFF2-40B4-BE49-F238E27FC236}">
                <a16:creationId xmlns:a16="http://schemas.microsoft.com/office/drawing/2014/main" id="{7570F3D1-D1D6-460E-9684-3113C1056D67}"/>
              </a:ext>
            </a:extLst>
          </p:cNvPr>
          <p:cNvPicPr>
            <a:picLocks noChangeAspect="1"/>
          </p:cNvPicPr>
          <p:nvPr/>
        </p:nvPicPr>
        <p:blipFill>
          <a:blip r:embed="rId5"/>
          <a:stretch>
            <a:fillRect/>
          </a:stretch>
        </p:blipFill>
        <p:spPr>
          <a:xfrm>
            <a:off x="2667878" y="2994166"/>
            <a:ext cx="3808245" cy="254732"/>
          </a:xfrm>
          <a:prstGeom prst="rect">
            <a:avLst/>
          </a:prstGeom>
        </p:spPr>
      </p:pic>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HSA Contributions</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Footer Placeholder 11">
            <a:extLst>
              <a:ext uri="{FF2B5EF4-FFF2-40B4-BE49-F238E27FC236}">
                <a16:creationId xmlns:a16="http://schemas.microsoft.com/office/drawing/2014/main" id="{556BC017-CE7F-45E7-BA6E-957A8536334A}"/>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25</a:t>
            </a:r>
          </a:p>
        </p:txBody>
      </p:sp>
      <p:sp>
        <p:nvSpPr>
          <p:cNvPr id="11" name="TextBox 10">
            <a:extLst>
              <a:ext uri="{FF2B5EF4-FFF2-40B4-BE49-F238E27FC236}">
                <a16:creationId xmlns:a16="http://schemas.microsoft.com/office/drawing/2014/main" id="{DF546621-16B6-4388-860B-C450957EA23C}"/>
              </a:ext>
            </a:extLst>
          </p:cNvPr>
          <p:cNvSpPr txBox="1"/>
          <p:nvPr/>
        </p:nvSpPr>
        <p:spPr>
          <a:xfrm>
            <a:off x="368805" y="795662"/>
            <a:ext cx="8456218" cy="1892826"/>
          </a:xfrm>
          <a:prstGeom prst="rect">
            <a:avLst/>
          </a:prstGeom>
          <a:noFill/>
        </p:spPr>
        <p:txBody>
          <a:bodyPr wrap="square" rtlCol="0">
            <a:spAutoFit/>
          </a:bodyPr>
          <a:lstStyle/>
          <a:p>
            <a:pPr algn="ctr">
              <a:buSzPct val="130000"/>
            </a:pPr>
            <a:r>
              <a:rPr lang="en-US" sz="1400" b="1" dirty="0">
                <a:latin typeface="Arial" panose="020B0604020202020204" pitchFamily="34" charset="0"/>
                <a:cs typeface="Arial" panose="020B0604020202020204" pitchFamily="34" charset="0"/>
              </a:rPr>
              <a:t>Since 2012, the portion of insured individuals with HSAs has continued to grow; while individual contributions on average modestly grew, employer contributions on average did not change meaningfully</a:t>
            </a:r>
          </a:p>
          <a:p>
            <a:pPr algn="ctr">
              <a:buSzPct val="130000"/>
            </a:pPr>
            <a:endParaRPr lang="en-US" sz="1000" dirty="0">
              <a:solidFill>
                <a:srgbClr val="FF0000"/>
              </a:solidFill>
              <a:latin typeface="Arial" panose="020B0604020202020204" pitchFamily="34" charset="0"/>
              <a:cs typeface="Arial" panose="020B0604020202020204" pitchFamily="34" charset="0"/>
            </a:endParaRPr>
          </a:p>
          <a:p>
            <a:pPr marL="171450" lvl="0" indent="-171450" defTabSz="914400">
              <a:buSzPct val="130000"/>
              <a:buFont typeface="Arial" panose="020B0604020202020204" pitchFamily="34" charset="0"/>
              <a:buChar char="•"/>
              <a:defRPr/>
            </a:pPr>
            <a:r>
              <a:rPr lang="en-US" sz="1300" dirty="0">
                <a:latin typeface="Arial" panose="020B0604020202020204" pitchFamily="34" charset="0"/>
                <a:cs typeface="Arial" panose="020B0604020202020204" pitchFamily="34" charset="0"/>
              </a:rPr>
              <a:t>In comparison to 2018, the percent of insured residents who contribute something to their HSA rose by 2 points, with an increasing portion of individuals contributing between $1 to $2,000 and $4,000 or more.</a:t>
            </a:r>
          </a:p>
          <a:p>
            <a:pPr marL="171450" lvl="0" indent="-171450" defTabSz="914400">
              <a:buSzPct val="130000"/>
              <a:buFont typeface="Arial" panose="020B0604020202020204" pitchFamily="34" charset="0"/>
              <a:buChar char="•"/>
              <a:defRPr/>
            </a:pPr>
            <a:r>
              <a:rPr lang="en-US" sz="1300" dirty="0">
                <a:latin typeface="Arial" panose="020B0604020202020204" pitchFamily="34" charset="0"/>
                <a:cs typeface="Arial" panose="020B0604020202020204" pitchFamily="34" charset="0"/>
              </a:rPr>
              <a:t>Across the same time period, the percent of employers who contributed nothing to individuals’ HSAs rose by 0.4 point, the percent contributing $1 to 2,000 fell by 1.7 points, and the percent contributing over $2000 rose by 1.3 points.</a:t>
            </a:r>
          </a:p>
        </p:txBody>
      </p:sp>
      <p:graphicFrame>
        <p:nvGraphicFramePr>
          <p:cNvPr id="38" name="Table 37">
            <a:extLst>
              <a:ext uri="{FF2B5EF4-FFF2-40B4-BE49-F238E27FC236}">
                <a16:creationId xmlns:a16="http://schemas.microsoft.com/office/drawing/2014/main" id="{F35DC6A3-2938-4E9D-976E-891AFD87E41B}"/>
              </a:ext>
            </a:extLst>
          </p:cNvPr>
          <p:cNvGraphicFramePr>
            <a:graphicFrameLocks noGrp="1"/>
          </p:cNvGraphicFramePr>
          <p:nvPr>
            <p:extLst>
              <p:ext uri="{D42A27DB-BD31-4B8C-83A1-F6EECF244321}">
                <p14:modId xmlns:p14="http://schemas.microsoft.com/office/powerpoint/2010/main" val="3747220647"/>
              </p:ext>
            </p:extLst>
          </p:nvPr>
        </p:nvGraphicFramePr>
        <p:xfrm>
          <a:off x="1683320" y="6322966"/>
          <a:ext cx="5777361" cy="345422"/>
        </p:xfrm>
        <a:graphic>
          <a:graphicData uri="http://schemas.openxmlformats.org/drawingml/2006/table">
            <a:tbl>
              <a:tblPr firstRow="1" bandRow="1">
                <a:tableStyleId>{5C22544A-7EE6-4342-B048-85BDC9FD1C3A}</a:tableStyleId>
              </a:tblPr>
              <a:tblGrid>
                <a:gridCol w="1825911">
                  <a:extLst>
                    <a:ext uri="{9D8B030D-6E8A-4147-A177-3AD203B41FA5}">
                      <a16:colId xmlns:a16="http://schemas.microsoft.com/office/drawing/2014/main" val="1136108807"/>
                    </a:ext>
                  </a:extLst>
                </a:gridCol>
                <a:gridCol w="790290">
                  <a:extLst>
                    <a:ext uri="{9D8B030D-6E8A-4147-A177-3AD203B41FA5}">
                      <a16:colId xmlns:a16="http://schemas.microsoft.com/office/drawing/2014/main" val="2361144826"/>
                    </a:ext>
                  </a:extLst>
                </a:gridCol>
                <a:gridCol w="790290">
                  <a:extLst>
                    <a:ext uri="{9D8B030D-6E8A-4147-A177-3AD203B41FA5}">
                      <a16:colId xmlns:a16="http://schemas.microsoft.com/office/drawing/2014/main" val="296065991"/>
                    </a:ext>
                  </a:extLst>
                </a:gridCol>
                <a:gridCol w="790290">
                  <a:extLst>
                    <a:ext uri="{9D8B030D-6E8A-4147-A177-3AD203B41FA5}">
                      <a16:colId xmlns:a16="http://schemas.microsoft.com/office/drawing/2014/main" val="2895691923"/>
                    </a:ext>
                  </a:extLst>
                </a:gridCol>
                <a:gridCol w="790290">
                  <a:extLst>
                    <a:ext uri="{9D8B030D-6E8A-4147-A177-3AD203B41FA5}">
                      <a16:colId xmlns:a16="http://schemas.microsoft.com/office/drawing/2014/main" val="2531806526"/>
                    </a:ext>
                  </a:extLst>
                </a:gridCol>
                <a:gridCol w="790290">
                  <a:extLst>
                    <a:ext uri="{9D8B030D-6E8A-4147-A177-3AD203B41FA5}">
                      <a16:colId xmlns:a16="http://schemas.microsoft.com/office/drawing/2014/main" val="2584691488"/>
                    </a:ext>
                  </a:extLst>
                </a:gridCol>
              </a:tblGrid>
              <a:tr h="172711">
                <a:tc>
                  <a:txBody>
                    <a:bodyPr/>
                    <a:lstStyle/>
                    <a:p>
                      <a:pPr algn="l"/>
                      <a:r>
                        <a:rPr lang="en-US" sz="1000" b="0" dirty="0">
                          <a:solidFill>
                            <a:schemeClr val="tx1"/>
                          </a:solidFill>
                          <a:latin typeface="Arial" panose="020B0604020202020204" pitchFamily="34" charset="0"/>
                          <a:cs typeface="Arial" panose="020B0604020202020204" pitchFamily="34" charset="0"/>
                        </a:rPr>
                        <a:t>   Year</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93106042"/>
                  </a:ext>
                </a:extLst>
              </a:tr>
              <a:tr h="172711">
                <a:tc>
                  <a:txBody>
                    <a:bodyPr/>
                    <a:lstStyle/>
                    <a:p>
                      <a:pPr algn="l"/>
                      <a:r>
                        <a:rPr lang="en-US" sz="1000" b="0" dirty="0">
                          <a:solidFill>
                            <a:schemeClr val="tx1"/>
                          </a:solidFill>
                          <a:latin typeface="Arial" panose="020B0604020202020204" pitchFamily="34" charset="0"/>
                          <a:cs typeface="Arial" panose="020B0604020202020204" pitchFamily="34" charset="0"/>
                        </a:rPr>
                        <a:t>   Count of Insured with an HSA </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94,358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124,679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122,173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137,116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159,433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530816560"/>
                  </a:ext>
                </a:extLst>
              </a:tr>
            </a:tbl>
          </a:graphicData>
        </a:graphic>
      </p:graphicFrame>
      <p:grpSp>
        <p:nvGrpSpPr>
          <p:cNvPr id="10" name="Group 9">
            <a:extLst>
              <a:ext uri="{FF2B5EF4-FFF2-40B4-BE49-F238E27FC236}">
                <a16:creationId xmlns:a16="http://schemas.microsoft.com/office/drawing/2014/main" id="{1376340D-1FCB-450D-84AA-A5546164C62F}"/>
              </a:ext>
            </a:extLst>
          </p:cNvPr>
          <p:cNvGrpSpPr/>
          <p:nvPr/>
        </p:nvGrpSpPr>
        <p:grpSpPr>
          <a:xfrm>
            <a:off x="368805" y="2572644"/>
            <a:ext cx="7499601" cy="3637191"/>
            <a:chOff x="335358" y="2399625"/>
            <a:chExt cx="7499601" cy="3637191"/>
          </a:xfrm>
        </p:grpSpPr>
        <p:grpSp>
          <p:nvGrpSpPr>
            <p:cNvPr id="7" name="Group 6">
              <a:extLst>
                <a:ext uri="{FF2B5EF4-FFF2-40B4-BE49-F238E27FC236}">
                  <a16:creationId xmlns:a16="http://schemas.microsoft.com/office/drawing/2014/main" id="{9755500A-C0E7-4FA1-95EC-B4D18562C145}"/>
                </a:ext>
              </a:extLst>
            </p:cNvPr>
            <p:cNvGrpSpPr/>
            <p:nvPr/>
          </p:nvGrpSpPr>
          <p:grpSpPr>
            <a:xfrm>
              <a:off x="2547882" y="2399625"/>
              <a:ext cx="3978660" cy="660865"/>
              <a:chOff x="2278976" y="2611700"/>
              <a:chExt cx="4280670" cy="953881"/>
            </a:xfrm>
          </p:grpSpPr>
          <p:sp>
            <p:nvSpPr>
              <p:cNvPr id="13" name="TextBox 12">
                <a:extLst>
                  <a:ext uri="{FF2B5EF4-FFF2-40B4-BE49-F238E27FC236}">
                    <a16:creationId xmlns:a16="http://schemas.microsoft.com/office/drawing/2014/main" id="{AEA8118D-EAAB-4437-B187-1925C62D8FDA}"/>
                  </a:ext>
                </a:extLst>
              </p:cNvPr>
              <p:cNvSpPr txBox="1"/>
              <p:nvPr/>
            </p:nvSpPr>
            <p:spPr>
              <a:xfrm>
                <a:off x="2278976" y="2611700"/>
                <a:ext cx="4280670" cy="355391"/>
              </a:xfrm>
              <a:prstGeom prst="rect">
                <a:avLst/>
              </a:prstGeom>
              <a:noFill/>
            </p:spPr>
            <p:txBody>
              <a:bodyPr wrap="square" rtlCol="0">
                <a:spAutoFit/>
              </a:bodyPr>
              <a:lstStyle/>
              <a:p>
                <a:pPr algn="ctr"/>
                <a:r>
                  <a:rPr lang="en-US" sz="1000" b="1" dirty="0">
                    <a:solidFill>
                      <a:schemeClr val="tx1">
                        <a:lumMod val="75000"/>
                        <a:lumOff val="25000"/>
                      </a:schemeClr>
                    </a:solidFill>
                    <a:latin typeface="Arial" panose="020B0604020202020204" pitchFamily="34" charset="0"/>
                    <a:cs typeface="Arial" panose="020B0604020202020204" pitchFamily="34" charset="0"/>
                  </a:rPr>
                  <a:t>% of Insured with an HSA</a:t>
                </a:r>
              </a:p>
            </p:txBody>
          </p:sp>
          <p:sp>
            <p:nvSpPr>
              <p:cNvPr id="6" name="TextBox 5">
                <a:extLst>
                  <a:ext uri="{FF2B5EF4-FFF2-40B4-BE49-F238E27FC236}">
                    <a16:creationId xmlns:a16="http://schemas.microsoft.com/office/drawing/2014/main" id="{04CE20E3-85B8-4286-A335-7FE588751050}"/>
                  </a:ext>
                </a:extLst>
              </p:cNvPr>
              <p:cNvSpPr txBox="1"/>
              <p:nvPr/>
            </p:nvSpPr>
            <p:spPr>
              <a:xfrm>
                <a:off x="2347666" y="3210190"/>
                <a:ext cx="4121748" cy="355391"/>
              </a:xfrm>
              <a:prstGeom prst="rect">
                <a:avLst/>
              </a:prstGeom>
              <a:noFill/>
            </p:spPr>
            <p:txBody>
              <a:bodyPr wrap="square" rtlCol="0">
                <a:spAutoFit/>
              </a:bodyPr>
              <a:lstStyle/>
              <a:p>
                <a:r>
                  <a:rPr lang="en-US" sz="1000" b="1" dirty="0">
                    <a:latin typeface="Arial" panose="020B0604020202020204" pitchFamily="34" charset="0"/>
                    <a:cs typeface="Arial" panose="020B0604020202020204" pitchFamily="34" charset="0"/>
                  </a:rPr>
                  <a:t>   16.0%              21.7%          21.9%            </a:t>
                </a:r>
                <a:r>
                  <a:rPr lang="en-US" sz="1000" b="1" dirty="0">
                    <a:solidFill>
                      <a:schemeClr val="bg1"/>
                    </a:solidFill>
                    <a:latin typeface="Arial" panose="020B0604020202020204" pitchFamily="34" charset="0"/>
                    <a:cs typeface="Arial" panose="020B0604020202020204" pitchFamily="34" charset="0"/>
                  </a:rPr>
                  <a:t>24.9%            29.1%</a:t>
                </a:r>
                <a:endParaRPr lang="en-US" sz="1000" b="1" dirty="0">
                  <a:latin typeface="Arial" panose="020B0604020202020204" pitchFamily="34" charset="0"/>
                  <a:cs typeface="Arial" panose="020B0604020202020204" pitchFamily="34" charset="0"/>
                </a:endParaRPr>
              </a:p>
            </p:txBody>
          </p:sp>
        </p:grpSp>
        <p:grpSp>
          <p:nvGrpSpPr>
            <p:cNvPr id="19" name="Group 18">
              <a:extLst>
                <a:ext uri="{FF2B5EF4-FFF2-40B4-BE49-F238E27FC236}">
                  <a16:creationId xmlns:a16="http://schemas.microsoft.com/office/drawing/2014/main" id="{6CB74870-F563-445F-AE53-082E329EAC93}"/>
                </a:ext>
              </a:extLst>
            </p:cNvPr>
            <p:cNvGrpSpPr/>
            <p:nvPr/>
          </p:nvGrpSpPr>
          <p:grpSpPr>
            <a:xfrm>
              <a:off x="335358" y="3213239"/>
              <a:ext cx="3791364" cy="2823577"/>
              <a:chOff x="233754" y="3311443"/>
              <a:chExt cx="3791364" cy="2728563"/>
            </a:xfrm>
          </p:grpSpPr>
          <p:grpSp>
            <p:nvGrpSpPr>
              <p:cNvPr id="39" name="Group 38">
                <a:extLst>
                  <a:ext uri="{FF2B5EF4-FFF2-40B4-BE49-F238E27FC236}">
                    <a16:creationId xmlns:a16="http://schemas.microsoft.com/office/drawing/2014/main" id="{F19B667D-7F03-4618-9448-87D3570BAFE5}"/>
                  </a:ext>
                </a:extLst>
              </p:cNvPr>
              <p:cNvGrpSpPr/>
              <p:nvPr/>
            </p:nvGrpSpPr>
            <p:grpSpPr>
              <a:xfrm>
                <a:off x="233754" y="3311443"/>
                <a:ext cx="3791364" cy="2728563"/>
                <a:chOff x="283422" y="3620228"/>
                <a:chExt cx="3791364" cy="2728563"/>
              </a:xfrm>
            </p:grpSpPr>
            <p:grpSp>
              <p:nvGrpSpPr>
                <p:cNvPr id="27" name="Group 26">
                  <a:extLst>
                    <a:ext uri="{FF2B5EF4-FFF2-40B4-BE49-F238E27FC236}">
                      <a16:creationId xmlns:a16="http://schemas.microsoft.com/office/drawing/2014/main" id="{6ECE5476-1665-4BB7-A0B8-BC424107764D}"/>
                    </a:ext>
                  </a:extLst>
                </p:cNvPr>
                <p:cNvGrpSpPr/>
                <p:nvPr/>
              </p:nvGrpSpPr>
              <p:grpSpPr>
                <a:xfrm>
                  <a:off x="283422" y="4022424"/>
                  <a:ext cx="3791364" cy="2326367"/>
                  <a:chOff x="704436" y="4231795"/>
                  <a:chExt cx="3791364" cy="2326367"/>
                </a:xfrm>
              </p:grpSpPr>
              <p:cxnSp>
                <p:nvCxnSpPr>
                  <p:cNvPr id="16" name="Straight Connector 15">
                    <a:extLst>
                      <a:ext uri="{FF2B5EF4-FFF2-40B4-BE49-F238E27FC236}">
                        <a16:creationId xmlns:a16="http://schemas.microsoft.com/office/drawing/2014/main" id="{E2444165-00BA-43E6-ABE2-706866CC595A}"/>
                      </a:ext>
                    </a:extLst>
                  </p:cNvPr>
                  <p:cNvCxnSpPr>
                    <a:cxnSpLocks/>
                  </p:cNvCxnSpPr>
                  <p:nvPr/>
                </p:nvCxnSpPr>
                <p:spPr>
                  <a:xfrm>
                    <a:off x="978694" y="4231795"/>
                    <a:ext cx="0" cy="2076574"/>
                  </a:xfrm>
                  <a:prstGeom prst="line">
                    <a:avLst/>
                  </a:prstGeom>
                </p:spPr>
                <p:style>
                  <a:lnRef idx="1">
                    <a:schemeClr val="accent3"/>
                  </a:lnRef>
                  <a:fillRef idx="0">
                    <a:schemeClr val="accent3"/>
                  </a:fillRef>
                  <a:effectRef idx="0">
                    <a:schemeClr val="accent3"/>
                  </a:effectRef>
                  <a:fontRef idx="minor">
                    <a:schemeClr val="tx1"/>
                  </a:fontRef>
                </p:style>
              </p:cxnSp>
              <p:cxnSp>
                <p:nvCxnSpPr>
                  <p:cNvPr id="18" name="Straight Connector 17">
                    <a:extLst>
                      <a:ext uri="{FF2B5EF4-FFF2-40B4-BE49-F238E27FC236}">
                        <a16:creationId xmlns:a16="http://schemas.microsoft.com/office/drawing/2014/main" id="{1C78171F-4878-40E0-BBCE-5B6EBDB93A91}"/>
                      </a:ext>
                    </a:extLst>
                  </p:cNvPr>
                  <p:cNvCxnSpPr>
                    <a:cxnSpLocks/>
                  </p:cNvCxnSpPr>
                  <p:nvPr/>
                </p:nvCxnSpPr>
                <p:spPr>
                  <a:xfrm flipV="1">
                    <a:off x="978693" y="6306645"/>
                    <a:ext cx="3517107" cy="6917"/>
                  </a:xfrm>
                  <a:prstGeom prst="line">
                    <a:avLst/>
                  </a:prstGeom>
                </p:spPr>
                <p:style>
                  <a:lnRef idx="1">
                    <a:schemeClr val="accent3"/>
                  </a:lnRef>
                  <a:fillRef idx="0">
                    <a:schemeClr val="accent3"/>
                  </a:fillRef>
                  <a:effectRef idx="0">
                    <a:schemeClr val="accent3"/>
                  </a:effectRef>
                  <a:fontRef idx="minor">
                    <a:schemeClr val="tx1"/>
                  </a:fontRef>
                </p:style>
              </p:cxnSp>
              <p:sp>
                <p:nvSpPr>
                  <p:cNvPr id="20" name="TextBox 19">
                    <a:extLst>
                      <a:ext uri="{FF2B5EF4-FFF2-40B4-BE49-F238E27FC236}">
                        <a16:creationId xmlns:a16="http://schemas.microsoft.com/office/drawing/2014/main" id="{BCA3286F-E3C1-4512-905A-20225EFC81DD}"/>
                      </a:ext>
                    </a:extLst>
                  </p:cNvPr>
                  <p:cNvSpPr txBox="1"/>
                  <p:nvPr/>
                </p:nvSpPr>
                <p:spPr>
                  <a:xfrm>
                    <a:off x="704436" y="6305355"/>
                    <a:ext cx="3736995" cy="252807"/>
                  </a:xfrm>
                  <a:prstGeom prst="rect">
                    <a:avLst/>
                  </a:prstGeom>
                  <a:noFill/>
                </p:spPr>
                <p:txBody>
                  <a:bodyPr wrap="square" rtlCol="0">
                    <a:spAutoFit/>
                  </a:bodyPr>
                  <a:lstStyle/>
                  <a:p>
                    <a:r>
                      <a:rPr lang="en-US" sz="1100" dirty="0">
                        <a:solidFill>
                          <a:schemeClr val="tx1">
                            <a:lumMod val="75000"/>
                            <a:lumOff val="25000"/>
                          </a:schemeClr>
                        </a:solidFill>
                        <a:latin typeface="Arial" panose="020B0604020202020204" pitchFamily="34" charset="0"/>
                        <a:cs typeface="Arial" panose="020B0604020202020204" pitchFamily="34" charset="0"/>
                      </a:rPr>
                      <a:t>        2012          2015         2016          2018         2020</a:t>
                    </a:r>
                  </a:p>
                </p:txBody>
              </p:sp>
            </p:grpSp>
            <p:sp>
              <p:nvSpPr>
                <p:cNvPr id="29" name="TextBox 28">
                  <a:extLst>
                    <a:ext uri="{FF2B5EF4-FFF2-40B4-BE49-F238E27FC236}">
                      <a16:creationId xmlns:a16="http://schemas.microsoft.com/office/drawing/2014/main" id="{0C59DFA4-423A-4767-B0D2-9404BE360E33}"/>
                    </a:ext>
                  </a:extLst>
                </p:cNvPr>
                <p:cNvSpPr txBox="1"/>
                <p:nvPr/>
              </p:nvSpPr>
              <p:spPr>
                <a:xfrm>
                  <a:off x="531379" y="3620228"/>
                  <a:ext cx="3303664" cy="237936"/>
                </a:xfrm>
                <a:prstGeom prst="rect">
                  <a:avLst/>
                </a:prstGeom>
                <a:noFill/>
              </p:spPr>
              <p:txBody>
                <a:bodyPr wrap="square" rtlCol="0">
                  <a:spAutoFit/>
                </a:bodyPr>
                <a:lstStyle/>
                <a:p>
                  <a:pPr algn="ctr"/>
                  <a:r>
                    <a:rPr lang="en-US" sz="1000" b="1" dirty="0">
                      <a:solidFill>
                        <a:schemeClr val="tx1">
                          <a:lumMod val="75000"/>
                          <a:lumOff val="25000"/>
                        </a:schemeClr>
                      </a:solidFill>
                      <a:latin typeface="Arial" panose="020B0604020202020204" pitchFamily="34" charset="0"/>
                      <a:cs typeface="Arial" panose="020B0604020202020204" pitchFamily="34" charset="0"/>
                    </a:rPr>
                    <a:t>Individual HSA Contribution Amounts</a:t>
                  </a:r>
                </a:p>
              </p:txBody>
            </p:sp>
          </p:grpSp>
          <p:sp>
            <p:nvSpPr>
              <p:cNvPr id="46" name="TextBox 45">
                <a:extLst>
                  <a:ext uri="{FF2B5EF4-FFF2-40B4-BE49-F238E27FC236}">
                    <a16:creationId xmlns:a16="http://schemas.microsoft.com/office/drawing/2014/main" id="{DD042959-8E32-4B2F-82C4-94AC0A07EFC2}"/>
                  </a:ext>
                </a:extLst>
              </p:cNvPr>
              <p:cNvSpPr txBox="1"/>
              <p:nvPr/>
            </p:nvSpPr>
            <p:spPr>
              <a:xfrm>
                <a:off x="575278" y="5616455"/>
                <a:ext cx="632468" cy="223064"/>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7.0%</a:t>
                </a:r>
              </a:p>
            </p:txBody>
          </p:sp>
        </p:grpSp>
        <p:grpSp>
          <p:nvGrpSpPr>
            <p:cNvPr id="40" name="Group 39">
              <a:extLst>
                <a:ext uri="{FF2B5EF4-FFF2-40B4-BE49-F238E27FC236}">
                  <a16:creationId xmlns:a16="http://schemas.microsoft.com/office/drawing/2014/main" id="{FF86181E-F4D2-4FFC-BB63-A6916BC836CD}"/>
                </a:ext>
              </a:extLst>
            </p:cNvPr>
            <p:cNvGrpSpPr/>
            <p:nvPr/>
          </p:nvGrpSpPr>
          <p:grpSpPr>
            <a:xfrm>
              <a:off x="4292561" y="3238643"/>
              <a:ext cx="3542398" cy="2523673"/>
              <a:chOff x="4253400" y="3574430"/>
              <a:chExt cx="3542398" cy="2523673"/>
            </a:xfrm>
          </p:grpSpPr>
          <p:grpSp>
            <p:nvGrpSpPr>
              <p:cNvPr id="28" name="Group 27">
                <a:extLst>
                  <a:ext uri="{FF2B5EF4-FFF2-40B4-BE49-F238E27FC236}">
                    <a16:creationId xmlns:a16="http://schemas.microsoft.com/office/drawing/2014/main" id="{35EF805A-C3A9-42A7-86FB-7836A84A6FB0}"/>
                  </a:ext>
                </a:extLst>
              </p:cNvPr>
              <p:cNvGrpSpPr/>
              <p:nvPr/>
            </p:nvGrpSpPr>
            <p:grpSpPr>
              <a:xfrm>
                <a:off x="4271608" y="3965226"/>
                <a:ext cx="3524190" cy="2132877"/>
                <a:chOff x="4950620" y="4161539"/>
                <a:chExt cx="3524190" cy="2145106"/>
              </a:xfrm>
            </p:grpSpPr>
            <p:cxnSp>
              <p:nvCxnSpPr>
                <p:cNvPr id="24" name="Straight Connector 23">
                  <a:extLst>
                    <a:ext uri="{FF2B5EF4-FFF2-40B4-BE49-F238E27FC236}">
                      <a16:creationId xmlns:a16="http://schemas.microsoft.com/office/drawing/2014/main" id="{8430485E-FA72-4F0C-8D3F-78A2B319C8DC}"/>
                    </a:ext>
                  </a:extLst>
                </p:cNvPr>
                <p:cNvCxnSpPr>
                  <a:cxnSpLocks/>
                </p:cNvCxnSpPr>
                <p:nvPr/>
              </p:nvCxnSpPr>
              <p:spPr>
                <a:xfrm flipH="1">
                  <a:off x="4950620" y="4161539"/>
                  <a:ext cx="6213" cy="2145106"/>
                </a:xfrm>
                <a:prstGeom prst="line">
                  <a:avLst/>
                </a:prstGeom>
              </p:spPr>
              <p:style>
                <a:lnRef idx="1">
                  <a:schemeClr val="accent3"/>
                </a:lnRef>
                <a:fillRef idx="0">
                  <a:schemeClr val="accent3"/>
                </a:fillRef>
                <a:effectRef idx="0">
                  <a:schemeClr val="accent3"/>
                </a:effectRef>
                <a:fontRef idx="minor">
                  <a:schemeClr val="tx1"/>
                </a:fontRef>
              </p:style>
            </p:cxnSp>
            <p:cxnSp>
              <p:nvCxnSpPr>
                <p:cNvPr id="26" name="Straight Connector 25">
                  <a:extLst>
                    <a:ext uri="{FF2B5EF4-FFF2-40B4-BE49-F238E27FC236}">
                      <a16:creationId xmlns:a16="http://schemas.microsoft.com/office/drawing/2014/main" id="{8A86A8DB-EEE7-4AC7-BEE7-6DD8FD3AF865}"/>
                    </a:ext>
                  </a:extLst>
                </p:cNvPr>
                <p:cNvCxnSpPr>
                  <a:cxnSpLocks/>
                </p:cNvCxnSpPr>
                <p:nvPr/>
              </p:nvCxnSpPr>
              <p:spPr>
                <a:xfrm flipV="1">
                  <a:off x="4957703" y="6299728"/>
                  <a:ext cx="3517107" cy="6917"/>
                </a:xfrm>
                <a:prstGeom prst="line">
                  <a:avLst/>
                </a:prstGeom>
              </p:spPr>
              <p:style>
                <a:lnRef idx="1">
                  <a:schemeClr val="accent3"/>
                </a:lnRef>
                <a:fillRef idx="0">
                  <a:schemeClr val="accent3"/>
                </a:fillRef>
                <a:effectRef idx="0">
                  <a:schemeClr val="accent3"/>
                </a:effectRef>
                <a:fontRef idx="minor">
                  <a:schemeClr val="tx1"/>
                </a:fontRef>
              </p:style>
            </p:cxnSp>
          </p:grpSp>
          <p:sp>
            <p:nvSpPr>
              <p:cNvPr id="30" name="TextBox 29">
                <a:extLst>
                  <a:ext uri="{FF2B5EF4-FFF2-40B4-BE49-F238E27FC236}">
                    <a16:creationId xmlns:a16="http://schemas.microsoft.com/office/drawing/2014/main" id="{1392704E-8202-47AF-8C36-C3EBD18257B6}"/>
                  </a:ext>
                </a:extLst>
              </p:cNvPr>
              <p:cNvSpPr txBox="1"/>
              <p:nvPr/>
            </p:nvSpPr>
            <p:spPr>
              <a:xfrm>
                <a:off x="4253400" y="3574430"/>
                <a:ext cx="3307090" cy="246221"/>
              </a:xfrm>
              <a:prstGeom prst="rect">
                <a:avLst/>
              </a:prstGeom>
              <a:noFill/>
            </p:spPr>
            <p:txBody>
              <a:bodyPr wrap="square" rtlCol="0">
                <a:spAutoFit/>
              </a:bodyPr>
              <a:lstStyle/>
              <a:p>
                <a:pPr algn="ctr"/>
                <a:r>
                  <a:rPr lang="en-US" sz="1000" b="1" dirty="0">
                    <a:solidFill>
                      <a:schemeClr val="tx1">
                        <a:lumMod val="75000"/>
                        <a:lumOff val="25000"/>
                      </a:schemeClr>
                    </a:solidFill>
                    <a:latin typeface="Arial" panose="020B0604020202020204" pitchFamily="34" charset="0"/>
                    <a:cs typeface="Arial" panose="020B0604020202020204" pitchFamily="34" charset="0"/>
                  </a:rPr>
                  <a:t>Employer HSA Contribution Amounts</a:t>
                </a:r>
              </a:p>
            </p:txBody>
          </p:sp>
        </p:grpSp>
      </p:grpSp>
      <p:grpSp>
        <p:nvGrpSpPr>
          <p:cNvPr id="68" name="Group 67">
            <a:extLst>
              <a:ext uri="{FF2B5EF4-FFF2-40B4-BE49-F238E27FC236}">
                <a16:creationId xmlns:a16="http://schemas.microsoft.com/office/drawing/2014/main" id="{5FDF4DF4-4D67-46A7-B06E-A6D54CB9C83A}"/>
              </a:ext>
            </a:extLst>
          </p:cNvPr>
          <p:cNvGrpSpPr/>
          <p:nvPr/>
        </p:nvGrpSpPr>
        <p:grpSpPr>
          <a:xfrm>
            <a:off x="8134276" y="6315741"/>
            <a:ext cx="800247" cy="392514"/>
            <a:chOff x="7466680" y="6240981"/>
            <a:chExt cx="912981" cy="469877"/>
          </a:xfrm>
        </p:grpSpPr>
        <p:pic>
          <p:nvPicPr>
            <p:cNvPr id="69" name="Content Placeholder 18">
              <a:extLst>
                <a:ext uri="{FF2B5EF4-FFF2-40B4-BE49-F238E27FC236}">
                  <a16:creationId xmlns:a16="http://schemas.microsoft.com/office/drawing/2014/main" id="{C27A3E9E-03ED-4865-BA54-000B528E711C}"/>
                </a:ext>
              </a:extLst>
            </p:cNvPr>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70" name="Picture 69">
              <a:extLst>
                <a:ext uri="{FF2B5EF4-FFF2-40B4-BE49-F238E27FC236}">
                  <a16:creationId xmlns:a16="http://schemas.microsoft.com/office/drawing/2014/main" id="{5D10D9CC-47DE-474D-90FC-2D7F82C22A21}"/>
                </a:ext>
              </a:extLst>
            </p:cNvPr>
            <p:cNvPicPr>
              <a:picLocks noChangeAspect="1"/>
            </p:cNvPicPr>
            <p:nvPr/>
          </p:nvPicPr>
          <p:blipFill rotWithShape="1">
            <a:blip r:embed="rId7">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pic>
        <p:nvPicPr>
          <p:cNvPr id="14" name="Picture 13">
            <a:extLst>
              <a:ext uri="{FF2B5EF4-FFF2-40B4-BE49-F238E27FC236}">
                <a16:creationId xmlns:a16="http://schemas.microsoft.com/office/drawing/2014/main" id="{D5ABC9E7-F4D2-4490-9C0A-A5C9EF797BB8}"/>
              </a:ext>
            </a:extLst>
          </p:cNvPr>
          <p:cNvPicPr>
            <a:picLocks noChangeAspect="1"/>
          </p:cNvPicPr>
          <p:nvPr/>
        </p:nvPicPr>
        <p:blipFill>
          <a:blip r:embed="rId8"/>
          <a:stretch>
            <a:fillRect/>
          </a:stretch>
        </p:blipFill>
        <p:spPr>
          <a:xfrm>
            <a:off x="3374462" y="2781373"/>
            <a:ext cx="2392393" cy="199366"/>
          </a:xfrm>
          <a:prstGeom prst="rect">
            <a:avLst/>
          </a:prstGeom>
        </p:spPr>
      </p:pic>
      <p:sp>
        <p:nvSpPr>
          <p:cNvPr id="64" name="TextBox 63">
            <a:extLst>
              <a:ext uri="{FF2B5EF4-FFF2-40B4-BE49-F238E27FC236}">
                <a16:creationId xmlns:a16="http://schemas.microsoft.com/office/drawing/2014/main" id="{658D9AF8-2DA4-49D9-9629-1555A8DB38E2}"/>
              </a:ext>
            </a:extLst>
          </p:cNvPr>
          <p:cNvSpPr txBox="1"/>
          <p:nvPr/>
        </p:nvSpPr>
        <p:spPr>
          <a:xfrm>
            <a:off x="4202101" y="5931345"/>
            <a:ext cx="3624295" cy="270720"/>
          </a:xfrm>
          <a:prstGeom prst="rect">
            <a:avLst/>
          </a:prstGeom>
          <a:noFill/>
        </p:spPr>
        <p:txBody>
          <a:bodyPr wrap="square" rtlCol="0">
            <a:spAutoFit/>
          </a:bodyPr>
          <a:lstStyle/>
          <a:p>
            <a:r>
              <a:rPr lang="en-US" sz="1100" dirty="0">
                <a:solidFill>
                  <a:schemeClr val="tx1">
                    <a:lumMod val="75000"/>
                    <a:lumOff val="25000"/>
                  </a:schemeClr>
                </a:solidFill>
                <a:latin typeface="Arial" panose="020B0604020202020204" pitchFamily="34" charset="0"/>
                <a:cs typeface="Arial" panose="020B0604020202020204" pitchFamily="34" charset="0"/>
              </a:rPr>
              <a:t>     2012          2015         2016         2018         2020</a:t>
            </a:r>
          </a:p>
        </p:txBody>
      </p:sp>
      <p:sp>
        <p:nvSpPr>
          <p:cNvPr id="66" name="TextBox 65">
            <a:extLst>
              <a:ext uri="{FF2B5EF4-FFF2-40B4-BE49-F238E27FC236}">
                <a16:creationId xmlns:a16="http://schemas.microsoft.com/office/drawing/2014/main" id="{5DE9A68C-02BA-4A7E-A4FF-678C15280175}"/>
              </a:ext>
            </a:extLst>
          </p:cNvPr>
          <p:cNvSpPr txBox="1"/>
          <p:nvPr/>
        </p:nvSpPr>
        <p:spPr>
          <a:xfrm>
            <a:off x="1348001" y="5704503"/>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13.1%</a:t>
            </a:r>
          </a:p>
        </p:txBody>
      </p:sp>
      <p:sp>
        <p:nvSpPr>
          <p:cNvPr id="67" name="TextBox 66">
            <a:extLst>
              <a:ext uri="{FF2B5EF4-FFF2-40B4-BE49-F238E27FC236}">
                <a16:creationId xmlns:a16="http://schemas.microsoft.com/office/drawing/2014/main" id="{318BDAEC-B2F7-4813-ACB4-8E039625DDE7}"/>
              </a:ext>
            </a:extLst>
          </p:cNvPr>
          <p:cNvSpPr txBox="1"/>
          <p:nvPr/>
        </p:nvSpPr>
        <p:spPr>
          <a:xfrm>
            <a:off x="2059049" y="5735013"/>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9.6%</a:t>
            </a:r>
          </a:p>
        </p:txBody>
      </p:sp>
      <p:sp>
        <p:nvSpPr>
          <p:cNvPr id="71" name="TextBox 70">
            <a:extLst>
              <a:ext uri="{FF2B5EF4-FFF2-40B4-BE49-F238E27FC236}">
                <a16:creationId xmlns:a16="http://schemas.microsoft.com/office/drawing/2014/main" id="{97FE7C61-EB07-4074-9FBD-DE32903D2C1F}"/>
              </a:ext>
            </a:extLst>
          </p:cNvPr>
          <p:cNvSpPr txBox="1"/>
          <p:nvPr/>
        </p:nvSpPr>
        <p:spPr>
          <a:xfrm>
            <a:off x="2679623" y="5722123"/>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10.9%</a:t>
            </a:r>
          </a:p>
        </p:txBody>
      </p:sp>
      <p:sp>
        <p:nvSpPr>
          <p:cNvPr id="72" name="TextBox 71">
            <a:extLst>
              <a:ext uri="{FF2B5EF4-FFF2-40B4-BE49-F238E27FC236}">
                <a16:creationId xmlns:a16="http://schemas.microsoft.com/office/drawing/2014/main" id="{97E2F3B6-052D-4B87-825C-244C19D1B049}"/>
              </a:ext>
            </a:extLst>
          </p:cNvPr>
          <p:cNvSpPr txBox="1"/>
          <p:nvPr/>
        </p:nvSpPr>
        <p:spPr>
          <a:xfrm>
            <a:off x="3370624" y="5744464"/>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8.8%</a:t>
            </a:r>
          </a:p>
        </p:txBody>
      </p:sp>
      <p:sp>
        <p:nvSpPr>
          <p:cNvPr id="83" name="TextBox 82">
            <a:extLst>
              <a:ext uri="{FF2B5EF4-FFF2-40B4-BE49-F238E27FC236}">
                <a16:creationId xmlns:a16="http://schemas.microsoft.com/office/drawing/2014/main" id="{469CD70E-4D4A-411A-9B3A-15F23AC284AE}"/>
              </a:ext>
            </a:extLst>
          </p:cNvPr>
          <p:cNvSpPr txBox="1"/>
          <p:nvPr/>
        </p:nvSpPr>
        <p:spPr>
          <a:xfrm>
            <a:off x="690930" y="5382091"/>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27.0%</a:t>
            </a:r>
          </a:p>
        </p:txBody>
      </p:sp>
      <p:sp>
        <p:nvSpPr>
          <p:cNvPr id="88" name="TextBox 87">
            <a:extLst>
              <a:ext uri="{FF2B5EF4-FFF2-40B4-BE49-F238E27FC236}">
                <a16:creationId xmlns:a16="http://schemas.microsoft.com/office/drawing/2014/main" id="{3BBB796D-B3A1-4BCC-A295-A62C0D489C42}"/>
              </a:ext>
            </a:extLst>
          </p:cNvPr>
          <p:cNvSpPr txBox="1"/>
          <p:nvPr/>
        </p:nvSpPr>
        <p:spPr>
          <a:xfrm>
            <a:off x="696902" y="4699503"/>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32.4%</a:t>
            </a:r>
          </a:p>
        </p:txBody>
      </p:sp>
      <p:sp>
        <p:nvSpPr>
          <p:cNvPr id="93" name="TextBox 92">
            <a:extLst>
              <a:ext uri="{FF2B5EF4-FFF2-40B4-BE49-F238E27FC236}">
                <a16:creationId xmlns:a16="http://schemas.microsoft.com/office/drawing/2014/main" id="{CD75C386-E435-41A6-9344-791D567532AF}"/>
              </a:ext>
            </a:extLst>
          </p:cNvPr>
          <p:cNvSpPr txBox="1"/>
          <p:nvPr/>
        </p:nvSpPr>
        <p:spPr>
          <a:xfrm>
            <a:off x="694454" y="4160032"/>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15.3%</a:t>
            </a:r>
          </a:p>
        </p:txBody>
      </p:sp>
      <p:sp>
        <p:nvSpPr>
          <p:cNvPr id="94" name="TextBox 93">
            <a:extLst>
              <a:ext uri="{FF2B5EF4-FFF2-40B4-BE49-F238E27FC236}">
                <a16:creationId xmlns:a16="http://schemas.microsoft.com/office/drawing/2014/main" id="{C676303F-9696-4C4C-A3BF-CB247E25D6AC}"/>
              </a:ext>
            </a:extLst>
          </p:cNvPr>
          <p:cNvSpPr txBox="1"/>
          <p:nvPr/>
        </p:nvSpPr>
        <p:spPr>
          <a:xfrm>
            <a:off x="1349253" y="4113521"/>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29.7%</a:t>
            </a:r>
          </a:p>
        </p:txBody>
      </p:sp>
      <p:sp>
        <p:nvSpPr>
          <p:cNvPr id="98" name="TextBox 97">
            <a:extLst>
              <a:ext uri="{FF2B5EF4-FFF2-40B4-BE49-F238E27FC236}">
                <a16:creationId xmlns:a16="http://schemas.microsoft.com/office/drawing/2014/main" id="{A28E7410-BB5E-467A-994B-72019551DC73}"/>
              </a:ext>
            </a:extLst>
          </p:cNvPr>
          <p:cNvSpPr txBox="1"/>
          <p:nvPr/>
        </p:nvSpPr>
        <p:spPr>
          <a:xfrm>
            <a:off x="696963" y="3915048"/>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 6.4%</a:t>
            </a:r>
          </a:p>
        </p:txBody>
      </p:sp>
      <p:sp>
        <p:nvSpPr>
          <p:cNvPr id="99" name="TextBox 98">
            <a:extLst>
              <a:ext uri="{FF2B5EF4-FFF2-40B4-BE49-F238E27FC236}">
                <a16:creationId xmlns:a16="http://schemas.microsoft.com/office/drawing/2014/main" id="{697B4808-5011-4DD9-AE74-C66C0CA8ECD8}"/>
              </a:ext>
            </a:extLst>
          </p:cNvPr>
          <p:cNvSpPr txBox="1"/>
          <p:nvPr/>
        </p:nvSpPr>
        <p:spPr>
          <a:xfrm>
            <a:off x="688994" y="3704810"/>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11.9%</a:t>
            </a:r>
          </a:p>
        </p:txBody>
      </p:sp>
      <p:sp>
        <p:nvSpPr>
          <p:cNvPr id="128" name="TextBox 127">
            <a:extLst>
              <a:ext uri="{FF2B5EF4-FFF2-40B4-BE49-F238E27FC236}">
                <a16:creationId xmlns:a16="http://schemas.microsoft.com/office/drawing/2014/main" id="{68B91EB6-FEB4-4113-B759-12677C9DFDFF}"/>
              </a:ext>
            </a:extLst>
          </p:cNvPr>
          <p:cNvSpPr txBox="1"/>
          <p:nvPr/>
        </p:nvSpPr>
        <p:spPr>
          <a:xfrm>
            <a:off x="1358152" y="5316280"/>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21.9%</a:t>
            </a:r>
          </a:p>
        </p:txBody>
      </p:sp>
      <p:sp>
        <p:nvSpPr>
          <p:cNvPr id="129" name="TextBox 128">
            <a:extLst>
              <a:ext uri="{FF2B5EF4-FFF2-40B4-BE49-F238E27FC236}">
                <a16:creationId xmlns:a16="http://schemas.microsoft.com/office/drawing/2014/main" id="{743E31A3-357F-40C0-81C6-9E64DD96159E}"/>
              </a:ext>
            </a:extLst>
          </p:cNvPr>
          <p:cNvSpPr txBox="1"/>
          <p:nvPr/>
        </p:nvSpPr>
        <p:spPr>
          <a:xfrm>
            <a:off x="2012918" y="5415284"/>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20.2%</a:t>
            </a:r>
          </a:p>
        </p:txBody>
      </p:sp>
      <p:sp>
        <p:nvSpPr>
          <p:cNvPr id="130" name="TextBox 129">
            <a:extLst>
              <a:ext uri="{FF2B5EF4-FFF2-40B4-BE49-F238E27FC236}">
                <a16:creationId xmlns:a16="http://schemas.microsoft.com/office/drawing/2014/main" id="{4939B0DE-79DD-45F9-B7C4-D3746E002E02}"/>
              </a:ext>
            </a:extLst>
          </p:cNvPr>
          <p:cNvSpPr txBox="1"/>
          <p:nvPr/>
        </p:nvSpPr>
        <p:spPr>
          <a:xfrm>
            <a:off x="2686788" y="5411133"/>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18.4%</a:t>
            </a:r>
          </a:p>
        </p:txBody>
      </p:sp>
      <p:sp>
        <p:nvSpPr>
          <p:cNvPr id="131" name="TextBox 130">
            <a:extLst>
              <a:ext uri="{FF2B5EF4-FFF2-40B4-BE49-F238E27FC236}">
                <a16:creationId xmlns:a16="http://schemas.microsoft.com/office/drawing/2014/main" id="{7F1B9EA3-2408-41FD-9484-CA5A19005E8A}"/>
              </a:ext>
            </a:extLst>
          </p:cNvPr>
          <p:cNvSpPr txBox="1"/>
          <p:nvPr/>
        </p:nvSpPr>
        <p:spPr>
          <a:xfrm>
            <a:off x="3341554" y="5427001"/>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19.8%</a:t>
            </a:r>
          </a:p>
        </p:txBody>
      </p:sp>
      <p:sp>
        <p:nvSpPr>
          <p:cNvPr id="132" name="TextBox 131">
            <a:extLst>
              <a:ext uri="{FF2B5EF4-FFF2-40B4-BE49-F238E27FC236}">
                <a16:creationId xmlns:a16="http://schemas.microsoft.com/office/drawing/2014/main" id="{B3A1C5D5-893C-43E7-937E-382D91C11062}"/>
              </a:ext>
            </a:extLst>
          </p:cNvPr>
          <p:cNvSpPr txBox="1"/>
          <p:nvPr/>
        </p:nvSpPr>
        <p:spPr>
          <a:xfrm>
            <a:off x="1362188" y="4769476"/>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26.3%</a:t>
            </a:r>
          </a:p>
        </p:txBody>
      </p:sp>
      <p:sp>
        <p:nvSpPr>
          <p:cNvPr id="133" name="TextBox 132">
            <a:extLst>
              <a:ext uri="{FF2B5EF4-FFF2-40B4-BE49-F238E27FC236}">
                <a16:creationId xmlns:a16="http://schemas.microsoft.com/office/drawing/2014/main" id="{77FC7BAD-8C4D-49C5-9D67-73FE308C82FB}"/>
              </a:ext>
            </a:extLst>
          </p:cNvPr>
          <p:cNvSpPr txBox="1"/>
          <p:nvPr/>
        </p:nvSpPr>
        <p:spPr>
          <a:xfrm>
            <a:off x="2018373" y="4867147"/>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29.1%</a:t>
            </a:r>
          </a:p>
        </p:txBody>
      </p:sp>
      <p:sp>
        <p:nvSpPr>
          <p:cNvPr id="134" name="TextBox 133">
            <a:extLst>
              <a:ext uri="{FF2B5EF4-FFF2-40B4-BE49-F238E27FC236}">
                <a16:creationId xmlns:a16="http://schemas.microsoft.com/office/drawing/2014/main" id="{DEE3C7C6-24C1-4630-9F3F-172518493862}"/>
              </a:ext>
            </a:extLst>
          </p:cNvPr>
          <p:cNvSpPr txBox="1"/>
          <p:nvPr/>
        </p:nvSpPr>
        <p:spPr>
          <a:xfrm>
            <a:off x="2691517" y="4964631"/>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21.1%</a:t>
            </a:r>
          </a:p>
        </p:txBody>
      </p:sp>
      <p:sp>
        <p:nvSpPr>
          <p:cNvPr id="135" name="TextBox 134">
            <a:extLst>
              <a:ext uri="{FF2B5EF4-FFF2-40B4-BE49-F238E27FC236}">
                <a16:creationId xmlns:a16="http://schemas.microsoft.com/office/drawing/2014/main" id="{1B61DC97-AB9D-49B9-80CC-8A94CE3D4931}"/>
              </a:ext>
            </a:extLst>
          </p:cNvPr>
          <p:cNvSpPr txBox="1"/>
          <p:nvPr/>
        </p:nvSpPr>
        <p:spPr>
          <a:xfrm>
            <a:off x="3364603" y="4959008"/>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23.2%</a:t>
            </a:r>
          </a:p>
        </p:txBody>
      </p:sp>
      <p:sp>
        <p:nvSpPr>
          <p:cNvPr id="136" name="TextBox 135">
            <a:extLst>
              <a:ext uri="{FF2B5EF4-FFF2-40B4-BE49-F238E27FC236}">
                <a16:creationId xmlns:a16="http://schemas.microsoft.com/office/drawing/2014/main" id="{6E48475E-7553-4ADC-98B3-2B29FEF9870F}"/>
              </a:ext>
            </a:extLst>
          </p:cNvPr>
          <p:cNvSpPr txBox="1"/>
          <p:nvPr/>
        </p:nvSpPr>
        <p:spPr>
          <a:xfrm>
            <a:off x="1379914" y="3736949"/>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4.6%</a:t>
            </a:r>
          </a:p>
        </p:txBody>
      </p:sp>
      <p:sp>
        <p:nvSpPr>
          <p:cNvPr id="137" name="TextBox 136">
            <a:extLst>
              <a:ext uri="{FF2B5EF4-FFF2-40B4-BE49-F238E27FC236}">
                <a16:creationId xmlns:a16="http://schemas.microsoft.com/office/drawing/2014/main" id="{B5CF023D-45D0-48F7-9BB0-8EDFAC7F6D62}"/>
              </a:ext>
            </a:extLst>
          </p:cNvPr>
          <p:cNvSpPr txBox="1"/>
          <p:nvPr/>
        </p:nvSpPr>
        <p:spPr>
          <a:xfrm>
            <a:off x="1386580" y="3630024"/>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4.5%</a:t>
            </a:r>
          </a:p>
        </p:txBody>
      </p:sp>
      <p:sp>
        <p:nvSpPr>
          <p:cNvPr id="138" name="TextBox 137">
            <a:extLst>
              <a:ext uri="{FF2B5EF4-FFF2-40B4-BE49-F238E27FC236}">
                <a16:creationId xmlns:a16="http://schemas.microsoft.com/office/drawing/2014/main" id="{185A0967-9F1D-4CE4-905E-C1C7DCC2B00B}"/>
              </a:ext>
            </a:extLst>
          </p:cNvPr>
          <p:cNvSpPr txBox="1"/>
          <p:nvPr/>
        </p:nvSpPr>
        <p:spPr>
          <a:xfrm>
            <a:off x="2022993" y="4275966"/>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20.1%</a:t>
            </a:r>
          </a:p>
        </p:txBody>
      </p:sp>
      <p:sp>
        <p:nvSpPr>
          <p:cNvPr id="139" name="TextBox 138">
            <a:extLst>
              <a:ext uri="{FF2B5EF4-FFF2-40B4-BE49-F238E27FC236}">
                <a16:creationId xmlns:a16="http://schemas.microsoft.com/office/drawing/2014/main" id="{C9E4CE50-6850-4CEE-BE4F-12785CCB8DCE}"/>
              </a:ext>
            </a:extLst>
          </p:cNvPr>
          <p:cNvSpPr txBox="1"/>
          <p:nvPr/>
        </p:nvSpPr>
        <p:spPr>
          <a:xfrm>
            <a:off x="2678903" y="4419678"/>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24.1%</a:t>
            </a:r>
          </a:p>
        </p:txBody>
      </p:sp>
      <p:sp>
        <p:nvSpPr>
          <p:cNvPr id="140" name="TextBox 139">
            <a:extLst>
              <a:ext uri="{FF2B5EF4-FFF2-40B4-BE49-F238E27FC236}">
                <a16:creationId xmlns:a16="http://schemas.microsoft.com/office/drawing/2014/main" id="{8FB70481-295C-4AC7-B5C5-9507B237B668}"/>
              </a:ext>
            </a:extLst>
          </p:cNvPr>
          <p:cNvSpPr txBox="1"/>
          <p:nvPr/>
        </p:nvSpPr>
        <p:spPr>
          <a:xfrm>
            <a:off x="3342295" y="4491015"/>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18.5%</a:t>
            </a:r>
          </a:p>
        </p:txBody>
      </p:sp>
      <p:sp>
        <p:nvSpPr>
          <p:cNvPr id="141" name="TextBox 140">
            <a:extLst>
              <a:ext uri="{FF2B5EF4-FFF2-40B4-BE49-F238E27FC236}">
                <a16:creationId xmlns:a16="http://schemas.microsoft.com/office/drawing/2014/main" id="{2CBCA301-FEB1-4BBF-9997-0E24877ADF84}"/>
              </a:ext>
            </a:extLst>
          </p:cNvPr>
          <p:cNvSpPr txBox="1"/>
          <p:nvPr/>
        </p:nvSpPr>
        <p:spPr>
          <a:xfrm>
            <a:off x="2025714" y="3761062"/>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14.8%</a:t>
            </a:r>
          </a:p>
        </p:txBody>
      </p:sp>
      <p:sp>
        <p:nvSpPr>
          <p:cNvPr id="142" name="TextBox 141">
            <a:extLst>
              <a:ext uri="{FF2B5EF4-FFF2-40B4-BE49-F238E27FC236}">
                <a16:creationId xmlns:a16="http://schemas.microsoft.com/office/drawing/2014/main" id="{808A238B-EAA6-40F1-83B4-E444188D32EE}"/>
              </a:ext>
            </a:extLst>
          </p:cNvPr>
          <p:cNvSpPr txBox="1"/>
          <p:nvPr/>
        </p:nvSpPr>
        <p:spPr>
          <a:xfrm>
            <a:off x="2686788" y="3766782"/>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16.4%</a:t>
            </a:r>
          </a:p>
        </p:txBody>
      </p:sp>
      <p:sp>
        <p:nvSpPr>
          <p:cNvPr id="143" name="TextBox 142">
            <a:extLst>
              <a:ext uri="{FF2B5EF4-FFF2-40B4-BE49-F238E27FC236}">
                <a16:creationId xmlns:a16="http://schemas.microsoft.com/office/drawing/2014/main" id="{95A5E0AE-85F4-4A6C-875B-22D3B1A58032}"/>
              </a:ext>
            </a:extLst>
          </p:cNvPr>
          <p:cNvSpPr txBox="1"/>
          <p:nvPr/>
        </p:nvSpPr>
        <p:spPr>
          <a:xfrm>
            <a:off x="3341554" y="3827721"/>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22.4%</a:t>
            </a:r>
          </a:p>
        </p:txBody>
      </p:sp>
      <p:sp>
        <p:nvSpPr>
          <p:cNvPr id="144" name="TextBox 143">
            <a:extLst>
              <a:ext uri="{FF2B5EF4-FFF2-40B4-BE49-F238E27FC236}">
                <a16:creationId xmlns:a16="http://schemas.microsoft.com/office/drawing/2014/main" id="{8FDBFA12-5E26-4A9F-934E-7AEAD7095312}"/>
              </a:ext>
            </a:extLst>
          </p:cNvPr>
          <p:cNvSpPr txBox="1"/>
          <p:nvPr/>
        </p:nvSpPr>
        <p:spPr>
          <a:xfrm>
            <a:off x="2058825" y="3990141"/>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6.1%</a:t>
            </a:r>
          </a:p>
        </p:txBody>
      </p:sp>
      <p:sp>
        <p:nvSpPr>
          <p:cNvPr id="145" name="TextBox 144">
            <a:extLst>
              <a:ext uri="{FF2B5EF4-FFF2-40B4-BE49-F238E27FC236}">
                <a16:creationId xmlns:a16="http://schemas.microsoft.com/office/drawing/2014/main" id="{A5BDDCE0-274D-4C17-8BD8-F5EF9F2EC7F8}"/>
              </a:ext>
            </a:extLst>
          </p:cNvPr>
          <p:cNvSpPr txBox="1"/>
          <p:nvPr/>
        </p:nvSpPr>
        <p:spPr>
          <a:xfrm>
            <a:off x="2713591" y="4042781"/>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9.2%</a:t>
            </a:r>
          </a:p>
        </p:txBody>
      </p:sp>
      <p:sp>
        <p:nvSpPr>
          <p:cNvPr id="146" name="TextBox 145">
            <a:extLst>
              <a:ext uri="{FF2B5EF4-FFF2-40B4-BE49-F238E27FC236}">
                <a16:creationId xmlns:a16="http://schemas.microsoft.com/office/drawing/2014/main" id="{1203A3AB-AF4E-45D8-8F29-1D378EC91301}"/>
              </a:ext>
            </a:extLst>
          </p:cNvPr>
          <p:cNvSpPr txBox="1"/>
          <p:nvPr/>
        </p:nvSpPr>
        <p:spPr>
          <a:xfrm>
            <a:off x="3387331" y="4169239"/>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7.4%</a:t>
            </a:r>
          </a:p>
        </p:txBody>
      </p:sp>
      <p:sp>
        <p:nvSpPr>
          <p:cNvPr id="147" name="TextBox 146">
            <a:extLst>
              <a:ext uri="{FF2B5EF4-FFF2-40B4-BE49-F238E27FC236}">
                <a16:creationId xmlns:a16="http://schemas.microsoft.com/office/drawing/2014/main" id="{9BF0FF1F-D5C0-4B73-B9C4-6F72E1CC76A8}"/>
              </a:ext>
            </a:extLst>
          </p:cNvPr>
          <p:cNvSpPr txBox="1"/>
          <p:nvPr/>
        </p:nvSpPr>
        <p:spPr>
          <a:xfrm>
            <a:off x="4409604" y="4953091"/>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75.1%</a:t>
            </a:r>
          </a:p>
        </p:txBody>
      </p:sp>
      <p:sp>
        <p:nvSpPr>
          <p:cNvPr id="148" name="TextBox 147">
            <a:extLst>
              <a:ext uri="{FF2B5EF4-FFF2-40B4-BE49-F238E27FC236}">
                <a16:creationId xmlns:a16="http://schemas.microsoft.com/office/drawing/2014/main" id="{15BE596F-2DFE-4AA2-A8C3-193D1FA0BF1B}"/>
              </a:ext>
            </a:extLst>
          </p:cNvPr>
          <p:cNvSpPr txBox="1"/>
          <p:nvPr/>
        </p:nvSpPr>
        <p:spPr>
          <a:xfrm>
            <a:off x="5052923" y="5218260"/>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49.0%</a:t>
            </a:r>
          </a:p>
        </p:txBody>
      </p:sp>
      <p:sp>
        <p:nvSpPr>
          <p:cNvPr id="149" name="TextBox 148">
            <a:extLst>
              <a:ext uri="{FF2B5EF4-FFF2-40B4-BE49-F238E27FC236}">
                <a16:creationId xmlns:a16="http://schemas.microsoft.com/office/drawing/2014/main" id="{F59747F3-9470-4B32-841A-1C2B572FE286}"/>
              </a:ext>
            </a:extLst>
          </p:cNvPr>
          <p:cNvSpPr txBox="1"/>
          <p:nvPr/>
        </p:nvSpPr>
        <p:spPr>
          <a:xfrm>
            <a:off x="5744566" y="5288640"/>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44.8%</a:t>
            </a:r>
          </a:p>
        </p:txBody>
      </p:sp>
      <p:sp>
        <p:nvSpPr>
          <p:cNvPr id="150" name="TextBox 149">
            <a:extLst>
              <a:ext uri="{FF2B5EF4-FFF2-40B4-BE49-F238E27FC236}">
                <a16:creationId xmlns:a16="http://schemas.microsoft.com/office/drawing/2014/main" id="{560B719F-529E-49E3-9170-623AC71EB9FF}"/>
              </a:ext>
            </a:extLst>
          </p:cNvPr>
          <p:cNvSpPr txBox="1"/>
          <p:nvPr/>
        </p:nvSpPr>
        <p:spPr>
          <a:xfrm>
            <a:off x="6377034" y="5175766"/>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50.9%</a:t>
            </a:r>
          </a:p>
        </p:txBody>
      </p:sp>
      <p:sp>
        <p:nvSpPr>
          <p:cNvPr id="151" name="TextBox 150">
            <a:extLst>
              <a:ext uri="{FF2B5EF4-FFF2-40B4-BE49-F238E27FC236}">
                <a16:creationId xmlns:a16="http://schemas.microsoft.com/office/drawing/2014/main" id="{BD4B99F0-DCB9-4B21-A215-4041ED799331}"/>
              </a:ext>
            </a:extLst>
          </p:cNvPr>
          <p:cNvSpPr txBox="1"/>
          <p:nvPr/>
        </p:nvSpPr>
        <p:spPr>
          <a:xfrm>
            <a:off x="7014763" y="5173224"/>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51.3%</a:t>
            </a:r>
          </a:p>
        </p:txBody>
      </p:sp>
      <p:sp>
        <p:nvSpPr>
          <p:cNvPr id="152" name="TextBox 151">
            <a:extLst>
              <a:ext uri="{FF2B5EF4-FFF2-40B4-BE49-F238E27FC236}">
                <a16:creationId xmlns:a16="http://schemas.microsoft.com/office/drawing/2014/main" id="{1F74ADCC-5ACA-4F0C-B6B7-9CACCC7662A2}"/>
              </a:ext>
            </a:extLst>
          </p:cNvPr>
          <p:cNvSpPr txBox="1"/>
          <p:nvPr/>
        </p:nvSpPr>
        <p:spPr>
          <a:xfrm>
            <a:off x="4429896" y="4069305"/>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5.4%</a:t>
            </a:r>
          </a:p>
        </p:txBody>
      </p:sp>
      <p:sp>
        <p:nvSpPr>
          <p:cNvPr id="153" name="TextBox 152">
            <a:extLst>
              <a:ext uri="{FF2B5EF4-FFF2-40B4-BE49-F238E27FC236}">
                <a16:creationId xmlns:a16="http://schemas.microsoft.com/office/drawing/2014/main" id="{79C96B9D-09DC-4442-9730-02DC54ED60D6}"/>
              </a:ext>
            </a:extLst>
          </p:cNvPr>
          <p:cNvSpPr txBox="1"/>
          <p:nvPr/>
        </p:nvSpPr>
        <p:spPr>
          <a:xfrm>
            <a:off x="5064866" y="4528366"/>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15.8%</a:t>
            </a:r>
          </a:p>
        </p:txBody>
      </p:sp>
      <p:sp>
        <p:nvSpPr>
          <p:cNvPr id="154" name="TextBox 153">
            <a:extLst>
              <a:ext uri="{FF2B5EF4-FFF2-40B4-BE49-F238E27FC236}">
                <a16:creationId xmlns:a16="http://schemas.microsoft.com/office/drawing/2014/main" id="{E4688BFA-837A-47F6-8690-589A81687BB0}"/>
              </a:ext>
            </a:extLst>
          </p:cNvPr>
          <p:cNvSpPr txBox="1"/>
          <p:nvPr/>
        </p:nvSpPr>
        <p:spPr>
          <a:xfrm>
            <a:off x="5712702" y="4680192"/>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12.3%</a:t>
            </a:r>
          </a:p>
        </p:txBody>
      </p:sp>
      <p:sp>
        <p:nvSpPr>
          <p:cNvPr id="155" name="TextBox 154">
            <a:extLst>
              <a:ext uri="{FF2B5EF4-FFF2-40B4-BE49-F238E27FC236}">
                <a16:creationId xmlns:a16="http://schemas.microsoft.com/office/drawing/2014/main" id="{C3D31B74-C175-4FF7-9791-85CF985B10C1}"/>
              </a:ext>
            </a:extLst>
          </p:cNvPr>
          <p:cNvSpPr txBox="1"/>
          <p:nvPr/>
        </p:nvSpPr>
        <p:spPr>
          <a:xfrm>
            <a:off x="6377034" y="4535094"/>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13.3%</a:t>
            </a:r>
          </a:p>
        </p:txBody>
      </p:sp>
      <p:sp>
        <p:nvSpPr>
          <p:cNvPr id="156" name="TextBox 155">
            <a:extLst>
              <a:ext uri="{FF2B5EF4-FFF2-40B4-BE49-F238E27FC236}">
                <a16:creationId xmlns:a16="http://schemas.microsoft.com/office/drawing/2014/main" id="{CC68CCFD-880F-4148-A7F5-107B58AB3326}"/>
              </a:ext>
            </a:extLst>
          </p:cNvPr>
          <p:cNvSpPr txBox="1"/>
          <p:nvPr/>
        </p:nvSpPr>
        <p:spPr>
          <a:xfrm>
            <a:off x="7024853" y="4523671"/>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13.8%</a:t>
            </a:r>
          </a:p>
        </p:txBody>
      </p:sp>
      <p:sp>
        <p:nvSpPr>
          <p:cNvPr id="157" name="TextBox 156">
            <a:extLst>
              <a:ext uri="{FF2B5EF4-FFF2-40B4-BE49-F238E27FC236}">
                <a16:creationId xmlns:a16="http://schemas.microsoft.com/office/drawing/2014/main" id="{72BD1502-4131-48CB-80D5-36BB80A2767C}"/>
              </a:ext>
            </a:extLst>
          </p:cNvPr>
          <p:cNvSpPr txBox="1"/>
          <p:nvPr/>
        </p:nvSpPr>
        <p:spPr>
          <a:xfrm>
            <a:off x="4409604" y="3864386"/>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11.8%</a:t>
            </a:r>
          </a:p>
        </p:txBody>
      </p:sp>
      <p:sp>
        <p:nvSpPr>
          <p:cNvPr id="158" name="TextBox 157">
            <a:extLst>
              <a:ext uri="{FF2B5EF4-FFF2-40B4-BE49-F238E27FC236}">
                <a16:creationId xmlns:a16="http://schemas.microsoft.com/office/drawing/2014/main" id="{5E126517-6564-45F6-8E8B-0A648C217754}"/>
              </a:ext>
            </a:extLst>
          </p:cNvPr>
          <p:cNvSpPr txBox="1"/>
          <p:nvPr/>
        </p:nvSpPr>
        <p:spPr>
          <a:xfrm>
            <a:off x="5056651" y="4179897"/>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16.1%</a:t>
            </a:r>
          </a:p>
        </p:txBody>
      </p:sp>
      <p:sp>
        <p:nvSpPr>
          <p:cNvPr id="159" name="TextBox 158">
            <a:extLst>
              <a:ext uri="{FF2B5EF4-FFF2-40B4-BE49-F238E27FC236}">
                <a16:creationId xmlns:a16="http://schemas.microsoft.com/office/drawing/2014/main" id="{333EB2AF-4822-46A9-90EA-27845164FAD5}"/>
              </a:ext>
            </a:extLst>
          </p:cNvPr>
          <p:cNvSpPr txBox="1"/>
          <p:nvPr/>
        </p:nvSpPr>
        <p:spPr>
          <a:xfrm>
            <a:off x="5720826" y="4276955"/>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22.4%</a:t>
            </a:r>
          </a:p>
        </p:txBody>
      </p:sp>
      <p:sp>
        <p:nvSpPr>
          <p:cNvPr id="160" name="TextBox 159">
            <a:extLst>
              <a:ext uri="{FF2B5EF4-FFF2-40B4-BE49-F238E27FC236}">
                <a16:creationId xmlns:a16="http://schemas.microsoft.com/office/drawing/2014/main" id="{38DDE3BE-FCD1-45A3-A647-4F41694240EF}"/>
              </a:ext>
            </a:extLst>
          </p:cNvPr>
          <p:cNvSpPr txBox="1"/>
          <p:nvPr/>
        </p:nvSpPr>
        <p:spPr>
          <a:xfrm>
            <a:off x="6395466" y="4117417"/>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23.4%</a:t>
            </a:r>
          </a:p>
        </p:txBody>
      </p:sp>
      <p:sp>
        <p:nvSpPr>
          <p:cNvPr id="161" name="TextBox 160">
            <a:extLst>
              <a:ext uri="{FF2B5EF4-FFF2-40B4-BE49-F238E27FC236}">
                <a16:creationId xmlns:a16="http://schemas.microsoft.com/office/drawing/2014/main" id="{6282672F-574A-457B-8ED1-EFF1AC59DD91}"/>
              </a:ext>
            </a:extLst>
          </p:cNvPr>
          <p:cNvSpPr txBox="1"/>
          <p:nvPr/>
        </p:nvSpPr>
        <p:spPr>
          <a:xfrm>
            <a:off x="7030051" y="4143443"/>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21.2%</a:t>
            </a:r>
          </a:p>
        </p:txBody>
      </p:sp>
      <p:sp>
        <p:nvSpPr>
          <p:cNvPr id="162" name="TextBox 161">
            <a:extLst>
              <a:ext uri="{FF2B5EF4-FFF2-40B4-BE49-F238E27FC236}">
                <a16:creationId xmlns:a16="http://schemas.microsoft.com/office/drawing/2014/main" id="{4491E8E0-2122-431D-B559-6385D13CB5D1}"/>
              </a:ext>
            </a:extLst>
          </p:cNvPr>
          <p:cNvSpPr txBox="1"/>
          <p:nvPr/>
        </p:nvSpPr>
        <p:spPr>
          <a:xfrm>
            <a:off x="4430613" y="3704810"/>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3.9%</a:t>
            </a:r>
          </a:p>
        </p:txBody>
      </p:sp>
      <p:sp>
        <p:nvSpPr>
          <p:cNvPr id="163" name="TextBox 162">
            <a:extLst>
              <a:ext uri="{FF2B5EF4-FFF2-40B4-BE49-F238E27FC236}">
                <a16:creationId xmlns:a16="http://schemas.microsoft.com/office/drawing/2014/main" id="{A421DA31-5D26-4D48-BC99-93F3BA073431}"/>
              </a:ext>
            </a:extLst>
          </p:cNvPr>
          <p:cNvSpPr txBox="1"/>
          <p:nvPr/>
        </p:nvSpPr>
        <p:spPr>
          <a:xfrm>
            <a:off x="5086757" y="3875673"/>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11.2%</a:t>
            </a:r>
          </a:p>
        </p:txBody>
      </p:sp>
      <p:sp>
        <p:nvSpPr>
          <p:cNvPr id="164" name="TextBox 163">
            <a:extLst>
              <a:ext uri="{FF2B5EF4-FFF2-40B4-BE49-F238E27FC236}">
                <a16:creationId xmlns:a16="http://schemas.microsoft.com/office/drawing/2014/main" id="{25836040-1EAB-44D3-BCE5-75A3F39D8C02}"/>
              </a:ext>
            </a:extLst>
          </p:cNvPr>
          <p:cNvSpPr txBox="1"/>
          <p:nvPr/>
        </p:nvSpPr>
        <p:spPr>
          <a:xfrm>
            <a:off x="5720826" y="3918839"/>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10.7%</a:t>
            </a:r>
          </a:p>
        </p:txBody>
      </p:sp>
      <p:sp>
        <p:nvSpPr>
          <p:cNvPr id="165" name="TextBox 164">
            <a:extLst>
              <a:ext uri="{FF2B5EF4-FFF2-40B4-BE49-F238E27FC236}">
                <a16:creationId xmlns:a16="http://schemas.microsoft.com/office/drawing/2014/main" id="{AF111BBA-92C2-4E9D-8221-627BFFE4D6C6}"/>
              </a:ext>
            </a:extLst>
          </p:cNvPr>
          <p:cNvSpPr txBox="1"/>
          <p:nvPr/>
        </p:nvSpPr>
        <p:spPr>
          <a:xfrm>
            <a:off x="6403745" y="3795751"/>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5.4%</a:t>
            </a:r>
          </a:p>
        </p:txBody>
      </p:sp>
      <p:sp>
        <p:nvSpPr>
          <p:cNvPr id="166" name="TextBox 165">
            <a:extLst>
              <a:ext uri="{FF2B5EF4-FFF2-40B4-BE49-F238E27FC236}">
                <a16:creationId xmlns:a16="http://schemas.microsoft.com/office/drawing/2014/main" id="{434BE778-4DD3-40B2-BFF3-B6B9265D8B92}"/>
              </a:ext>
            </a:extLst>
          </p:cNvPr>
          <p:cNvSpPr txBox="1"/>
          <p:nvPr/>
        </p:nvSpPr>
        <p:spPr>
          <a:xfrm>
            <a:off x="7080074" y="3811949"/>
            <a:ext cx="632468" cy="230832"/>
          </a:xfrm>
          <a:prstGeom prst="rect">
            <a:avLst/>
          </a:prstGeom>
          <a:noFill/>
        </p:spPr>
        <p:txBody>
          <a:bodyPr wrap="square" rtlCol="0">
            <a:spAutoFit/>
          </a:bodyPr>
          <a:lstStyle/>
          <a:p>
            <a:r>
              <a:rPr lang="en-US" sz="900" dirty="0">
                <a:latin typeface="Arial" panose="020B0604020202020204" pitchFamily="34" charset="0"/>
                <a:cs typeface="Arial" panose="020B0604020202020204" pitchFamily="34" charset="0"/>
              </a:rPr>
              <a:t>5.8%</a:t>
            </a:r>
          </a:p>
        </p:txBody>
      </p:sp>
      <p:sp>
        <p:nvSpPr>
          <p:cNvPr id="167" name="TextBox 166">
            <a:extLst>
              <a:ext uri="{FF2B5EF4-FFF2-40B4-BE49-F238E27FC236}">
                <a16:creationId xmlns:a16="http://schemas.microsoft.com/office/drawing/2014/main" id="{7D46BADD-93DD-45AE-8741-397A7C00C918}"/>
              </a:ext>
            </a:extLst>
          </p:cNvPr>
          <p:cNvSpPr txBox="1"/>
          <p:nvPr/>
        </p:nvSpPr>
        <p:spPr>
          <a:xfrm>
            <a:off x="5122256" y="3635575"/>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6.4%</a:t>
            </a:r>
          </a:p>
        </p:txBody>
      </p:sp>
      <p:sp>
        <p:nvSpPr>
          <p:cNvPr id="168" name="TextBox 167">
            <a:extLst>
              <a:ext uri="{FF2B5EF4-FFF2-40B4-BE49-F238E27FC236}">
                <a16:creationId xmlns:a16="http://schemas.microsoft.com/office/drawing/2014/main" id="{2341DB1F-2E0B-492C-8407-58D0E4623152}"/>
              </a:ext>
            </a:extLst>
          </p:cNvPr>
          <p:cNvSpPr txBox="1"/>
          <p:nvPr/>
        </p:nvSpPr>
        <p:spPr>
          <a:xfrm>
            <a:off x="5749347" y="3650964"/>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7.1%</a:t>
            </a:r>
          </a:p>
        </p:txBody>
      </p:sp>
      <p:sp>
        <p:nvSpPr>
          <p:cNvPr id="169" name="TextBox 168">
            <a:extLst>
              <a:ext uri="{FF2B5EF4-FFF2-40B4-BE49-F238E27FC236}">
                <a16:creationId xmlns:a16="http://schemas.microsoft.com/office/drawing/2014/main" id="{58FACBEA-F9E2-4A37-8F65-744C020C0E9E}"/>
              </a:ext>
            </a:extLst>
          </p:cNvPr>
          <p:cNvSpPr txBox="1"/>
          <p:nvPr/>
        </p:nvSpPr>
        <p:spPr>
          <a:xfrm>
            <a:off x="6403844" y="3620664"/>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3.8%</a:t>
            </a:r>
          </a:p>
        </p:txBody>
      </p:sp>
      <p:sp>
        <p:nvSpPr>
          <p:cNvPr id="170" name="TextBox 169">
            <a:extLst>
              <a:ext uri="{FF2B5EF4-FFF2-40B4-BE49-F238E27FC236}">
                <a16:creationId xmlns:a16="http://schemas.microsoft.com/office/drawing/2014/main" id="{86178299-D7C4-481F-B006-3A74D434D708}"/>
              </a:ext>
            </a:extLst>
          </p:cNvPr>
          <p:cNvSpPr txBox="1"/>
          <p:nvPr/>
        </p:nvSpPr>
        <p:spPr>
          <a:xfrm>
            <a:off x="7077230" y="3620341"/>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3.3%</a:t>
            </a:r>
          </a:p>
        </p:txBody>
      </p:sp>
      <p:sp>
        <p:nvSpPr>
          <p:cNvPr id="171" name="TextBox 170">
            <a:extLst>
              <a:ext uri="{FF2B5EF4-FFF2-40B4-BE49-F238E27FC236}">
                <a16:creationId xmlns:a16="http://schemas.microsoft.com/office/drawing/2014/main" id="{F1163CCA-20C4-48D7-9234-1A65B284557B}"/>
              </a:ext>
            </a:extLst>
          </p:cNvPr>
          <p:cNvSpPr txBox="1"/>
          <p:nvPr/>
        </p:nvSpPr>
        <p:spPr>
          <a:xfrm>
            <a:off x="4444741" y="3613537"/>
            <a:ext cx="632468" cy="230832"/>
          </a:xfrm>
          <a:prstGeom prst="rect">
            <a:avLst/>
          </a:prstGeom>
          <a:noFill/>
        </p:spPr>
        <p:txBody>
          <a:bodyPr wrap="square" rtlCol="0">
            <a:spAutoFit/>
          </a:bodyPr>
          <a:lstStyle/>
          <a:p>
            <a:r>
              <a:rPr lang="en-US" sz="900" dirty="0">
                <a:solidFill>
                  <a:schemeClr val="bg1"/>
                </a:solidFill>
                <a:latin typeface="Arial" panose="020B0604020202020204" pitchFamily="34" charset="0"/>
                <a:cs typeface="Arial" panose="020B0604020202020204" pitchFamily="34" charset="0"/>
              </a:rPr>
              <a:t>2.1%</a:t>
            </a:r>
          </a:p>
        </p:txBody>
      </p:sp>
      <p:grpSp>
        <p:nvGrpSpPr>
          <p:cNvPr id="15" name="Group 14">
            <a:extLst>
              <a:ext uri="{FF2B5EF4-FFF2-40B4-BE49-F238E27FC236}">
                <a16:creationId xmlns:a16="http://schemas.microsoft.com/office/drawing/2014/main" id="{9B6E2822-16B4-4C8D-9016-4F396E8297C3}"/>
              </a:ext>
            </a:extLst>
          </p:cNvPr>
          <p:cNvGrpSpPr/>
          <p:nvPr/>
        </p:nvGrpSpPr>
        <p:grpSpPr>
          <a:xfrm>
            <a:off x="7829709" y="4147308"/>
            <a:ext cx="908234" cy="1114199"/>
            <a:chOff x="7829709" y="4147308"/>
            <a:chExt cx="908234" cy="1114199"/>
          </a:xfrm>
        </p:grpSpPr>
        <p:pic>
          <p:nvPicPr>
            <p:cNvPr id="12" name="Picture 11">
              <a:extLst>
                <a:ext uri="{FF2B5EF4-FFF2-40B4-BE49-F238E27FC236}">
                  <a16:creationId xmlns:a16="http://schemas.microsoft.com/office/drawing/2014/main" id="{FFBE0E07-5430-44FE-AC9C-AD3A1D3AA2E4}"/>
                </a:ext>
              </a:extLst>
            </p:cNvPr>
            <p:cNvPicPr>
              <a:picLocks noChangeAspect="1"/>
            </p:cNvPicPr>
            <p:nvPr/>
          </p:nvPicPr>
          <p:blipFill rotWithShape="1">
            <a:blip r:embed="rId9"/>
            <a:srcRect t="83728"/>
            <a:stretch/>
          </p:blipFill>
          <p:spPr>
            <a:xfrm>
              <a:off x="7832183" y="4147308"/>
              <a:ext cx="891327" cy="203320"/>
            </a:xfrm>
            <a:prstGeom prst="rect">
              <a:avLst/>
            </a:prstGeom>
          </p:spPr>
        </p:pic>
        <p:pic>
          <p:nvPicPr>
            <p:cNvPr id="172" name="Picture 171">
              <a:extLst>
                <a:ext uri="{FF2B5EF4-FFF2-40B4-BE49-F238E27FC236}">
                  <a16:creationId xmlns:a16="http://schemas.microsoft.com/office/drawing/2014/main" id="{D9FC64E0-527E-453C-9630-FEF0F60512BA}"/>
                </a:ext>
              </a:extLst>
            </p:cNvPr>
            <p:cNvPicPr>
              <a:picLocks noChangeAspect="1"/>
            </p:cNvPicPr>
            <p:nvPr/>
          </p:nvPicPr>
          <p:blipFill rotWithShape="1">
            <a:blip r:embed="rId9"/>
            <a:srcRect t="16371" b="70621"/>
            <a:stretch/>
          </p:blipFill>
          <p:spPr>
            <a:xfrm>
              <a:off x="7833593" y="4892978"/>
              <a:ext cx="891327" cy="162530"/>
            </a:xfrm>
            <a:prstGeom prst="rect">
              <a:avLst/>
            </a:prstGeom>
          </p:spPr>
        </p:pic>
        <p:pic>
          <p:nvPicPr>
            <p:cNvPr id="173" name="Picture 172">
              <a:extLst>
                <a:ext uri="{FF2B5EF4-FFF2-40B4-BE49-F238E27FC236}">
                  <a16:creationId xmlns:a16="http://schemas.microsoft.com/office/drawing/2014/main" id="{5B0C9C78-187C-4EA2-AFA5-2289451CAAC5}"/>
                </a:ext>
              </a:extLst>
            </p:cNvPr>
            <p:cNvPicPr>
              <a:picLocks noChangeAspect="1"/>
            </p:cNvPicPr>
            <p:nvPr/>
          </p:nvPicPr>
          <p:blipFill rotWithShape="1">
            <a:blip r:embed="rId9"/>
            <a:srcRect t="51247" b="35306"/>
            <a:stretch/>
          </p:blipFill>
          <p:spPr>
            <a:xfrm>
              <a:off x="7837729" y="4551895"/>
              <a:ext cx="891327" cy="168024"/>
            </a:xfrm>
            <a:prstGeom prst="rect">
              <a:avLst/>
            </a:prstGeom>
          </p:spPr>
        </p:pic>
        <p:pic>
          <p:nvPicPr>
            <p:cNvPr id="174" name="Picture 173">
              <a:extLst>
                <a:ext uri="{FF2B5EF4-FFF2-40B4-BE49-F238E27FC236}">
                  <a16:creationId xmlns:a16="http://schemas.microsoft.com/office/drawing/2014/main" id="{D170E991-3A87-40ED-B998-24B7B0C4F472}"/>
                </a:ext>
              </a:extLst>
            </p:cNvPr>
            <p:cNvPicPr>
              <a:picLocks noChangeAspect="1"/>
            </p:cNvPicPr>
            <p:nvPr/>
          </p:nvPicPr>
          <p:blipFill rotWithShape="1">
            <a:blip r:embed="rId9"/>
            <a:srcRect t="66751" b="17926"/>
            <a:stretch/>
          </p:blipFill>
          <p:spPr>
            <a:xfrm>
              <a:off x="7829709" y="4342804"/>
              <a:ext cx="891327" cy="191458"/>
            </a:xfrm>
            <a:prstGeom prst="rect">
              <a:avLst/>
            </a:prstGeom>
          </p:spPr>
        </p:pic>
        <p:pic>
          <p:nvPicPr>
            <p:cNvPr id="175" name="Picture 174">
              <a:extLst>
                <a:ext uri="{FF2B5EF4-FFF2-40B4-BE49-F238E27FC236}">
                  <a16:creationId xmlns:a16="http://schemas.microsoft.com/office/drawing/2014/main" id="{EB5B8B2A-2624-4132-A65D-F34BE69C3852}"/>
                </a:ext>
              </a:extLst>
            </p:cNvPr>
            <p:cNvPicPr>
              <a:picLocks noChangeAspect="1"/>
            </p:cNvPicPr>
            <p:nvPr/>
          </p:nvPicPr>
          <p:blipFill rotWithShape="1">
            <a:blip r:embed="rId9"/>
            <a:srcRect b="84345"/>
            <a:stretch/>
          </p:blipFill>
          <p:spPr>
            <a:xfrm>
              <a:off x="7846616" y="5065892"/>
              <a:ext cx="891327" cy="195615"/>
            </a:xfrm>
            <a:prstGeom prst="rect">
              <a:avLst/>
            </a:prstGeom>
          </p:spPr>
        </p:pic>
        <p:pic>
          <p:nvPicPr>
            <p:cNvPr id="176" name="Picture 175">
              <a:extLst>
                <a:ext uri="{FF2B5EF4-FFF2-40B4-BE49-F238E27FC236}">
                  <a16:creationId xmlns:a16="http://schemas.microsoft.com/office/drawing/2014/main" id="{8C03B856-3F33-4EC6-864C-16C1C093EBEC}"/>
                </a:ext>
              </a:extLst>
            </p:cNvPr>
            <p:cNvPicPr>
              <a:picLocks noChangeAspect="1"/>
            </p:cNvPicPr>
            <p:nvPr/>
          </p:nvPicPr>
          <p:blipFill rotWithShape="1">
            <a:blip r:embed="rId9"/>
            <a:srcRect t="33194" b="53359"/>
            <a:stretch/>
          </p:blipFill>
          <p:spPr>
            <a:xfrm>
              <a:off x="7837729" y="4716366"/>
              <a:ext cx="891327" cy="168024"/>
            </a:xfrm>
            <a:prstGeom prst="rect">
              <a:avLst/>
            </a:prstGeom>
          </p:spPr>
        </p:pic>
      </p:grpSp>
    </p:spTree>
    <p:extLst>
      <p:ext uri="{BB962C8B-B14F-4D97-AF65-F5344CB8AC3E}">
        <p14:creationId xmlns:p14="http://schemas.microsoft.com/office/powerpoint/2010/main" val="3696367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C0FBB28-3D1F-4E23-A549-953BD7951A29}"/>
              </a:ext>
            </a:extLst>
          </p:cNvPr>
          <p:cNvPicPr>
            <a:picLocks noChangeAspect="1"/>
          </p:cNvPicPr>
          <p:nvPr/>
        </p:nvPicPr>
        <p:blipFill>
          <a:blip r:embed="rId3"/>
          <a:stretch>
            <a:fillRect/>
          </a:stretch>
        </p:blipFill>
        <p:spPr>
          <a:xfrm>
            <a:off x="4917282" y="3940847"/>
            <a:ext cx="3303657" cy="1840224"/>
          </a:xfrm>
          <a:prstGeom prst="rect">
            <a:avLst/>
          </a:prstGeom>
        </p:spPr>
      </p:pic>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Out-of-Pocket Costs</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Footer Placeholder 11">
            <a:extLst>
              <a:ext uri="{FF2B5EF4-FFF2-40B4-BE49-F238E27FC236}">
                <a16:creationId xmlns:a16="http://schemas.microsoft.com/office/drawing/2014/main" id="{9AE9AE53-10B6-41B0-838C-8F5C1E234077}"/>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26</a:t>
            </a:r>
          </a:p>
        </p:txBody>
      </p:sp>
      <p:sp>
        <p:nvSpPr>
          <p:cNvPr id="10" name="TextBox 9">
            <a:extLst>
              <a:ext uri="{FF2B5EF4-FFF2-40B4-BE49-F238E27FC236}">
                <a16:creationId xmlns:a16="http://schemas.microsoft.com/office/drawing/2014/main" id="{E6CB7DFA-D3B4-4F06-BF70-A744A58D00AC}"/>
              </a:ext>
            </a:extLst>
          </p:cNvPr>
          <p:cNvSpPr txBox="1"/>
          <p:nvPr/>
        </p:nvSpPr>
        <p:spPr>
          <a:xfrm>
            <a:off x="498548" y="872787"/>
            <a:ext cx="8146904" cy="2062103"/>
          </a:xfrm>
          <a:prstGeom prst="rect">
            <a:avLst/>
          </a:prstGeom>
          <a:noFill/>
        </p:spPr>
        <p:txBody>
          <a:bodyPr wrap="square" rtlCol="0">
            <a:spAutoFit/>
          </a:bodyPr>
          <a:lstStyle/>
          <a:p>
            <a:pPr algn="ctr">
              <a:buSzPct val="130000"/>
            </a:pPr>
            <a:r>
              <a:rPr lang="en-US" sz="1400" b="1" dirty="0">
                <a:latin typeface="Arial" panose="020B0604020202020204" pitchFamily="34" charset="0"/>
                <a:cs typeface="Arial" panose="020B0604020202020204" pitchFamily="34" charset="0"/>
              </a:rPr>
              <a:t>After steadily rising from 2012 to 2018, out-of-pocket medical costs dropped in 2020</a:t>
            </a:r>
          </a:p>
          <a:p>
            <a:pPr algn="ctr">
              <a:buSzPct val="130000"/>
            </a:pPr>
            <a:endParaRPr lang="en-US" sz="1000" dirty="0">
              <a:latin typeface="Arial" panose="020B0604020202020204" pitchFamily="34" charset="0"/>
              <a:cs typeface="Arial" panose="020B0604020202020204" pitchFamily="34" charset="0"/>
            </a:endParaRPr>
          </a:p>
          <a:p>
            <a:pPr marL="171450" lvl="0" indent="-171450" defTabSz="914400">
              <a:buSzPct val="130000"/>
              <a:buFont typeface="Arial" panose="020B0604020202020204" pitchFamily="34" charset="0"/>
              <a:buChar char="•"/>
              <a:defRPr/>
            </a:pPr>
            <a:r>
              <a:rPr lang="en-US" sz="1300" dirty="0">
                <a:latin typeface="Arial" panose="020B0604020202020204" pitchFamily="34" charset="0"/>
                <a:cs typeface="Arial" panose="020B0604020202020204" pitchFamily="34" charset="0"/>
              </a:rPr>
              <a:t>In 2020, Rhode Island residents spent an average of $2,124 out-of-pocket for all medical expenses. Outside of general medical expenses, residents spent the most out-of-pocket for dental and vision care, followed by prescriptions, and mental health services.</a:t>
            </a:r>
          </a:p>
          <a:p>
            <a:pPr marL="171450" indent="-1714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From 2018 to 2020, the average out-of-pocket cost for dental and vision care dropped by $39, the average cost of prescriptions dropped by $80, the average cost of mental health care by $86, and the average cost of general care by $125.</a:t>
            </a:r>
          </a:p>
          <a:p>
            <a:pPr marL="171450" indent="-1714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A portion of the observed reductions in cost is likely attributed to a general decline in non-urgent service utilization rates during the earlier months of the COVID-19 pandemic.</a:t>
            </a:r>
          </a:p>
        </p:txBody>
      </p:sp>
      <p:grpSp>
        <p:nvGrpSpPr>
          <p:cNvPr id="50" name="Group 49">
            <a:extLst>
              <a:ext uri="{FF2B5EF4-FFF2-40B4-BE49-F238E27FC236}">
                <a16:creationId xmlns:a16="http://schemas.microsoft.com/office/drawing/2014/main" id="{6A04EA46-1599-4CFE-9940-56CFA7B3A623}"/>
              </a:ext>
            </a:extLst>
          </p:cNvPr>
          <p:cNvGrpSpPr/>
          <p:nvPr/>
        </p:nvGrpSpPr>
        <p:grpSpPr>
          <a:xfrm>
            <a:off x="4882035" y="3281733"/>
            <a:ext cx="3303664" cy="2786951"/>
            <a:chOff x="4681685" y="3364433"/>
            <a:chExt cx="3303664" cy="2786951"/>
          </a:xfrm>
        </p:grpSpPr>
        <p:cxnSp>
          <p:nvCxnSpPr>
            <p:cNvPr id="26" name="Straight Connector 25">
              <a:extLst>
                <a:ext uri="{FF2B5EF4-FFF2-40B4-BE49-F238E27FC236}">
                  <a16:creationId xmlns:a16="http://schemas.microsoft.com/office/drawing/2014/main" id="{520CB662-CB09-4A10-B298-EFD62C6B7D49}"/>
                </a:ext>
              </a:extLst>
            </p:cNvPr>
            <p:cNvCxnSpPr>
              <a:cxnSpLocks/>
            </p:cNvCxnSpPr>
            <p:nvPr/>
          </p:nvCxnSpPr>
          <p:spPr>
            <a:xfrm flipV="1">
              <a:off x="4681685" y="5875490"/>
              <a:ext cx="3246358" cy="2107"/>
            </a:xfrm>
            <a:prstGeom prst="line">
              <a:avLst/>
            </a:prstGeom>
          </p:spPr>
          <p:style>
            <a:lnRef idx="1">
              <a:schemeClr val="accent3"/>
            </a:lnRef>
            <a:fillRef idx="0">
              <a:schemeClr val="accent3"/>
            </a:fillRef>
            <a:effectRef idx="0">
              <a:schemeClr val="accent3"/>
            </a:effectRef>
            <a:fontRef idx="minor">
              <a:schemeClr val="tx1"/>
            </a:fontRef>
          </p:style>
        </p:cxnSp>
        <p:cxnSp>
          <p:nvCxnSpPr>
            <p:cNvPr id="27" name="Straight Connector 26">
              <a:extLst>
                <a:ext uri="{FF2B5EF4-FFF2-40B4-BE49-F238E27FC236}">
                  <a16:creationId xmlns:a16="http://schemas.microsoft.com/office/drawing/2014/main" id="{8DB6289D-37F3-420B-89BF-C3BD180A3663}"/>
                </a:ext>
              </a:extLst>
            </p:cNvPr>
            <p:cNvCxnSpPr>
              <a:cxnSpLocks/>
            </p:cNvCxnSpPr>
            <p:nvPr/>
          </p:nvCxnSpPr>
          <p:spPr>
            <a:xfrm>
              <a:off x="4681685" y="3820117"/>
              <a:ext cx="0" cy="2076574"/>
            </a:xfrm>
            <a:prstGeom prst="line">
              <a:avLst/>
            </a:prstGeom>
          </p:spPr>
          <p:style>
            <a:lnRef idx="1">
              <a:schemeClr val="accent3"/>
            </a:lnRef>
            <a:fillRef idx="0">
              <a:schemeClr val="accent3"/>
            </a:fillRef>
            <a:effectRef idx="0">
              <a:schemeClr val="accent3"/>
            </a:effectRef>
            <a:fontRef idx="minor">
              <a:schemeClr val="tx1"/>
            </a:fontRef>
          </p:style>
        </p:cxnSp>
        <p:sp>
          <p:nvSpPr>
            <p:cNvPr id="28" name="TextBox 27">
              <a:extLst>
                <a:ext uri="{FF2B5EF4-FFF2-40B4-BE49-F238E27FC236}">
                  <a16:creationId xmlns:a16="http://schemas.microsoft.com/office/drawing/2014/main" id="{CA488416-DAC4-49F8-A5A7-8FCCA74B21D7}"/>
                </a:ext>
              </a:extLst>
            </p:cNvPr>
            <p:cNvSpPr txBox="1"/>
            <p:nvPr/>
          </p:nvSpPr>
          <p:spPr>
            <a:xfrm>
              <a:off x="4681685" y="3364433"/>
              <a:ext cx="3303664" cy="276999"/>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Average Out-of-Pocket Spending</a:t>
              </a:r>
            </a:p>
          </p:txBody>
        </p:sp>
        <p:sp>
          <p:nvSpPr>
            <p:cNvPr id="30" name="TextBox 29">
              <a:extLst>
                <a:ext uri="{FF2B5EF4-FFF2-40B4-BE49-F238E27FC236}">
                  <a16:creationId xmlns:a16="http://schemas.microsoft.com/office/drawing/2014/main" id="{484B15E3-1714-4A16-8AE6-239AA407B2B9}"/>
                </a:ext>
              </a:extLst>
            </p:cNvPr>
            <p:cNvSpPr txBox="1"/>
            <p:nvPr/>
          </p:nvSpPr>
          <p:spPr>
            <a:xfrm>
              <a:off x="6875772" y="5883299"/>
              <a:ext cx="500989"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2018</a:t>
              </a:r>
            </a:p>
          </p:txBody>
        </p:sp>
        <p:sp>
          <p:nvSpPr>
            <p:cNvPr id="31" name="TextBox 30">
              <a:extLst>
                <a:ext uri="{FF2B5EF4-FFF2-40B4-BE49-F238E27FC236}">
                  <a16:creationId xmlns:a16="http://schemas.microsoft.com/office/drawing/2014/main" id="{439E3392-E822-4631-A203-F8EDCCFC6D65}"/>
                </a:ext>
              </a:extLst>
            </p:cNvPr>
            <p:cNvSpPr txBox="1"/>
            <p:nvPr/>
          </p:nvSpPr>
          <p:spPr>
            <a:xfrm>
              <a:off x="4774527" y="5889774"/>
              <a:ext cx="500989"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2012</a:t>
              </a:r>
            </a:p>
          </p:txBody>
        </p:sp>
        <p:sp>
          <p:nvSpPr>
            <p:cNvPr id="32" name="TextBox 31">
              <a:extLst>
                <a:ext uri="{FF2B5EF4-FFF2-40B4-BE49-F238E27FC236}">
                  <a16:creationId xmlns:a16="http://schemas.microsoft.com/office/drawing/2014/main" id="{8F8767CD-CD28-4D93-AA97-8786691BD3E2}"/>
                </a:ext>
              </a:extLst>
            </p:cNvPr>
            <p:cNvSpPr txBox="1"/>
            <p:nvPr/>
          </p:nvSpPr>
          <p:spPr>
            <a:xfrm>
              <a:off x="5474942" y="5889774"/>
              <a:ext cx="500989"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2015</a:t>
              </a:r>
            </a:p>
          </p:txBody>
        </p:sp>
        <p:sp>
          <p:nvSpPr>
            <p:cNvPr id="33" name="TextBox 32">
              <a:extLst>
                <a:ext uri="{FF2B5EF4-FFF2-40B4-BE49-F238E27FC236}">
                  <a16:creationId xmlns:a16="http://schemas.microsoft.com/office/drawing/2014/main" id="{139DCE03-AE42-4C90-913F-2D985F641131}"/>
                </a:ext>
              </a:extLst>
            </p:cNvPr>
            <p:cNvSpPr txBox="1"/>
            <p:nvPr/>
          </p:nvSpPr>
          <p:spPr>
            <a:xfrm>
              <a:off x="6175357" y="5889774"/>
              <a:ext cx="500989"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2016</a:t>
              </a:r>
            </a:p>
          </p:txBody>
        </p:sp>
      </p:grpSp>
      <p:grpSp>
        <p:nvGrpSpPr>
          <p:cNvPr id="57" name="Group 56">
            <a:extLst>
              <a:ext uri="{FF2B5EF4-FFF2-40B4-BE49-F238E27FC236}">
                <a16:creationId xmlns:a16="http://schemas.microsoft.com/office/drawing/2014/main" id="{34506B5C-8B90-408C-8A87-0CA9496E7E5D}"/>
              </a:ext>
            </a:extLst>
          </p:cNvPr>
          <p:cNvGrpSpPr/>
          <p:nvPr/>
        </p:nvGrpSpPr>
        <p:grpSpPr>
          <a:xfrm>
            <a:off x="8134276" y="6315741"/>
            <a:ext cx="800247" cy="392514"/>
            <a:chOff x="7466680" y="6240981"/>
            <a:chExt cx="912981" cy="469877"/>
          </a:xfrm>
        </p:grpSpPr>
        <p:pic>
          <p:nvPicPr>
            <p:cNvPr id="58" name="Content Placeholder 18">
              <a:extLst>
                <a:ext uri="{FF2B5EF4-FFF2-40B4-BE49-F238E27FC236}">
                  <a16:creationId xmlns:a16="http://schemas.microsoft.com/office/drawing/2014/main" id="{B15777F5-5FB5-4A05-A058-EA764F82A84D}"/>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59" name="Picture 58">
              <a:extLst>
                <a:ext uri="{FF2B5EF4-FFF2-40B4-BE49-F238E27FC236}">
                  <a16:creationId xmlns:a16="http://schemas.microsoft.com/office/drawing/2014/main" id="{B026B695-81E4-4E76-8835-1FD3E57E2348}"/>
                </a:ext>
              </a:extLst>
            </p:cNvPr>
            <p:cNvPicPr>
              <a:picLocks noChangeAspect="1"/>
            </p:cNvPicPr>
            <p:nvPr/>
          </p:nvPicPr>
          <p:blipFill rotWithShape="1">
            <a:blip r:embed="rId5">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grpSp>
        <p:nvGrpSpPr>
          <p:cNvPr id="17" name="Group 16">
            <a:extLst>
              <a:ext uri="{FF2B5EF4-FFF2-40B4-BE49-F238E27FC236}">
                <a16:creationId xmlns:a16="http://schemas.microsoft.com/office/drawing/2014/main" id="{381C345D-843A-4673-85D0-E45EF2F29010}"/>
              </a:ext>
            </a:extLst>
          </p:cNvPr>
          <p:cNvGrpSpPr/>
          <p:nvPr/>
        </p:nvGrpSpPr>
        <p:grpSpPr>
          <a:xfrm>
            <a:off x="149606" y="3270230"/>
            <a:ext cx="4031722" cy="2547220"/>
            <a:chOff x="149606" y="3270230"/>
            <a:chExt cx="4031722" cy="2547220"/>
          </a:xfrm>
        </p:grpSpPr>
        <p:sp>
          <p:nvSpPr>
            <p:cNvPr id="51" name="TextBox 50">
              <a:extLst>
                <a:ext uri="{FF2B5EF4-FFF2-40B4-BE49-F238E27FC236}">
                  <a16:creationId xmlns:a16="http://schemas.microsoft.com/office/drawing/2014/main" id="{4E53D10B-1E91-4A16-9170-20CD63176D44}"/>
                </a:ext>
              </a:extLst>
            </p:cNvPr>
            <p:cNvSpPr txBox="1"/>
            <p:nvPr/>
          </p:nvSpPr>
          <p:spPr>
            <a:xfrm>
              <a:off x="157126" y="5488168"/>
              <a:ext cx="500989"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2020</a:t>
              </a:r>
            </a:p>
          </p:txBody>
        </p:sp>
        <p:grpSp>
          <p:nvGrpSpPr>
            <p:cNvPr id="16" name="Group 15">
              <a:extLst>
                <a:ext uri="{FF2B5EF4-FFF2-40B4-BE49-F238E27FC236}">
                  <a16:creationId xmlns:a16="http://schemas.microsoft.com/office/drawing/2014/main" id="{E0667E44-398C-4DE9-9EB1-BDFE4AEB2E8F}"/>
                </a:ext>
              </a:extLst>
            </p:cNvPr>
            <p:cNvGrpSpPr/>
            <p:nvPr/>
          </p:nvGrpSpPr>
          <p:grpSpPr>
            <a:xfrm>
              <a:off x="149606" y="3270230"/>
              <a:ext cx="4031722" cy="2547220"/>
              <a:chOff x="207367" y="3177609"/>
              <a:chExt cx="4031722" cy="2547220"/>
            </a:xfrm>
          </p:grpSpPr>
          <p:pic>
            <p:nvPicPr>
              <p:cNvPr id="9" name="Picture 8">
                <a:extLst>
                  <a:ext uri="{FF2B5EF4-FFF2-40B4-BE49-F238E27FC236}">
                    <a16:creationId xmlns:a16="http://schemas.microsoft.com/office/drawing/2014/main" id="{3B6C6970-91EF-471B-872E-83D680570BE9}"/>
                  </a:ext>
                </a:extLst>
              </p:cNvPr>
              <p:cNvPicPr>
                <a:picLocks noChangeAspect="1"/>
              </p:cNvPicPr>
              <p:nvPr/>
            </p:nvPicPr>
            <p:blipFill>
              <a:blip r:embed="rId6"/>
              <a:stretch>
                <a:fillRect/>
              </a:stretch>
            </p:blipFill>
            <p:spPr>
              <a:xfrm>
                <a:off x="752665" y="3839620"/>
                <a:ext cx="3415636" cy="1839333"/>
              </a:xfrm>
              <a:prstGeom prst="rect">
                <a:avLst/>
              </a:prstGeom>
            </p:spPr>
          </p:pic>
          <p:grpSp>
            <p:nvGrpSpPr>
              <p:cNvPr id="6" name="Group 5">
                <a:extLst>
                  <a:ext uri="{FF2B5EF4-FFF2-40B4-BE49-F238E27FC236}">
                    <a16:creationId xmlns:a16="http://schemas.microsoft.com/office/drawing/2014/main" id="{3B83E582-F778-4196-BB70-8501555F76F0}"/>
                  </a:ext>
                </a:extLst>
              </p:cNvPr>
              <p:cNvGrpSpPr/>
              <p:nvPr/>
            </p:nvGrpSpPr>
            <p:grpSpPr>
              <a:xfrm>
                <a:off x="207367" y="3177609"/>
                <a:ext cx="4031722" cy="2547220"/>
                <a:chOff x="548025" y="2958354"/>
                <a:chExt cx="4031722" cy="2547220"/>
              </a:xfrm>
            </p:grpSpPr>
            <p:sp>
              <p:nvSpPr>
                <p:cNvPr id="11" name="TextBox 10">
                  <a:extLst>
                    <a:ext uri="{FF2B5EF4-FFF2-40B4-BE49-F238E27FC236}">
                      <a16:creationId xmlns:a16="http://schemas.microsoft.com/office/drawing/2014/main" id="{3EC55E08-B15B-425D-A4C6-0869F01CCF90}"/>
                    </a:ext>
                  </a:extLst>
                </p:cNvPr>
                <p:cNvSpPr txBox="1"/>
                <p:nvPr/>
              </p:nvSpPr>
              <p:spPr>
                <a:xfrm>
                  <a:off x="1062641" y="2958354"/>
                  <a:ext cx="3303664" cy="461665"/>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Average Out-of-Pocket Spending</a:t>
                  </a:r>
                </a:p>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All Medical Expenses</a:t>
                  </a:r>
                </a:p>
              </p:txBody>
            </p:sp>
            <p:cxnSp>
              <p:nvCxnSpPr>
                <p:cNvPr id="13" name="Straight Connector 12">
                  <a:extLst>
                    <a:ext uri="{FF2B5EF4-FFF2-40B4-BE49-F238E27FC236}">
                      <a16:creationId xmlns:a16="http://schemas.microsoft.com/office/drawing/2014/main" id="{AC7DFC75-6AB7-42AC-A855-D28555601EDE}"/>
                    </a:ext>
                  </a:extLst>
                </p:cNvPr>
                <p:cNvCxnSpPr>
                  <a:cxnSpLocks/>
                </p:cNvCxnSpPr>
                <p:nvPr/>
              </p:nvCxnSpPr>
              <p:spPr>
                <a:xfrm>
                  <a:off x="1062641" y="3429000"/>
                  <a:ext cx="0" cy="2076574"/>
                </a:xfrm>
                <a:prstGeom prst="line">
                  <a:avLst/>
                </a:prstGeom>
              </p:spPr>
              <p:style>
                <a:lnRef idx="1">
                  <a:schemeClr val="accent3"/>
                </a:lnRef>
                <a:fillRef idx="0">
                  <a:schemeClr val="accent3"/>
                </a:fillRef>
                <a:effectRef idx="0">
                  <a:schemeClr val="accent3"/>
                </a:effectRef>
                <a:fontRef idx="minor">
                  <a:schemeClr val="tx1"/>
                </a:fontRef>
              </p:style>
            </p:cxnSp>
            <p:cxnSp>
              <p:nvCxnSpPr>
                <p:cNvPr id="14" name="Straight Connector 13">
                  <a:extLst>
                    <a:ext uri="{FF2B5EF4-FFF2-40B4-BE49-F238E27FC236}">
                      <a16:creationId xmlns:a16="http://schemas.microsoft.com/office/drawing/2014/main" id="{38593A6F-69F5-4A88-8236-9C1587A0E4DE}"/>
                    </a:ext>
                  </a:extLst>
                </p:cNvPr>
                <p:cNvCxnSpPr>
                  <a:cxnSpLocks/>
                </p:cNvCxnSpPr>
                <p:nvPr/>
              </p:nvCxnSpPr>
              <p:spPr>
                <a:xfrm flipV="1">
                  <a:off x="1062640" y="5495198"/>
                  <a:ext cx="3517107" cy="6917"/>
                </a:xfrm>
                <a:prstGeom prst="line">
                  <a:avLst/>
                </a:prstGeom>
              </p:spPr>
              <p:style>
                <a:lnRef idx="1">
                  <a:schemeClr val="accent3"/>
                </a:lnRef>
                <a:fillRef idx="0">
                  <a:schemeClr val="accent3"/>
                </a:fillRef>
                <a:effectRef idx="0">
                  <a:schemeClr val="accent3"/>
                </a:effectRef>
                <a:fontRef idx="minor">
                  <a:schemeClr val="tx1"/>
                </a:fontRef>
              </p:style>
            </p:cxnSp>
            <p:sp>
              <p:nvSpPr>
                <p:cNvPr id="4" name="TextBox 3">
                  <a:extLst>
                    <a:ext uri="{FF2B5EF4-FFF2-40B4-BE49-F238E27FC236}">
                      <a16:creationId xmlns:a16="http://schemas.microsoft.com/office/drawing/2014/main" id="{C9114350-5912-4734-8C27-99E4D11D49D3}"/>
                    </a:ext>
                  </a:extLst>
                </p:cNvPr>
                <p:cNvSpPr txBox="1"/>
                <p:nvPr/>
              </p:nvSpPr>
              <p:spPr>
                <a:xfrm>
                  <a:off x="554853" y="3681685"/>
                  <a:ext cx="500989"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2012</a:t>
                  </a:r>
                </a:p>
              </p:txBody>
            </p:sp>
            <p:sp>
              <p:nvSpPr>
                <p:cNvPr id="19" name="TextBox 18">
                  <a:extLst>
                    <a:ext uri="{FF2B5EF4-FFF2-40B4-BE49-F238E27FC236}">
                      <a16:creationId xmlns:a16="http://schemas.microsoft.com/office/drawing/2014/main" id="{472AEFD7-50B5-4B5A-9693-5E7A1C906471}"/>
                    </a:ext>
                  </a:extLst>
                </p:cNvPr>
                <p:cNvSpPr txBox="1"/>
                <p:nvPr/>
              </p:nvSpPr>
              <p:spPr>
                <a:xfrm>
                  <a:off x="554854" y="4069560"/>
                  <a:ext cx="500989"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2015</a:t>
                  </a:r>
                </a:p>
              </p:txBody>
            </p:sp>
            <p:sp>
              <p:nvSpPr>
                <p:cNvPr id="20" name="TextBox 19">
                  <a:extLst>
                    <a:ext uri="{FF2B5EF4-FFF2-40B4-BE49-F238E27FC236}">
                      <a16:creationId xmlns:a16="http://schemas.microsoft.com/office/drawing/2014/main" id="{B91D8670-C1DC-4273-BBC8-E0CE0F476AE7}"/>
                    </a:ext>
                  </a:extLst>
                </p:cNvPr>
                <p:cNvSpPr txBox="1"/>
                <p:nvPr/>
              </p:nvSpPr>
              <p:spPr>
                <a:xfrm>
                  <a:off x="552289" y="4427024"/>
                  <a:ext cx="500989"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2016</a:t>
                  </a:r>
                </a:p>
              </p:txBody>
            </p:sp>
            <p:sp>
              <p:nvSpPr>
                <p:cNvPr id="21" name="TextBox 20">
                  <a:extLst>
                    <a:ext uri="{FF2B5EF4-FFF2-40B4-BE49-F238E27FC236}">
                      <a16:creationId xmlns:a16="http://schemas.microsoft.com/office/drawing/2014/main" id="{541FFCCC-FFBC-4219-97F8-8319832F680B}"/>
                    </a:ext>
                  </a:extLst>
                </p:cNvPr>
                <p:cNvSpPr txBox="1"/>
                <p:nvPr/>
              </p:nvSpPr>
              <p:spPr>
                <a:xfrm>
                  <a:off x="548025" y="4781908"/>
                  <a:ext cx="500989"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2018</a:t>
                  </a:r>
                </a:p>
              </p:txBody>
            </p:sp>
            <p:sp>
              <p:nvSpPr>
                <p:cNvPr id="22" name="TextBox 21">
                  <a:extLst>
                    <a:ext uri="{FF2B5EF4-FFF2-40B4-BE49-F238E27FC236}">
                      <a16:creationId xmlns:a16="http://schemas.microsoft.com/office/drawing/2014/main" id="{2F8BBD74-BF03-41EE-A111-0FFE96FEAC5A}"/>
                    </a:ext>
                  </a:extLst>
                </p:cNvPr>
                <p:cNvSpPr txBox="1"/>
                <p:nvPr/>
              </p:nvSpPr>
              <p:spPr>
                <a:xfrm>
                  <a:off x="3592286" y="3711450"/>
                  <a:ext cx="697794" cy="276999"/>
                </a:xfrm>
                <a:prstGeom prst="rect">
                  <a:avLst/>
                </a:prstGeom>
                <a:noFill/>
              </p:spPr>
              <p:txBody>
                <a:bodyPr wrap="square" rtlCol="0">
                  <a:spAutoFit/>
                </a:bodyPr>
                <a:lstStyle/>
                <a:p>
                  <a:pPr algn="ctr"/>
                  <a:r>
                    <a:rPr lang="en-US" sz="1200" dirty="0">
                      <a:solidFill>
                        <a:schemeClr val="bg1"/>
                      </a:solidFill>
                      <a:latin typeface="Arial" panose="020B0604020202020204" pitchFamily="34" charset="0"/>
                      <a:cs typeface="Arial" panose="020B0604020202020204" pitchFamily="34" charset="0"/>
                    </a:rPr>
                    <a:t>$2,370</a:t>
                  </a:r>
                </a:p>
              </p:txBody>
            </p:sp>
            <p:sp>
              <p:nvSpPr>
                <p:cNvPr id="23" name="TextBox 22">
                  <a:extLst>
                    <a:ext uri="{FF2B5EF4-FFF2-40B4-BE49-F238E27FC236}">
                      <a16:creationId xmlns:a16="http://schemas.microsoft.com/office/drawing/2014/main" id="{3957EF1F-ABD8-432F-A141-98BF63C80DC9}"/>
                    </a:ext>
                  </a:extLst>
                </p:cNvPr>
                <p:cNvSpPr txBox="1"/>
                <p:nvPr/>
              </p:nvSpPr>
              <p:spPr>
                <a:xfrm>
                  <a:off x="3642257" y="4064978"/>
                  <a:ext cx="697794" cy="276999"/>
                </a:xfrm>
                <a:prstGeom prst="rect">
                  <a:avLst/>
                </a:prstGeom>
                <a:noFill/>
              </p:spPr>
              <p:txBody>
                <a:bodyPr wrap="square" rtlCol="0">
                  <a:spAutoFit/>
                </a:bodyPr>
                <a:lstStyle/>
                <a:p>
                  <a:pPr algn="ctr"/>
                  <a:r>
                    <a:rPr lang="en-US" sz="1200" dirty="0">
                      <a:solidFill>
                        <a:schemeClr val="bg1"/>
                      </a:solidFill>
                      <a:latin typeface="Arial" panose="020B0604020202020204" pitchFamily="34" charset="0"/>
                      <a:cs typeface="Arial" panose="020B0604020202020204" pitchFamily="34" charset="0"/>
                    </a:rPr>
                    <a:t>$2,376</a:t>
                  </a:r>
                </a:p>
              </p:txBody>
            </p:sp>
            <p:sp>
              <p:nvSpPr>
                <p:cNvPr id="24" name="TextBox 23">
                  <a:extLst>
                    <a:ext uri="{FF2B5EF4-FFF2-40B4-BE49-F238E27FC236}">
                      <a16:creationId xmlns:a16="http://schemas.microsoft.com/office/drawing/2014/main" id="{3B097287-A694-49BA-8DF3-03D1056EBED8}"/>
                    </a:ext>
                  </a:extLst>
                </p:cNvPr>
                <p:cNvSpPr txBox="1"/>
                <p:nvPr/>
              </p:nvSpPr>
              <p:spPr>
                <a:xfrm>
                  <a:off x="3694549" y="4424020"/>
                  <a:ext cx="697794" cy="276999"/>
                </a:xfrm>
                <a:prstGeom prst="rect">
                  <a:avLst/>
                </a:prstGeom>
                <a:noFill/>
              </p:spPr>
              <p:txBody>
                <a:bodyPr wrap="square" rtlCol="0">
                  <a:spAutoFit/>
                </a:bodyPr>
                <a:lstStyle/>
                <a:p>
                  <a:pPr algn="ctr"/>
                  <a:r>
                    <a:rPr lang="en-US" sz="1200" dirty="0">
                      <a:solidFill>
                        <a:schemeClr val="bg1"/>
                      </a:solidFill>
                      <a:latin typeface="Arial" panose="020B0604020202020204" pitchFamily="34" charset="0"/>
                      <a:cs typeface="Arial" panose="020B0604020202020204" pitchFamily="34" charset="0"/>
                    </a:rPr>
                    <a:t>$2,409</a:t>
                  </a:r>
                </a:p>
              </p:txBody>
            </p:sp>
            <p:sp>
              <p:nvSpPr>
                <p:cNvPr id="25" name="TextBox 24">
                  <a:extLst>
                    <a:ext uri="{FF2B5EF4-FFF2-40B4-BE49-F238E27FC236}">
                      <a16:creationId xmlns:a16="http://schemas.microsoft.com/office/drawing/2014/main" id="{B74A5929-AB1A-4493-AE2A-14295989024F}"/>
                    </a:ext>
                  </a:extLst>
                </p:cNvPr>
                <p:cNvSpPr txBox="1"/>
                <p:nvPr/>
              </p:nvSpPr>
              <p:spPr>
                <a:xfrm>
                  <a:off x="3748064" y="4798560"/>
                  <a:ext cx="697794" cy="276999"/>
                </a:xfrm>
                <a:prstGeom prst="rect">
                  <a:avLst/>
                </a:prstGeom>
                <a:noFill/>
              </p:spPr>
              <p:txBody>
                <a:bodyPr wrap="square" rtlCol="0">
                  <a:spAutoFit/>
                </a:bodyPr>
                <a:lstStyle/>
                <a:p>
                  <a:pPr algn="ctr"/>
                  <a:r>
                    <a:rPr lang="en-US" sz="1200" dirty="0">
                      <a:solidFill>
                        <a:schemeClr val="bg1"/>
                      </a:solidFill>
                      <a:latin typeface="Arial" panose="020B0604020202020204" pitchFamily="34" charset="0"/>
                      <a:cs typeface="Arial" panose="020B0604020202020204" pitchFamily="34" charset="0"/>
                    </a:rPr>
                    <a:t>$2,454</a:t>
                  </a:r>
                </a:p>
              </p:txBody>
            </p:sp>
          </p:grpSp>
          <p:sp>
            <p:nvSpPr>
              <p:cNvPr id="52" name="TextBox 51">
                <a:extLst>
                  <a:ext uri="{FF2B5EF4-FFF2-40B4-BE49-F238E27FC236}">
                    <a16:creationId xmlns:a16="http://schemas.microsoft.com/office/drawing/2014/main" id="{0A774B41-C188-4585-A151-588B061451B1}"/>
                  </a:ext>
                </a:extLst>
              </p:cNvPr>
              <p:cNvSpPr txBox="1"/>
              <p:nvPr/>
            </p:nvSpPr>
            <p:spPr>
              <a:xfrm>
                <a:off x="3004994" y="5392355"/>
                <a:ext cx="697794" cy="276999"/>
              </a:xfrm>
              <a:prstGeom prst="rect">
                <a:avLst/>
              </a:prstGeom>
              <a:noFill/>
            </p:spPr>
            <p:txBody>
              <a:bodyPr wrap="square" rtlCol="0">
                <a:spAutoFit/>
              </a:bodyPr>
              <a:lstStyle/>
              <a:p>
                <a:pPr algn="ctr"/>
                <a:r>
                  <a:rPr lang="en-US" sz="1200" dirty="0">
                    <a:solidFill>
                      <a:schemeClr val="bg1"/>
                    </a:solidFill>
                    <a:latin typeface="Arial" panose="020B0604020202020204" pitchFamily="34" charset="0"/>
                    <a:cs typeface="Arial" panose="020B0604020202020204" pitchFamily="34" charset="0"/>
                  </a:rPr>
                  <a:t>$2,124</a:t>
                </a:r>
              </a:p>
            </p:txBody>
          </p:sp>
        </p:grpSp>
      </p:grpSp>
      <p:sp>
        <p:nvSpPr>
          <p:cNvPr id="55" name="TextBox 54">
            <a:extLst>
              <a:ext uri="{FF2B5EF4-FFF2-40B4-BE49-F238E27FC236}">
                <a16:creationId xmlns:a16="http://schemas.microsoft.com/office/drawing/2014/main" id="{F8B1D1A0-70E7-4D21-A660-13BA0B917C71}"/>
              </a:ext>
            </a:extLst>
          </p:cNvPr>
          <p:cNvSpPr txBox="1"/>
          <p:nvPr/>
        </p:nvSpPr>
        <p:spPr>
          <a:xfrm>
            <a:off x="7720245" y="5800599"/>
            <a:ext cx="500989"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2020</a:t>
            </a:r>
          </a:p>
        </p:txBody>
      </p:sp>
      <p:sp>
        <p:nvSpPr>
          <p:cNvPr id="56" name="TextBox 55">
            <a:extLst>
              <a:ext uri="{FF2B5EF4-FFF2-40B4-BE49-F238E27FC236}">
                <a16:creationId xmlns:a16="http://schemas.microsoft.com/office/drawing/2014/main" id="{73D5ECA3-B89F-4C88-A79F-640543B407A9}"/>
              </a:ext>
            </a:extLst>
          </p:cNvPr>
          <p:cNvSpPr txBox="1"/>
          <p:nvPr/>
        </p:nvSpPr>
        <p:spPr>
          <a:xfrm>
            <a:off x="4865775" y="4187734"/>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$997</a:t>
            </a:r>
          </a:p>
        </p:txBody>
      </p:sp>
      <p:sp>
        <p:nvSpPr>
          <p:cNvPr id="60" name="TextBox 59">
            <a:extLst>
              <a:ext uri="{FF2B5EF4-FFF2-40B4-BE49-F238E27FC236}">
                <a16:creationId xmlns:a16="http://schemas.microsoft.com/office/drawing/2014/main" id="{ACE099C3-8D27-402B-B337-07578B97C9CB}"/>
              </a:ext>
            </a:extLst>
          </p:cNvPr>
          <p:cNvSpPr txBox="1"/>
          <p:nvPr/>
        </p:nvSpPr>
        <p:spPr>
          <a:xfrm>
            <a:off x="4857224" y="4869705"/>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$710</a:t>
            </a:r>
          </a:p>
        </p:txBody>
      </p:sp>
      <p:sp>
        <p:nvSpPr>
          <p:cNvPr id="61" name="TextBox 60">
            <a:extLst>
              <a:ext uri="{FF2B5EF4-FFF2-40B4-BE49-F238E27FC236}">
                <a16:creationId xmlns:a16="http://schemas.microsoft.com/office/drawing/2014/main" id="{02469497-8B40-4CB0-8BBC-7B5F0D481DD6}"/>
              </a:ext>
            </a:extLst>
          </p:cNvPr>
          <p:cNvSpPr txBox="1"/>
          <p:nvPr/>
        </p:nvSpPr>
        <p:spPr>
          <a:xfrm>
            <a:off x="4858465" y="5365623"/>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$663</a:t>
            </a:r>
          </a:p>
        </p:txBody>
      </p:sp>
      <p:sp>
        <p:nvSpPr>
          <p:cNvPr id="62" name="TextBox 61">
            <a:extLst>
              <a:ext uri="{FF2B5EF4-FFF2-40B4-BE49-F238E27FC236}">
                <a16:creationId xmlns:a16="http://schemas.microsoft.com/office/drawing/2014/main" id="{360202C0-F03B-4407-AB60-FF6F079B6CD9}"/>
              </a:ext>
            </a:extLst>
          </p:cNvPr>
          <p:cNvSpPr txBox="1"/>
          <p:nvPr/>
        </p:nvSpPr>
        <p:spPr>
          <a:xfrm>
            <a:off x="5537855" y="5385487"/>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$713</a:t>
            </a:r>
          </a:p>
        </p:txBody>
      </p:sp>
      <p:sp>
        <p:nvSpPr>
          <p:cNvPr id="63" name="TextBox 62">
            <a:extLst>
              <a:ext uri="{FF2B5EF4-FFF2-40B4-BE49-F238E27FC236}">
                <a16:creationId xmlns:a16="http://schemas.microsoft.com/office/drawing/2014/main" id="{44756828-87CB-4DE3-AE1C-70B2A6EE1E45}"/>
              </a:ext>
            </a:extLst>
          </p:cNvPr>
          <p:cNvSpPr txBox="1"/>
          <p:nvPr/>
        </p:nvSpPr>
        <p:spPr>
          <a:xfrm>
            <a:off x="6220214" y="5373310"/>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$715</a:t>
            </a:r>
          </a:p>
        </p:txBody>
      </p:sp>
      <p:sp>
        <p:nvSpPr>
          <p:cNvPr id="64" name="TextBox 63">
            <a:extLst>
              <a:ext uri="{FF2B5EF4-FFF2-40B4-BE49-F238E27FC236}">
                <a16:creationId xmlns:a16="http://schemas.microsoft.com/office/drawing/2014/main" id="{F5A186E4-1232-4E87-A579-AFFC294B784B}"/>
              </a:ext>
            </a:extLst>
          </p:cNvPr>
          <p:cNvSpPr txBox="1"/>
          <p:nvPr/>
        </p:nvSpPr>
        <p:spPr>
          <a:xfrm>
            <a:off x="6901556" y="5372395"/>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$723</a:t>
            </a:r>
          </a:p>
        </p:txBody>
      </p:sp>
      <p:sp>
        <p:nvSpPr>
          <p:cNvPr id="65" name="TextBox 64">
            <a:extLst>
              <a:ext uri="{FF2B5EF4-FFF2-40B4-BE49-F238E27FC236}">
                <a16:creationId xmlns:a16="http://schemas.microsoft.com/office/drawing/2014/main" id="{1BF71218-F95A-4A84-8F7D-C56F5E32C07F}"/>
              </a:ext>
            </a:extLst>
          </p:cNvPr>
          <p:cNvSpPr txBox="1"/>
          <p:nvPr/>
        </p:nvSpPr>
        <p:spPr>
          <a:xfrm>
            <a:off x="7570629" y="5389480"/>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$684</a:t>
            </a:r>
          </a:p>
        </p:txBody>
      </p:sp>
      <p:sp>
        <p:nvSpPr>
          <p:cNvPr id="66" name="TextBox 65">
            <a:extLst>
              <a:ext uri="{FF2B5EF4-FFF2-40B4-BE49-F238E27FC236}">
                <a16:creationId xmlns:a16="http://schemas.microsoft.com/office/drawing/2014/main" id="{19A3E4B6-9781-422B-A2F2-BDCAD8C6CC9A}"/>
              </a:ext>
            </a:extLst>
          </p:cNvPr>
          <p:cNvSpPr txBox="1"/>
          <p:nvPr/>
        </p:nvSpPr>
        <p:spPr>
          <a:xfrm>
            <a:off x="5555018" y="4833890"/>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$693</a:t>
            </a:r>
          </a:p>
        </p:txBody>
      </p:sp>
      <p:sp>
        <p:nvSpPr>
          <p:cNvPr id="67" name="TextBox 66">
            <a:extLst>
              <a:ext uri="{FF2B5EF4-FFF2-40B4-BE49-F238E27FC236}">
                <a16:creationId xmlns:a16="http://schemas.microsoft.com/office/drawing/2014/main" id="{EB43EC27-E51A-406E-8041-84E75FCD2B19}"/>
              </a:ext>
            </a:extLst>
          </p:cNvPr>
          <p:cNvSpPr txBox="1"/>
          <p:nvPr/>
        </p:nvSpPr>
        <p:spPr>
          <a:xfrm>
            <a:off x="6246253" y="4832690"/>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$713</a:t>
            </a:r>
          </a:p>
        </p:txBody>
      </p:sp>
      <p:sp>
        <p:nvSpPr>
          <p:cNvPr id="68" name="TextBox 67">
            <a:extLst>
              <a:ext uri="{FF2B5EF4-FFF2-40B4-BE49-F238E27FC236}">
                <a16:creationId xmlns:a16="http://schemas.microsoft.com/office/drawing/2014/main" id="{D7FF5988-26BC-4D43-8F34-12CEEC922FCD}"/>
              </a:ext>
            </a:extLst>
          </p:cNvPr>
          <p:cNvSpPr txBox="1"/>
          <p:nvPr/>
        </p:nvSpPr>
        <p:spPr>
          <a:xfrm>
            <a:off x="6921504" y="4869704"/>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$588</a:t>
            </a:r>
          </a:p>
        </p:txBody>
      </p:sp>
      <p:sp>
        <p:nvSpPr>
          <p:cNvPr id="69" name="TextBox 68">
            <a:extLst>
              <a:ext uri="{FF2B5EF4-FFF2-40B4-BE49-F238E27FC236}">
                <a16:creationId xmlns:a16="http://schemas.microsoft.com/office/drawing/2014/main" id="{BC80FC9D-EB05-4C5E-96E9-23C52BFCDA8D}"/>
              </a:ext>
            </a:extLst>
          </p:cNvPr>
          <p:cNvSpPr txBox="1"/>
          <p:nvPr/>
        </p:nvSpPr>
        <p:spPr>
          <a:xfrm>
            <a:off x="7581783" y="4941185"/>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$508</a:t>
            </a:r>
          </a:p>
        </p:txBody>
      </p:sp>
      <p:sp>
        <p:nvSpPr>
          <p:cNvPr id="70" name="TextBox 69">
            <a:extLst>
              <a:ext uri="{FF2B5EF4-FFF2-40B4-BE49-F238E27FC236}">
                <a16:creationId xmlns:a16="http://schemas.microsoft.com/office/drawing/2014/main" id="{FEB8010F-CA8D-43AF-9FE8-80E3E39410BD}"/>
              </a:ext>
            </a:extLst>
          </p:cNvPr>
          <p:cNvSpPr txBox="1"/>
          <p:nvPr/>
        </p:nvSpPr>
        <p:spPr>
          <a:xfrm>
            <a:off x="5529330" y="4177304"/>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$869</a:t>
            </a:r>
          </a:p>
        </p:txBody>
      </p:sp>
      <p:sp>
        <p:nvSpPr>
          <p:cNvPr id="71" name="TextBox 70">
            <a:extLst>
              <a:ext uri="{FF2B5EF4-FFF2-40B4-BE49-F238E27FC236}">
                <a16:creationId xmlns:a16="http://schemas.microsoft.com/office/drawing/2014/main" id="{9EDB3CBF-5ECA-4428-AA44-93BBFD200649}"/>
              </a:ext>
            </a:extLst>
          </p:cNvPr>
          <p:cNvSpPr txBox="1"/>
          <p:nvPr/>
        </p:nvSpPr>
        <p:spPr>
          <a:xfrm>
            <a:off x="6224767" y="4166108"/>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$906</a:t>
            </a:r>
          </a:p>
        </p:txBody>
      </p:sp>
      <p:sp>
        <p:nvSpPr>
          <p:cNvPr id="72" name="TextBox 71">
            <a:extLst>
              <a:ext uri="{FF2B5EF4-FFF2-40B4-BE49-F238E27FC236}">
                <a16:creationId xmlns:a16="http://schemas.microsoft.com/office/drawing/2014/main" id="{7228F2C6-BB07-4589-92BC-ED31DBDD1619}"/>
              </a:ext>
            </a:extLst>
          </p:cNvPr>
          <p:cNvSpPr txBox="1"/>
          <p:nvPr/>
        </p:nvSpPr>
        <p:spPr>
          <a:xfrm>
            <a:off x="6890548" y="4161825"/>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$926</a:t>
            </a:r>
          </a:p>
        </p:txBody>
      </p:sp>
      <p:sp>
        <p:nvSpPr>
          <p:cNvPr id="73" name="TextBox 72">
            <a:extLst>
              <a:ext uri="{FF2B5EF4-FFF2-40B4-BE49-F238E27FC236}">
                <a16:creationId xmlns:a16="http://schemas.microsoft.com/office/drawing/2014/main" id="{E24A5028-C697-4B54-969E-EE1E968AD29E}"/>
              </a:ext>
            </a:extLst>
          </p:cNvPr>
          <p:cNvSpPr txBox="1"/>
          <p:nvPr/>
        </p:nvSpPr>
        <p:spPr>
          <a:xfrm>
            <a:off x="7601379" y="4302069"/>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$801</a:t>
            </a:r>
          </a:p>
        </p:txBody>
      </p:sp>
      <p:sp>
        <p:nvSpPr>
          <p:cNvPr id="74" name="TextBox 73">
            <a:extLst>
              <a:ext uri="{FF2B5EF4-FFF2-40B4-BE49-F238E27FC236}">
                <a16:creationId xmlns:a16="http://schemas.microsoft.com/office/drawing/2014/main" id="{C4483C17-E440-4C5A-AD8D-82B1C238709D}"/>
              </a:ext>
            </a:extLst>
          </p:cNvPr>
          <p:cNvSpPr txBox="1"/>
          <p:nvPr/>
        </p:nvSpPr>
        <p:spPr>
          <a:xfrm>
            <a:off x="5537063" y="4521057"/>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$100</a:t>
            </a:r>
          </a:p>
        </p:txBody>
      </p:sp>
      <p:sp>
        <p:nvSpPr>
          <p:cNvPr id="75" name="TextBox 74">
            <a:extLst>
              <a:ext uri="{FF2B5EF4-FFF2-40B4-BE49-F238E27FC236}">
                <a16:creationId xmlns:a16="http://schemas.microsoft.com/office/drawing/2014/main" id="{575B7A5C-15BB-4544-9E96-AB4F08A6AA50}"/>
              </a:ext>
            </a:extLst>
          </p:cNvPr>
          <p:cNvSpPr txBox="1"/>
          <p:nvPr/>
        </p:nvSpPr>
        <p:spPr>
          <a:xfrm>
            <a:off x="6227124" y="4537184"/>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$74</a:t>
            </a:r>
          </a:p>
        </p:txBody>
      </p:sp>
      <p:sp>
        <p:nvSpPr>
          <p:cNvPr id="76" name="TextBox 75">
            <a:extLst>
              <a:ext uri="{FF2B5EF4-FFF2-40B4-BE49-F238E27FC236}">
                <a16:creationId xmlns:a16="http://schemas.microsoft.com/office/drawing/2014/main" id="{8980440C-3E45-4F60-BD2B-CDB0643CCA58}"/>
              </a:ext>
            </a:extLst>
          </p:cNvPr>
          <p:cNvSpPr txBox="1"/>
          <p:nvPr/>
        </p:nvSpPr>
        <p:spPr>
          <a:xfrm>
            <a:off x="6900725" y="4563680"/>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$217</a:t>
            </a:r>
          </a:p>
        </p:txBody>
      </p:sp>
      <p:sp>
        <p:nvSpPr>
          <p:cNvPr id="77" name="TextBox 76">
            <a:extLst>
              <a:ext uri="{FF2B5EF4-FFF2-40B4-BE49-F238E27FC236}">
                <a16:creationId xmlns:a16="http://schemas.microsoft.com/office/drawing/2014/main" id="{52480F07-591B-4AF1-96EC-54BD627F9E6A}"/>
              </a:ext>
            </a:extLst>
          </p:cNvPr>
          <p:cNvSpPr txBox="1"/>
          <p:nvPr/>
        </p:nvSpPr>
        <p:spPr>
          <a:xfrm>
            <a:off x="7592887" y="4687030"/>
            <a:ext cx="697794" cy="261610"/>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$131</a:t>
            </a:r>
          </a:p>
        </p:txBody>
      </p:sp>
      <p:pic>
        <p:nvPicPr>
          <p:cNvPr id="5" name="Picture 4">
            <a:extLst>
              <a:ext uri="{FF2B5EF4-FFF2-40B4-BE49-F238E27FC236}">
                <a16:creationId xmlns:a16="http://schemas.microsoft.com/office/drawing/2014/main" id="{23891246-8FC2-4A54-A22A-F55648C3BFDA}"/>
              </a:ext>
            </a:extLst>
          </p:cNvPr>
          <p:cNvPicPr>
            <a:picLocks noChangeAspect="1"/>
          </p:cNvPicPr>
          <p:nvPr/>
        </p:nvPicPr>
        <p:blipFill>
          <a:blip r:embed="rId7"/>
          <a:stretch>
            <a:fillRect/>
          </a:stretch>
        </p:blipFill>
        <p:spPr>
          <a:xfrm>
            <a:off x="5000464" y="3545388"/>
            <a:ext cx="3251474" cy="225349"/>
          </a:xfrm>
          <a:prstGeom prst="rect">
            <a:avLst/>
          </a:prstGeom>
        </p:spPr>
      </p:pic>
    </p:spTree>
    <p:extLst>
      <p:ext uri="{BB962C8B-B14F-4D97-AF65-F5344CB8AC3E}">
        <p14:creationId xmlns:p14="http://schemas.microsoft.com/office/powerpoint/2010/main" val="2977266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744349D-CC1B-419F-A25C-3B76E18A55C5}"/>
              </a:ext>
            </a:extLst>
          </p:cNvPr>
          <p:cNvPicPr>
            <a:picLocks noChangeAspect="1"/>
          </p:cNvPicPr>
          <p:nvPr/>
        </p:nvPicPr>
        <p:blipFill>
          <a:blip r:embed="rId3"/>
          <a:stretch>
            <a:fillRect/>
          </a:stretch>
        </p:blipFill>
        <p:spPr>
          <a:xfrm>
            <a:off x="791662" y="3804184"/>
            <a:ext cx="3403917" cy="1610060"/>
          </a:xfrm>
          <a:prstGeom prst="rect">
            <a:avLst/>
          </a:prstGeom>
        </p:spPr>
      </p:pic>
      <p:pic>
        <p:nvPicPr>
          <p:cNvPr id="4" name="Picture 3">
            <a:extLst>
              <a:ext uri="{FF2B5EF4-FFF2-40B4-BE49-F238E27FC236}">
                <a16:creationId xmlns:a16="http://schemas.microsoft.com/office/drawing/2014/main" id="{9E06453F-CDAF-4826-A8CE-905AE97D48F5}"/>
              </a:ext>
            </a:extLst>
          </p:cNvPr>
          <p:cNvPicPr>
            <a:picLocks noChangeAspect="1"/>
          </p:cNvPicPr>
          <p:nvPr/>
        </p:nvPicPr>
        <p:blipFill>
          <a:blip r:embed="rId4"/>
          <a:stretch>
            <a:fillRect/>
          </a:stretch>
        </p:blipFill>
        <p:spPr>
          <a:xfrm>
            <a:off x="4850055" y="3419501"/>
            <a:ext cx="3365064" cy="1997868"/>
          </a:xfrm>
          <a:prstGeom prst="rect">
            <a:avLst/>
          </a:prstGeom>
        </p:spPr>
      </p:pic>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Cost Burden</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Footer Placeholder 11">
            <a:extLst>
              <a:ext uri="{FF2B5EF4-FFF2-40B4-BE49-F238E27FC236}">
                <a16:creationId xmlns:a16="http://schemas.microsoft.com/office/drawing/2014/main" id="{A6900FD5-0EBC-4250-8BA0-40B9B52D2051}"/>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27</a:t>
            </a:r>
          </a:p>
        </p:txBody>
      </p:sp>
      <p:grpSp>
        <p:nvGrpSpPr>
          <p:cNvPr id="110" name="Group 109">
            <a:extLst>
              <a:ext uri="{FF2B5EF4-FFF2-40B4-BE49-F238E27FC236}">
                <a16:creationId xmlns:a16="http://schemas.microsoft.com/office/drawing/2014/main" id="{6046A41C-D165-467F-B11A-4D856213F580}"/>
              </a:ext>
            </a:extLst>
          </p:cNvPr>
          <p:cNvGrpSpPr/>
          <p:nvPr/>
        </p:nvGrpSpPr>
        <p:grpSpPr>
          <a:xfrm>
            <a:off x="623019" y="2849010"/>
            <a:ext cx="3678664" cy="2815950"/>
            <a:chOff x="589485" y="2859044"/>
            <a:chExt cx="3678664" cy="2815950"/>
          </a:xfrm>
        </p:grpSpPr>
        <p:grpSp>
          <p:nvGrpSpPr>
            <p:cNvPr id="58" name="Group 57">
              <a:extLst>
                <a:ext uri="{FF2B5EF4-FFF2-40B4-BE49-F238E27FC236}">
                  <a16:creationId xmlns:a16="http://schemas.microsoft.com/office/drawing/2014/main" id="{FE551229-AC4E-4D15-8B3D-D7DCF4C9B7F4}"/>
                </a:ext>
              </a:extLst>
            </p:cNvPr>
            <p:cNvGrpSpPr/>
            <p:nvPr/>
          </p:nvGrpSpPr>
          <p:grpSpPr>
            <a:xfrm>
              <a:off x="589485" y="2859044"/>
              <a:ext cx="3678664" cy="2815950"/>
              <a:chOff x="346454" y="3327616"/>
              <a:chExt cx="3678664" cy="2721193"/>
            </a:xfrm>
          </p:grpSpPr>
          <p:grpSp>
            <p:nvGrpSpPr>
              <p:cNvPr id="60" name="Group 59">
                <a:extLst>
                  <a:ext uri="{FF2B5EF4-FFF2-40B4-BE49-F238E27FC236}">
                    <a16:creationId xmlns:a16="http://schemas.microsoft.com/office/drawing/2014/main" id="{C48F6475-037F-4A41-9C2C-F5784856BA49}"/>
                  </a:ext>
                </a:extLst>
              </p:cNvPr>
              <p:cNvGrpSpPr/>
              <p:nvPr/>
            </p:nvGrpSpPr>
            <p:grpSpPr>
              <a:xfrm>
                <a:off x="346454" y="3327616"/>
                <a:ext cx="3678664" cy="2721193"/>
                <a:chOff x="396122" y="3636401"/>
                <a:chExt cx="3678664" cy="2721193"/>
              </a:xfrm>
            </p:grpSpPr>
            <p:grpSp>
              <p:nvGrpSpPr>
                <p:cNvPr id="73" name="Group 72">
                  <a:extLst>
                    <a:ext uri="{FF2B5EF4-FFF2-40B4-BE49-F238E27FC236}">
                      <a16:creationId xmlns:a16="http://schemas.microsoft.com/office/drawing/2014/main" id="{370C0237-1DD7-495B-A995-741BFB7E28FE}"/>
                    </a:ext>
                  </a:extLst>
                </p:cNvPr>
                <p:cNvGrpSpPr/>
                <p:nvPr/>
              </p:nvGrpSpPr>
              <p:grpSpPr>
                <a:xfrm>
                  <a:off x="396122" y="4022424"/>
                  <a:ext cx="3678664" cy="2335170"/>
                  <a:chOff x="817136" y="4231795"/>
                  <a:chExt cx="3678664" cy="2335170"/>
                </a:xfrm>
              </p:grpSpPr>
              <p:cxnSp>
                <p:nvCxnSpPr>
                  <p:cNvPr id="75" name="Straight Connector 74">
                    <a:extLst>
                      <a:ext uri="{FF2B5EF4-FFF2-40B4-BE49-F238E27FC236}">
                        <a16:creationId xmlns:a16="http://schemas.microsoft.com/office/drawing/2014/main" id="{A62B8133-E51A-4BF8-B4B9-27C001BD3572}"/>
                      </a:ext>
                    </a:extLst>
                  </p:cNvPr>
                  <p:cNvCxnSpPr>
                    <a:cxnSpLocks/>
                  </p:cNvCxnSpPr>
                  <p:nvPr/>
                </p:nvCxnSpPr>
                <p:spPr>
                  <a:xfrm>
                    <a:off x="978694" y="4231795"/>
                    <a:ext cx="0" cy="2076574"/>
                  </a:xfrm>
                  <a:prstGeom prst="line">
                    <a:avLst/>
                  </a:prstGeom>
                </p:spPr>
                <p:style>
                  <a:lnRef idx="1">
                    <a:schemeClr val="accent3"/>
                  </a:lnRef>
                  <a:fillRef idx="0">
                    <a:schemeClr val="accent3"/>
                  </a:fillRef>
                  <a:effectRef idx="0">
                    <a:schemeClr val="accent3"/>
                  </a:effectRef>
                  <a:fontRef idx="minor">
                    <a:schemeClr val="tx1"/>
                  </a:fontRef>
                </p:style>
              </p:cxnSp>
              <p:cxnSp>
                <p:nvCxnSpPr>
                  <p:cNvPr id="76" name="Straight Connector 75">
                    <a:extLst>
                      <a:ext uri="{FF2B5EF4-FFF2-40B4-BE49-F238E27FC236}">
                        <a16:creationId xmlns:a16="http://schemas.microsoft.com/office/drawing/2014/main" id="{45ED6242-402F-452F-91E1-0D7480C8428D}"/>
                      </a:ext>
                    </a:extLst>
                  </p:cNvPr>
                  <p:cNvCxnSpPr>
                    <a:cxnSpLocks/>
                  </p:cNvCxnSpPr>
                  <p:nvPr/>
                </p:nvCxnSpPr>
                <p:spPr>
                  <a:xfrm flipV="1">
                    <a:off x="978693" y="6306645"/>
                    <a:ext cx="3517107" cy="6917"/>
                  </a:xfrm>
                  <a:prstGeom prst="line">
                    <a:avLst/>
                  </a:prstGeom>
                </p:spPr>
                <p:style>
                  <a:lnRef idx="1">
                    <a:schemeClr val="accent3"/>
                  </a:lnRef>
                  <a:fillRef idx="0">
                    <a:schemeClr val="accent3"/>
                  </a:fillRef>
                  <a:effectRef idx="0">
                    <a:schemeClr val="accent3"/>
                  </a:effectRef>
                  <a:fontRef idx="minor">
                    <a:schemeClr val="tx1"/>
                  </a:fontRef>
                </p:style>
              </p:cxnSp>
              <p:sp>
                <p:nvSpPr>
                  <p:cNvPr id="77" name="TextBox 76">
                    <a:extLst>
                      <a:ext uri="{FF2B5EF4-FFF2-40B4-BE49-F238E27FC236}">
                        <a16:creationId xmlns:a16="http://schemas.microsoft.com/office/drawing/2014/main" id="{0EF4AED4-AE8B-4940-B3F2-8823E7B4C759}"/>
                      </a:ext>
                    </a:extLst>
                  </p:cNvPr>
                  <p:cNvSpPr txBox="1"/>
                  <p:nvPr/>
                </p:nvSpPr>
                <p:spPr>
                  <a:xfrm>
                    <a:off x="817136" y="6305355"/>
                    <a:ext cx="3624295" cy="261610"/>
                  </a:xfrm>
                  <a:prstGeom prst="rect">
                    <a:avLst/>
                  </a:prstGeom>
                  <a:noFill/>
                </p:spPr>
                <p:txBody>
                  <a:bodyPr wrap="square" rtlCol="0">
                    <a:spAutoFit/>
                  </a:bodyPr>
                  <a:lstStyle/>
                  <a:p>
                    <a:r>
                      <a:rPr lang="en-US" sz="1100" dirty="0">
                        <a:solidFill>
                          <a:schemeClr val="tx1">
                            <a:lumMod val="75000"/>
                            <a:lumOff val="25000"/>
                          </a:schemeClr>
                        </a:solidFill>
                        <a:latin typeface="Arial" panose="020B0604020202020204" pitchFamily="34" charset="0"/>
                        <a:cs typeface="Arial" panose="020B0604020202020204" pitchFamily="34" charset="0"/>
                      </a:rPr>
                      <a:t>       2012          2015          2016          2018          2020</a:t>
                    </a:r>
                  </a:p>
                </p:txBody>
              </p:sp>
            </p:grpSp>
            <p:sp>
              <p:nvSpPr>
                <p:cNvPr id="74" name="TextBox 73">
                  <a:extLst>
                    <a:ext uri="{FF2B5EF4-FFF2-40B4-BE49-F238E27FC236}">
                      <a16:creationId xmlns:a16="http://schemas.microsoft.com/office/drawing/2014/main" id="{D53991F8-964C-434A-B10F-89BD5091A4E0}"/>
                    </a:ext>
                  </a:extLst>
                </p:cNvPr>
                <p:cNvSpPr txBox="1"/>
                <p:nvPr/>
              </p:nvSpPr>
              <p:spPr>
                <a:xfrm>
                  <a:off x="673793" y="3636401"/>
                  <a:ext cx="3303664" cy="446130"/>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Received a Single Medical Bill Over $500 Out-of-Pocket</a:t>
                  </a:r>
                </a:p>
              </p:txBody>
            </p:sp>
          </p:grpSp>
          <p:sp>
            <p:nvSpPr>
              <p:cNvPr id="65" name="TextBox 64">
                <a:extLst>
                  <a:ext uri="{FF2B5EF4-FFF2-40B4-BE49-F238E27FC236}">
                    <a16:creationId xmlns:a16="http://schemas.microsoft.com/office/drawing/2014/main" id="{6D12E41D-1E05-44D9-AFB7-F0A45659CBE1}"/>
                  </a:ext>
                </a:extLst>
              </p:cNvPr>
              <p:cNvSpPr txBox="1"/>
              <p:nvPr/>
            </p:nvSpPr>
            <p:spPr>
              <a:xfrm>
                <a:off x="566789" y="4927036"/>
                <a:ext cx="680985" cy="252807"/>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12.3%</a:t>
                </a:r>
              </a:p>
            </p:txBody>
          </p:sp>
        </p:grpSp>
        <p:sp>
          <p:nvSpPr>
            <p:cNvPr id="98" name="TextBox 97">
              <a:extLst>
                <a:ext uri="{FF2B5EF4-FFF2-40B4-BE49-F238E27FC236}">
                  <a16:creationId xmlns:a16="http://schemas.microsoft.com/office/drawing/2014/main" id="{72AAB1E1-1093-4350-AE20-11E43A2E4600}"/>
                </a:ext>
              </a:extLst>
            </p:cNvPr>
            <p:cNvSpPr txBox="1"/>
            <p:nvPr/>
          </p:nvSpPr>
          <p:spPr>
            <a:xfrm>
              <a:off x="1504354" y="4561147"/>
              <a:ext cx="680985"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10.6%</a:t>
              </a:r>
            </a:p>
          </p:txBody>
        </p:sp>
        <p:sp>
          <p:nvSpPr>
            <p:cNvPr id="99" name="TextBox 98">
              <a:extLst>
                <a:ext uri="{FF2B5EF4-FFF2-40B4-BE49-F238E27FC236}">
                  <a16:creationId xmlns:a16="http://schemas.microsoft.com/office/drawing/2014/main" id="{DA8F6DDC-D288-4AAA-A568-3179D5FC6D25}"/>
                </a:ext>
              </a:extLst>
            </p:cNvPr>
            <p:cNvSpPr txBox="1"/>
            <p:nvPr/>
          </p:nvSpPr>
          <p:spPr>
            <a:xfrm>
              <a:off x="2174459" y="4540015"/>
              <a:ext cx="680985"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11.3%</a:t>
              </a:r>
            </a:p>
          </p:txBody>
        </p:sp>
        <p:sp>
          <p:nvSpPr>
            <p:cNvPr id="100" name="TextBox 99">
              <a:extLst>
                <a:ext uri="{FF2B5EF4-FFF2-40B4-BE49-F238E27FC236}">
                  <a16:creationId xmlns:a16="http://schemas.microsoft.com/office/drawing/2014/main" id="{5781428D-CE52-4A57-A93F-4B768C77AF0A}"/>
                </a:ext>
              </a:extLst>
            </p:cNvPr>
            <p:cNvSpPr txBox="1"/>
            <p:nvPr/>
          </p:nvSpPr>
          <p:spPr>
            <a:xfrm>
              <a:off x="2872448" y="4497930"/>
              <a:ext cx="680985" cy="261610"/>
            </a:xfrm>
            <a:prstGeom prst="rect">
              <a:avLst/>
            </a:prstGeom>
            <a:noFill/>
          </p:spPr>
          <p:txBody>
            <a:bodyPr wrap="square" rtlCol="0">
              <a:spAutoFit/>
            </a:bodyPr>
            <a:lstStyle/>
            <a:p>
              <a:r>
                <a:rPr lang="en-US" sz="1100" dirty="0">
                  <a:solidFill>
                    <a:schemeClr val="bg1"/>
                  </a:solidFill>
                  <a:latin typeface="Arial" panose="020B0604020202020204" pitchFamily="34" charset="0"/>
                  <a:cs typeface="Arial" panose="020B0604020202020204" pitchFamily="34" charset="0"/>
                </a:rPr>
                <a:t>11.7%</a:t>
              </a:r>
            </a:p>
          </p:txBody>
        </p:sp>
      </p:grpSp>
      <p:grpSp>
        <p:nvGrpSpPr>
          <p:cNvPr id="7" name="Group 6">
            <a:extLst>
              <a:ext uri="{FF2B5EF4-FFF2-40B4-BE49-F238E27FC236}">
                <a16:creationId xmlns:a16="http://schemas.microsoft.com/office/drawing/2014/main" id="{837C210C-A551-4F01-BE3D-B3B53C130072}"/>
              </a:ext>
            </a:extLst>
          </p:cNvPr>
          <p:cNvGrpSpPr/>
          <p:nvPr/>
        </p:nvGrpSpPr>
        <p:grpSpPr>
          <a:xfrm>
            <a:off x="4842318" y="2854996"/>
            <a:ext cx="3524191" cy="2565812"/>
            <a:chOff x="4310768" y="3196505"/>
            <a:chExt cx="3524191" cy="2565812"/>
          </a:xfrm>
        </p:grpSpPr>
        <p:grpSp>
          <p:nvGrpSpPr>
            <p:cNvPr id="80" name="Group 79">
              <a:extLst>
                <a:ext uri="{FF2B5EF4-FFF2-40B4-BE49-F238E27FC236}">
                  <a16:creationId xmlns:a16="http://schemas.microsoft.com/office/drawing/2014/main" id="{58CA0F97-76D8-44A4-839E-AE472C99F9C7}"/>
                </a:ext>
              </a:extLst>
            </p:cNvPr>
            <p:cNvGrpSpPr/>
            <p:nvPr/>
          </p:nvGrpSpPr>
          <p:grpSpPr>
            <a:xfrm>
              <a:off x="4310768" y="3196505"/>
              <a:ext cx="3524191" cy="2565812"/>
              <a:chOff x="4271607" y="3532292"/>
              <a:chExt cx="3524191" cy="2565812"/>
            </a:xfrm>
          </p:grpSpPr>
          <p:grpSp>
            <p:nvGrpSpPr>
              <p:cNvPr id="94" name="Group 93">
                <a:extLst>
                  <a:ext uri="{FF2B5EF4-FFF2-40B4-BE49-F238E27FC236}">
                    <a16:creationId xmlns:a16="http://schemas.microsoft.com/office/drawing/2014/main" id="{6D563EB3-A844-460A-B9A0-C717ADAAD31E}"/>
                  </a:ext>
                </a:extLst>
              </p:cNvPr>
              <p:cNvGrpSpPr/>
              <p:nvPr/>
            </p:nvGrpSpPr>
            <p:grpSpPr>
              <a:xfrm>
                <a:off x="4271607" y="4023241"/>
                <a:ext cx="3524191" cy="2074863"/>
                <a:chOff x="4950619" y="4219886"/>
                <a:chExt cx="3524191" cy="2086759"/>
              </a:xfrm>
            </p:grpSpPr>
            <p:cxnSp>
              <p:nvCxnSpPr>
                <p:cNvPr id="96" name="Straight Connector 95">
                  <a:extLst>
                    <a:ext uri="{FF2B5EF4-FFF2-40B4-BE49-F238E27FC236}">
                      <a16:creationId xmlns:a16="http://schemas.microsoft.com/office/drawing/2014/main" id="{C6E5C198-81CA-4458-B512-2B0DEBA29203}"/>
                    </a:ext>
                  </a:extLst>
                </p:cNvPr>
                <p:cNvCxnSpPr>
                  <a:cxnSpLocks/>
                </p:cNvCxnSpPr>
                <p:nvPr/>
              </p:nvCxnSpPr>
              <p:spPr>
                <a:xfrm flipH="1">
                  <a:off x="4950619" y="4219886"/>
                  <a:ext cx="16609" cy="2086759"/>
                </a:xfrm>
                <a:prstGeom prst="line">
                  <a:avLst/>
                </a:prstGeom>
              </p:spPr>
              <p:style>
                <a:lnRef idx="1">
                  <a:schemeClr val="accent3"/>
                </a:lnRef>
                <a:fillRef idx="0">
                  <a:schemeClr val="accent3"/>
                </a:fillRef>
                <a:effectRef idx="0">
                  <a:schemeClr val="accent3"/>
                </a:effectRef>
                <a:fontRef idx="minor">
                  <a:schemeClr val="tx1"/>
                </a:fontRef>
              </p:style>
            </p:cxnSp>
            <p:cxnSp>
              <p:nvCxnSpPr>
                <p:cNvPr id="97" name="Straight Connector 96">
                  <a:extLst>
                    <a:ext uri="{FF2B5EF4-FFF2-40B4-BE49-F238E27FC236}">
                      <a16:creationId xmlns:a16="http://schemas.microsoft.com/office/drawing/2014/main" id="{B0BAF627-01F6-4077-B922-7B7A2919C1A6}"/>
                    </a:ext>
                  </a:extLst>
                </p:cNvPr>
                <p:cNvCxnSpPr>
                  <a:cxnSpLocks/>
                </p:cNvCxnSpPr>
                <p:nvPr/>
              </p:nvCxnSpPr>
              <p:spPr>
                <a:xfrm flipV="1">
                  <a:off x="4957703" y="6299728"/>
                  <a:ext cx="3517107" cy="6917"/>
                </a:xfrm>
                <a:prstGeom prst="line">
                  <a:avLst/>
                </a:prstGeom>
              </p:spPr>
              <p:style>
                <a:lnRef idx="1">
                  <a:schemeClr val="accent3"/>
                </a:lnRef>
                <a:fillRef idx="0">
                  <a:schemeClr val="accent3"/>
                </a:fillRef>
                <a:effectRef idx="0">
                  <a:schemeClr val="accent3"/>
                </a:effectRef>
                <a:fontRef idx="minor">
                  <a:schemeClr val="tx1"/>
                </a:fontRef>
              </p:style>
            </p:cxnSp>
          </p:grpSp>
          <p:sp>
            <p:nvSpPr>
              <p:cNvPr id="95" name="TextBox 94">
                <a:extLst>
                  <a:ext uri="{FF2B5EF4-FFF2-40B4-BE49-F238E27FC236}">
                    <a16:creationId xmlns:a16="http://schemas.microsoft.com/office/drawing/2014/main" id="{59F80E32-1BA5-47DA-9911-5CC29F706D1C}"/>
                  </a:ext>
                </a:extLst>
              </p:cNvPr>
              <p:cNvSpPr txBox="1"/>
              <p:nvPr/>
            </p:nvSpPr>
            <p:spPr>
              <a:xfrm>
                <a:off x="4383699" y="3532292"/>
                <a:ext cx="3307090" cy="285797"/>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Had Problems Paying for Medical Bills</a:t>
                </a:r>
              </a:p>
            </p:txBody>
          </p:sp>
        </p:grpSp>
        <p:sp>
          <p:nvSpPr>
            <p:cNvPr id="101" name="TextBox 100">
              <a:extLst>
                <a:ext uri="{FF2B5EF4-FFF2-40B4-BE49-F238E27FC236}">
                  <a16:creationId xmlns:a16="http://schemas.microsoft.com/office/drawing/2014/main" id="{5C3AA331-E7A8-4814-9367-08BA990B3476}"/>
                </a:ext>
              </a:extLst>
            </p:cNvPr>
            <p:cNvSpPr txBox="1"/>
            <p:nvPr/>
          </p:nvSpPr>
          <p:spPr>
            <a:xfrm>
              <a:off x="4364687" y="4609585"/>
              <a:ext cx="680985"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24.1%</a:t>
              </a:r>
            </a:p>
          </p:txBody>
        </p:sp>
        <p:sp>
          <p:nvSpPr>
            <p:cNvPr id="103" name="TextBox 102">
              <a:extLst>
                <a:ext uri="{FF2B5EF4-FFF2-40B4-BE49-F238E27FC236}">
                  <a16:creationId xmlns:a16="http://schemas.microsoft.com/office/drawing/2014/main" id="{19E4A065-36A1-4F85-8250-2D717590E39F}"/>
                </a:ext>
              </a:extLst>
            </p:cNvPr>
            <p:cNvSpPr txBox="1"/>
            <p:nvPr/>
          </p:nvSpPr>
          <p:spPr>
            <a:xfrm>
              <a:off x="5734183" y="4829405"/>
              <a:ext cx="680985"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19.1%</a:t>
              </a:r>
            </a:p>
          </p:txBody>
        </p:sp>
        <p:sp>
          <p:nvSpPr>
            <p:cNvPr id="104" name="TextBox 103">
              <a:extLst>
                <a:ext uri="{FF2B5EF4-FFF2-40B4-BE49-F238E27FC236}">
                  <a16:creationId xmlns:a16="http://schemas.microsoft.com/office/drawing/2014/main" id="{CBD72E77-F0C2-4A24-8BB8-B85049E48DD5}"/>
                </a:ext>
              </a:extLst>
            </p:cNvPr>
            <p:cNvSpPr txBox="1"/>
            <p:nvPr/>
          </p:nvSpPr>
          <p:spPr>
            <a:xfrm>
              <a:off x="6404457" y="4943785"/>
              <a:ext cx="680985" cy="261610"/>
            </a:xfrm>
            <a:prstGeom prst="rect">
              <a:avLst/>
            </a:prstGeom>
            <a:noFill/>
          </p:spPr>
          <p:txBody>
            <a:bodyPr wrap="square" rtlCol="0">
              <a:spAutoFit/>
            </a:bodyPr>
            <a:lstStyle/>
            <a:p>
              <a:r>
                <a:rPr lang="en-US" sz="1100" dirty="0">
                  <a:solidFill>
                    <a:schemeClr val="bg1"/>
                  </a:solidFill>
                  <a:latin typeface="Arial" panose="020B0604020202020204" pitchFamily="34" charset="0"/>
                  <a:cs typeface="Arial" panose="020B0604020202020204" pitchFamily="34" charset="0"/>
                </a:rPr>
                <a:t>15.9%</a:t>
              </a:r>
            </a:p>
          </p:txBody>
        </p:sp>
        <p:sp>
          <p:nvSpPr>
            <p:cNvPr id="105" name="TextBox 104">
              <a:extLst>
                <a:ext uri="{FF2B5EF4-FFF2-40B4-BE49-F238E27FC236}">
                  <a16:creationId xmlns:a16="http://schemas.microsoft.com/office/drawing/2014/main" id="{A8BD2321-E2D6-41A7-A789-36C131937FD4}"/>
                </a:ext>
              </a:extLst>
            </p:cNvPr>
            <p:cNvSpPr txBox="1"/>
            <p:nvPr/>
          </p:nvSpPr>
          <p:spPr>
            <a:xfrm>
              <a:off x="5053409" y="4812980"/>
              <a:ext cx="680985"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17.8%</a:t>
              </a:r>
            </a:p>
          </p:txBody>
        </p:sp>
      </p:grpSp>
      <p:graphicFrame>
        <p:nvGraphicFramePr>
          <p:cNvPr id="106" name="Table 105">
            <a:extLst>
              <a:ext uri="{FF2B5EF4-FFF2-40B4-BE49-F238E27FC236}">
                <a16:creationId xmlns:a16="http://schemas.microsoft.com/office/drawing/2014/main" id="{903AE295-D4D1-4E9E-97C6-0ED84ED28CF0}"/>
              </a:ext>
            </a:extLst>
          </p:cNvPr>
          <p:cNvGraphicFramePr>
            <a:graphicFrameLocks noGrp="1"/>
          </p:cNvGraphicFramePr>
          <p:nvPr>
            <p:extLst>
              <p:ext uri="{D42A27DB-BD31-4B8C-83A1-F6EECF244321}">
                <p14:modId xmlns:p14="http://schemas.microsoft.com/office/powerpoint/2010/main" val="3384653284"/>
              </p:ext>
            </p:extLst>
          </p:nvPr>
        </p:nvGraphicFramePr>
        <p:xfrm>
          <a:off x="539931" y="5729954"/>
          <a:ext cx="3823062" cy="478800"/>
        </p:xfrm>
        <a:graphic>
          <a:graphicData uri="http://schemas.openxmlformats.org/drawingml/2006/table">
            <a:tbl>
              <a:tblPr firstRow="1" bandRow="1">
                <a:tableStyleId>{5C22544A-7EE6-4342-B048-85BDC9FD1C3A}</a:tableStyleId>
              </a:tblPr>
              <a:tblGrid>
                <a:gridCol w="1300722">
                  <a:extLst>
                    <a:ext uri="{9D8B030D-6E8A-4147-A177-3AD203B41FA5}">
                      <a16:colId xmlns:a16="http://schemas.microsoft.com/office/drawing/2014/main" val="1136108807"/>
                    </a:ext>
                  </a:extLst>
                </a:gridCol>
                <a:gridCol w="504468">
                  <a:extLst>
                    <a:ext uri="{9D8B030D-6E8A-4147-A177-3AD203B41FA5}">
                      <a16:colId xmlns:a16="http://schemas.microsoft.com/office/drawing/2014/main" val="2361144826"/>
                    </a:ext>
                  </a:extLst>
                </a:gridCol>
                <a:gridCol w="504468">
                  <a:extLst>
                    <a:ext uri="{9D8B030D-6E8A-4147-A177-3AD203B41FA5}">
                      <a16:colId xmlns:a16="http://schemas.microsoft.com/office/drawing/2014/main" val="296065991"/>
                    </a:ext>
                  </a:extLst>
                </a:gridCol>
                <a:gridCol w="504468">
                  <a:extLst>
                    <a:ext uri="{9D8B030D-6E8A-4147-A177-3AD203B41FA5}">
                      <a16:colId xmlns:a16="http://schemas.microsoft.com/office/drawing/2014/main" val="2895691923"/>
                    </a:ext>
                  </a:extLst>
                </a:gridCol>
                <a:gridCol w="504468">
                  <a:extLst>
                    <a:ext uri="{9D8B030D-6E8A-4147-A177-3AD203B41FA5}">
                      <a16:colId xmlns:a16="http://schemas.microsoft.com/office/drawing/2014/main" val="2531806526"/>
                    </a:ext>
                  </a:extLst>
                </a:gridCol>
                <a:gridCol w="504468">
                  <a:extLst>
                    <a:ext uri="{9D8B030D-6E8A-4147-A177-3AD203B41FA5}">
                      <a16:colId xmlns:a16="http://schemas.microsoft.com/office/drawing/2014/main" val="665056930"/>
                    </a:ext>
                  </a:extLst>
                </a:gridCol>
              </a:tblGrid>
              <a:tr h="173177">
                <a:tc>
                  <a:txBody>
                    <a:bodyPr/>
                    <a:lstStyle/>
                    <a:p>
                      <a:pPr algn="l"/>
                      <a:r>
                        <a:rPr lang="en-US" sz="1000" b="0" dirty="0">
                          <a:solidFill>
                            <a:schemeClr val="tx1"/>
                          </a:solidFill>
                          <a:latin typeface="Arial" panose="020B0604020202020204" pitchFamily="34" charset="0"/>
                          <a:cs typeface="Arial" panose="020B0604020202020204" pitchFamily="34" charset="0"/>
                        </a:rPr>
                        <a:t>  Year</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93106042"/>
                  </a:ext>
                </a:extLst>
              </a:tr>
              <a:tr h="305623">
                <a:tc>
                  <a:txBody>
                    <a:bodyPr/>
                    <a:lstStyle/>
                    <a:p>
                      <a:pPr algn="l"/>
                      <a:r>
                        <a:rPr lang="en-US" sz="1000" b="0" dirty="0">
                          <a:solidFill>
                            <a:schemeClr val="tx1"/>
                          </a:solidFill>
                          <a:latin typeface="Arial" panose="020B0604020202020204" pitchFamily="34" charset="0"/>
                          <a:cs typeface="Arial" panose="020B0604020202020204" pitchFamily="34" charset="0"/>
                        </a:rPr>
                        <a:t>  Count of Individuals,</a:t>
                      </a:r>
                    </a:p>
                    <a:p>
                      <a:pPr algn="l"/>
                      <a:r>
                        <a:rPr lang="en-US" sz="1000" b="0" dirty="0">
                          <a:solidFill>
                            <a:schemeClr val="tx1"/>
                          </a:solidFill>
                          <a:latin typeface="Arial" panose="020B0604020202020204" pitchFamily="34" charset="0"/>
                          <a:cs typeface="Arial" panose="020B0604020202020204" pitchFamily="34" charset="0"/>
                        </a:rPr>
                        <a:t>  Received Bill &gt;$500 </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128,047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110,363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118,250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122,269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117,711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530816560"/>
                  </a:ext>
                </a:extLst>
              </a:tr>
            </a:tbl>
          </a:graphicData>
        </a:graphic>
      </p:graphicFrame>
      <p:graphicFrame>
        <p:nvGraphicFramePr>
          <p:cNvPr id="107" name="Table 106">
            <a:extLst>
              <a:ext uri="{FF2B5EF4-FFF2-40B4-BE49-F238E27FC236}">
                <a16:creationId xmlns:a16="http://schemas.microsoft.com/office/drawing/2014/main" id="{16DBEC64-8692-47DA-B33C-4ECB48D638ED}"/>
              </a:ext>
            </a:extLst>
          </p:cNvPr>
          <p:cNvGraphicFramePr>
            <a:graphicFrameLocks noGrp="1"/>
          </p:cNvGraphicFramePr>
          <p:nvPr>
            <p:extLst>
              <p:ext uri="{D42A27DB-BD31-4B8C-83A1-F6EECF244321}">
                <p14:modId xmlns:p14="http://schemas.microsoft.com/office/powerpoint/2010/main" val="2411830800"/>
              </p:ext>
            </p:extLst>
          </p:nvPr>
        </p:nvGraphicFramePr>
        <p:xfrm>
          <a:off x="4711336" y="5720246"/>
          <a:ext cx="3823063" cy="477511"/>
        </p:xfrm>
        <a:graphic>
          <a:graphicData uri="http://schemas.openxmlformats.org/drawingml/2006/table">
            <a:tbl>
              <a:tblPr firstRow="1" bandRow="1">
                <a:tableStyleId>{5C22544A-7EE6-4342-B048-85BDC9FD1C3A}</a:tableStyleId>
              </a:tblPr>
              <a:tblGrid>
                <a:gridCol w="1284763">
                  <a:extLst>
                    <a:ext uri="{9D8B030D-6E8A-4147-A177-3AD203B41FA5}">
                      <a16:colId xmlns:a16="http://schemas.microsoft.com/office/drawing/2014/main" val="1136108807"/>
                    </a:ext>
                  </a:extLst>
                </a:gridCol>
                <a:gridCol w="507660">
                  <a:extLst>
                    <a:ext uri="{9D8B030D-6E8A-4147-A177-3AD203B41FA5}">
                      <a16:colId xmlns:a16="http://schemas.microsoft.com/office/drawing/2014/main" val="2361144826"/>
                    </a:ext>
                  </a:extLst>
                </a:gridCol>
                <a:gridCol w="507660">
                  <a:extLst>
                    <a:ext uri="{9D8B030D-6E8A-4147-A177-3AD203B41FA5}">
                      <a16:colId xmlns:a16="http://schemas.microsoft.com/office/drawing/2014/main" val="296065991"/>
                    </a:ext>
                  </a:extLst>
                </a:gridCol>
                <a:gridCol w="507660">
                  <a:extLst>
                    <a:ext uri="{9D8B030D-6E8A-4147-A177-3AD203B41FA5}">
                      <a16:colId xmlns:a16="http://schemas.microsoft.com/office/drawing/2014/main" val="2895691923"/>
                    </a:ext>
                  </a:extLst>
                </a:gridCol>
                <a:gridCol w="507660">
                  <a:extLst>
                    <a:ext uri="{9D8B030D-6E8A-4147-A177-3AD203B41FA5}">
                      <a16:colId xmlns:a16="http://schemas.microsoft.com/office/drawing/2014/main" val="2531806526"/>
                    </a:ext>
                  </a:extLst>
                </a:gridCol>
                <a:gridCol w="507660">
                  <a:extLst>
                    <a:ext uri="{9D8B030D-6E8A-4147-A177-3AD203B41FA5}">
                      <a16:colId xmlns:a16="http://schemas.microsoft.com/office/drawing/2014/main" val="2593615444"/>
                    </a:ext>
                  </a:extLst>
                </a:gridCol>
              </a:tblGrid>
              <a:tr h="172711">
                <a:tc>
                  <a:txBody>
                    <a:bodyPr/>
                    <a:lstStyle/>
                    <a:p>
                      <a:pPr algn="l"/>
                      <a:r>
                        <a:rPr lang="en-US" sz="1000" b="0" dirty="0">
                          <a:solidFill>
                            <a:schemeClr val="tx1"/>
                          </a:solidFill>
                          <a:latin typeface="Arial" panose="020B0604020202020204" pitchFamily="34" charset="0"/>
                          <a:cs typeface="Arial" panose="020B0604020202020204" pitchFamily="34" charset="0"/>
                        </a:rPr>
                        <a:t>  Year</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93106042"/>
                  </a:ext>
                </a:extLst>
              </a:tr>
              <a:tr h="172711">
                <a:tc>
                  <a:txBody>
                    <a:bodyPr/>
                    <a:lstStyle/>
                    <a:p>
                      <a:pPr algn="l"/>
                      <a:r>
                        <a:rPr lang="en-US" sz="1000" b="0" dirty="0">
                          <a:solidFill>
                            <a:schemeClr val="tx1"/>
                          </a:solidFill>
                          <a:latin typeface="Arial" panose="020B0604020202020204" pitchFamily="34" charset="0"/>
                          <a:cs typeface="Arial" panose="020B0604020202020204" pitchFamily="34" charset="0"/>
                        </a:rPr>
                        <a:t>  Count of Individuals,</a:t>
                      </a:r>
                    </a:p>
                    <a:p>
                      <a:pPr algn="l"/>
                      <a:r>
                        <a:rPr lang="en-US" sz="1000" b="0" dirty="0">
                          <a:solidFill>
                            <a:schemeClr val="tx1"/>
                          </a:solidFill>
                          <a:latin typeface="Arial" panose="020B0604020202020204" pitchFamily="34" charset="0"/>
                          <a:cs typeface="Arial" panose="020B0604020202020204" pitchFamily="34" charset="0"/>
                        </a:rPr>
                        <a:t>  Problem Paying Bills </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249,997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184,594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198,767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166,106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148,263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530816560"/>
                  </a:ext>
                </a:extLst>
              </a:tr>
            </a:tbl>
          </a:graphicData>
        </a:graphic>
      </p:graphicFrame>
      <p:sp>
        <p:nvSpPr>
          <p:cNvPr id="109" name="TextBox 108">
            <a:extLst>
              <a:ext uri="{FF2B5EF4-FFF2-40B4-BE49-F238E27FC236}">
                <a16:creationId xmlns:a16="http://schemas.microsoft.com/office/drawing/2014/main" id="{8A04BDBA-C723-4F1E-8AEA-4E4C567A91C2}"/>
              </a:ext>
            </a:extLst>
          </p:cNvPr>
          <p:cNvSpPr txBox="1"/>
          <p:nvPr/>
        </p:nvSpPr>
        <p:spPr>
          <a:xfrm>
            <a:off x="545553" y="869792"/>
            <a:ext cx="8146904" cy="1477328"/>
          </a:xfrm>
          <a:prstGeom prst="rect">
            <a:avLst/>
          </a:prstGeom>
          <a:noFill/>
        </p:spPr>
        <p:txBody>
          <a:bodyPr wrap="square" rtlCol="0">
            <a:spAutoFit/>
          </a:bodyPr>
          <a:lstStyle/>
          <a:p>
            <a:pPr algn="ctr">
              <a:buSzPct val="130000"/>
            </a:pPr>
            <a:r>
              <a:rPr lang="en-US" sz="1400" b="1" dirty="0">
                <a:latin typeface="Arial" panose="020B0604020202020204" pitchFamily="34" charset="0"/>
                <a:cs typeface="Arial" panose="020B0604020202020204" pitchFamily="34" charset="0"/>
              </a:rPr>
              <a:t>The proportion of residents who received a medical bill greater than $500 and the proportion of residents who reported difficulty paying a bill fell in 2020</a:t>
            </a:r>
          </a:p>
          <a:p>
            <a:pPr algn="ctr">
              <a:buSzPct val="130000"/>
            </a:pPr>
            <a:endParaRPr lang="en-US"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300" dirty="0">
                <a:latin typeface="Arial" panose="020B0604020202020204" pitchFamily="34" charset="0"/>
                <a:cs typeface="Arial" panose="020B0604020202020204" pitchFamily="34" charset="0"/>
              </a:rPr>
              <a:t>In 2020, slightly over 11% of residents reported receiving a medical bill greater than $500 in the past year. This represented a modest decrease since 2018.</a:t>
            </a:r>
          </a:p>
          <a:p>
            <a:pPr marL="171450" indent="-171450">
              <a:buFont typeface="Arial" panose="020B0604020202020204" pitchFamily="34" charset="0"/>
              <a:buChar char="•"/>
            </a:pPr>
            <a:r>
              <a:rPr lang="en-US" sz="1300" dirty="0">
                <a:latin typeface="Arial" panose="020B0604020202020204" pitchFamily="34" charset="0"/>
                <a:cs typeface="Arial" panose="020B0604020202020204" pitchFamily="34" charset="0"/>
              </a:rPr>
              <a:t>From 2016 through 2020, the proportion of residents who reported difficulty paying a medical bill continuously dropped, declining by 1.7 points over the two years. </a:t>
            </a:r>
          </a:p>
        </p:txBody>
      </p:sp>
      <p:grpSp>
        <p:nvGrpSpPr>
          <p:cNvPr id="41" name="Group 40">
            <a:extLst>
              <a:ext uri="{FF2B5EF4-FFF2-40B4-BE49-F238E27FC236}">
                <a16:creationId xmlns:a16="http://schemas.microsoft.com/office/drawing/2014/main" id="{D9BBB931-47FB-4209-97E6-1885C5A59789}"/>
              </a:ext>
            </a:extLst>
          </p:cNvPr>
          <p:cNvGrpSpPr/>
          <p:nvPr/>
        </p:nvGrpSpPr>
        <p:grpSpPr>
          <a:xfrm>
            <a:off x="8134276" y="6315741"/>
            <a:ext cx="800247" cy="392514"/>
            <a:chOff x="7466680" y="6240981"/>
            <a:chExt cx="912981" cy="469877"/>
          </a:xfrm>
        </p:grpSpPr>
        <p:pic>
          <p:nvPicPr>
            <p:cNvPr id="42" name="Content Placeholder 18">
              <a:extLst>
                <a:ext uri="{FF2B5EF4-FFF2-40B4-BE49-F238E27FC236}">
                  <a16:creationId xmlns:a16="http://schemas.microsoft.com/office/drawing/2014/main" id="{8C440057-B2B6-40CE-BD79-CA87C69B4B7A}"/>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43" name="Picture 42">
              <a:extLst>
                <a:ext uri="{FF2B5EF4-FFF2-40B4-BE49-F238E27FC236}">
                  <a16:creationId xmlns:a16="http://schemas.microsoft.com/office/drawing/2014/main" id="{B145BA14-F1F7-413C-A670-44E421EC8406}"/>
                </a:ext>
              </a:extLst>
            </p:cNvPr>
            <p:cNvPicPr>
              <a:picLocks noChangeAspect="1"/>
            </p:cNvPicPr>
            <p:nvPr/>
          </p:nvPicPr>
          <p:blipFill rotWithShape="1">
            <a:blip r:embed="rId6">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sp>
        <p:nvSpPr>
          <p:cNvPr id="39" name="TextBox 38">
            <a:extLst>
              <a:ext uri="{FF2B5EF4-FFF2-40B4-BE49-F238E27FC236}">
                <a16:creationId xmlns:a16="http://schemas.microsoft.com/office/drawing/2014/main" id="{471448BF-64A8-417F-B608-7CD7C650FDDC}"/>
              </a:ext>
            </a:extLst>
          </p:cNvPr>
          <p:cNvSpPr txBox="1"/>
          <p:nvPr/>
        </p:nvSpPr>
        <p:spPr>
          <a:xfrm>
            <a:off x="4653645" y="5402013"/>
            <a:ext cx="3624295" cy="270720"/>
          </a:xfrm>
          <a:prstGeom prst="rect">
            <a:avLst/>
          </a:prstGeom>
          <a:noFill/>
        </p:spPr>
        <p:txBody>
          <a:bodyPr wrap="square" rtlCol="0">
            <a:spAutoFit/>
          </a:bodyPr>
          <a:lstStyle/>
          <a:p>
            <a:r>
              <a:rPr lang="en-US" sz="1100" dirty="0">
                <a:solidFill>
                  <a:schemeClr val="tx1">
                    <a:lumMod val="75000"/>
                    <a:lumOff val="25000"/>
                  </a:schemeClr>
                </a:solidFill>
                <a:latin typeface="Arial" panose="020B0604020202020204" pitchFamily="34" charset="0"/>
                <a:cs typeface="Arial" panose="020B0604020202020204" pitchFamily="34" charset="0"/>
              </a:rPr>
              <a:t>       2012          2015          2016          2018          2020</a:t>
            </a:r>
          </a:p>
        </p:txBody>
      </p:sp>
      <p:sp>
        <p:nvSpPr>
          <p:cNvPr id="40" name="TextBox 39">
            <a:extLst>
              <a:ext uri="{FF2B5EF4-FFF2-40B4-BE49-F238E27FC236}">
                <a16:creationId xmlns:a16="http://schemas.microsoft.com/office/drawing/2014/main" id="{A9479517-E757-41E2-A8D3-76C018434A0B}"/>
              </a:ext>
            </a:extLst>
          </p:cNvPr>
          <p:cNvSpPr txBox="1"/>
          <p:nvPr/>
        </p:nvSpPr>
        <p:spPr>
          <a:xfrm>
            <a:off x="3577773" y="4489231"/>
            <a:ext cx="680985" cy="261610"/>
          </a:xfrm>
          <a:prstGeom prst="rect">
            <a:avLst/>
          </a:prstGeom>
          <a:noFill/>
        </p:spPr>
        <p:txBody>
          <a:bodyPr wrap="square" rtlCol="0">
            <a:spAutoFit/>
          </a:bodyPr>
          <a:lstStyle/>
          <a:p>
            <a:r>
              <a:rPr lang="en-US" sz="1100" dirty="0">
                <a:solidFill>
                  <a:schemeClr val="bg1"/>
                </a:solidFill>
                <a:latin typeface="Arial" panose="020B0604020202020204" pitchFamily="34" charset="0"/>
                <a:cs typeface="Arial" panose="020B0604020202020204" pitchFamily="34" charset="0"/>
              </a:rPr>
              <a:t>11.3%</a:t>
            </a:r>
          </a:p>
        </p:txBody>
      </p:sp>
      <p:sp>
        <p:nvSpPr>
          <p:cNvPr id="44" name="TextBox 43">
            <a:extLst>
              <a:ext uri="{FF2B5EF4-FFF2-40B4-BE49-F238E27FC236}">
                <a16:creationId xmlns:a16="http://schemas.microsoft.com/office/drawing/2014/main" id="{53DA9F2E-B723-4C28-ABEB-30221CFFA9BB}"/>
              </a:ext>
            </a:extLst>
          </p:cNvPr>
          <p:cNvSpPr txBox="1"/>
          <p:nvPr/>
        </p:nvSpPr>
        <p:spPr>
          <a:xfrm>
            <a:off x="7613562" y="4677278"/>
            <a:ext cx="680985" cy="261610"/>
          </a:xfrm>
          <a:prstGeom prst="rect">
            <a:avLst/>
          </a:prstGeom>
          <a:noFill/>
        </p:spPr>
        <p:txBody>
          <a:bodyPr wrap="square" rtlCol="0">
            <a:spAutoFit/>
          </a:bodyPr>
          <a:lstStyle/>
          <a:p>
            <a:r>
              <a:rPr lang="en-US" sz="1100" dirty="0">
                <a:solidFill>
                  <a:schemeClr val="bg1"/>
                </a:solidFill>
                <a:latin typeface="Arial" panose="020B0604020202020204" pitchFamily="34" charset="0"/>
                <a:cs typeface="Arial" panose="020B0604020202020204" pitchFamily="34" charset="0"/>
              </a:rPr>
              <a:t>14.2%</a:t>
            </a:r>
          </a:p>
        </p:txBody>
      </p:sp>
    </p:spTree>
    <p:extLst>
      <p:ext uri="{BB962C8B-B14F-4D97-AF65-F5344CB8AC3E}">
        <p14:creationId xmlns:p14="http://schemas.microsoft.com/office/powerpoint/2010/main" val="2145874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3000" b="1" dirty="0">
                <a:solidFill>
                  <a:srgbClr val="002A7E"/>
                </a:solidFill>
                <a:latin typeface="Arial" panose="020B0604020202020204" pitchFamily="34" charset="0"/>
                <a:cs typeface="Arial" panose="020B0604020202020204" pitchFamily="34" charset="0"/>
              </a:rPr>
              <a:t>SECTION 1. Introduction</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8C0A585-A542-408C-8E0E-93C7D5290CDE}"/>
              </a:ext>
            </a:extLst>
          </p:cNvPr>
          <p:cNvSpPr txBox="1"/>
          <p:nvPr/>
        </p:nvSpPr>
        <p:spPr>
          <a:xfrm>
            <a:off x="514408" y="857416"/>
            <a:ext cx="8199286" cy="5847755"/>
          </a:xfrm>
          <a:prstGeom prst="rect">
            <a:avLst/>
          </a:prstGeom>
          <a:noFill/>
        </p:spPr>
        <p:txBody>
          <a:bodyPr wrap="square" rtlCol="0">
            <a:spAutoFit/>
          </a:bodyPr>
          <a:lstStyle/>
          <a:p>
            <a:r>
              <a:rPr lang="en-US" sz="1300" b="1" dirty="0">
                <a:latin typeface="Arial" panose="020B0604020202020204" pitchFamily="34" charset="0"/>
                <a:cs typeface="Arial" panose="020B0604020202020204" pitchFamily="34" charset="0"/>
              </a:rPr>
              <a:t>The Rhode Island Health Information Survey (RI HIS)</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The RI HIS collects information on Rhode Islanders’ insurance status, healthcare costs, experience getting care, use of medical services, and relevant demographic variables.</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Five separate surveys were conducted via land-lines and cell phones between July and October 2012</a:t>
            </a:r>
            <a:r>
              <a:rPr lang="en-US" sz="1300" baseline="30000" dirty="0">
                <a:latin typeface="Arial" panose="020B0604020202020204" pitchFamily="34" charset="0"/>
                <a:cs typeface="Arial" panose="020B0604020202020204" pitchFamily="34" charset="0"/>
              </a:rPr>
              <a:t>1</a:t>
            </a:r>
            <a:r>
              <a:rPr lang="en-US" sz="1300" dirty="0">
                <a:latin typeface="Arial" panose="020B0604020202020204" pitchFamily="34" charset="0"/>
                <a:cs typeface="Arial" panose="020B0604020202020204" pitchFamily="34" charset="0"/>
              </a:rPr>
              <a:t>, March and June 2015, June and September 2016, June and December 2018, and April and September 2020.</a:t>
            </a:r>
            <a:r>
              <a:rPr lang="en-US" sz="1300" baseline="30000" dirty="0">
                <a:latin typeface="Arial" panose="020B0604020202020204" pitchFamily="34" charset="0"/>
                <a:cs typeface="Arial" panose="020B0604020202020204" pitchFamily="34" charset="0"/>
              </a:rPr>
              <a:t>2 </a:t>
            </a:r>
            <a:r>
              <a:rPr lang="en-US" sz="1300" dirty="0">
                <a:latin typeface="Arial" panose="020B0604020202020204" pitchFamily="34" charset="0"/>
                <a:cs typeface="Arial" panose="020B0604020202020204" pitchFamily="34" charset="0"/>
              </a:rPr>
              <a:t>Surveys were conducted in English and Spanish.</a:t>
            </a:r>
            <a:r>
              <a:rPr lang="en-US" sz="1300" baseline="30000" dirty="0">
                <a:latin typeface="Arial" panose="020B0604020202020204" pitchFamily="34" charset="0"/>
                <a:cs typeface="Arial" panose="020B0604020202020204" pitchFamily="34" charset="0"/>
              </a:rPr>
              <a:t> </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Market Decisions Research conducted the surveys on behalf of the Rhode Island Executive Office of Health and Human Services (EOHHS) and </a:t>
            </a:r>
            <a:r>
              <a:rPr lang="en-US" sz="1300" dirty="0" err="1">
                <a:latin typeface="Arial" panose="020B0604020202020204" pitchFamily="34" charset="0"/>
                <a:cs typeface="Arial" panose="020B0604020202020204" pitchFamily="34" charset="0"/>
              </a:rPr>
              <a:t>HealthSource</a:t>
            </a:r>
            <a:r>
              <a:rPr lang="en-US" sz="1300" dirty="0">
                <a:latin typeface="Arial" panose="020B0604020202020204" pitchFamily="34" charset="0"/>
                <a:cs typeface="Arial" panose="020B0604020202020204" pitchFamily="34" charset="0"/>
              </a:rPr>
              <a:t> RI (HSRI). Freedman HealthCare provided project management and analytic support.</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The respondent sample was drawn from RI residents, excluding those in institutional settings (e.g. jails and hospitals), group quarters (e.g. dormitories and military barracks), and non-permanent residences.</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In 2020, a total of 7,354 residents were interviewed from 3,000 households.</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Results were weight adjusted and normalized to the actual Rhode Island state population distribution using demographic information and population counts from the Census Bureau’s American Community Survey, as well as plan enrollment and benefits data from HSRI.</a:t>
            </a:r>
            <a:r>
              <a:rPr lang="en-US" sz="1300" baseline="30000" dirty="0">
                <a:latin typeface="Arial" panose="020B0604020202020204" pitchFamily="34" charset="0"/>
                <a:cs typeface="Arial" panose="020B0604020202020204" pitchFamily="34" charset="0"/>
              </a:rPr>
              <a:t>3</a:t>
            </a:r>
            <a:endParaRPr lang="en-US" sz="13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This Report</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The Executive Summary Report highlights key findings from the data regarding the uninsured population, the underinsured population, Medicaid and HSRI enrollment, and cost of care and access.</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Findings are based on data from the 2012, 2015, 2016, 2018, and 2020 surveys. </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Select demographic analyses are limited by the relative size, diversity, and populations of Rhode Island’s counties. Some trend analyses are limited by the available years of data. </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The intent of this report is to guide dialogue on potential areas of future data and policy analyses. This report does not include operational and policy recommendations.</a:t>
            </a:r>
          </a:p>
          <a:p>
            <a:pPr>
              <a:buSzPct val="120000"/>
            </a:pPr>
            <a:endParaRPr lang="en-US" sz="500" dirty="0">
              <a:latin typeface="Arial" panose="020B0604020202020204" pitchFamily="34" charset="0"/>
              <a:cs typeface="Arial" panose="020B0604020202020204" pitchFamily="34" charset="0"/>
            </a:endParaRPr>
          </a:p>
          <a:p>
            <a:pPr>
              <a:buSzPct val="120000"/>
            </a:pPr>
            <a:endParaRPr lang="en-US" sz="1000" dirty="0">
              <a:latin typeface="Arial" panose="020B0604020202020204" pitchFamily="34" charset="0"/>
              <a:cs typeface="Arial" panose="020B0604020202020204" pitchFamily="34" charset="0"/>
            </a:endParaRPr>
          </a:p>
          <a:p>
            <a:pPr>
              <a:buSzPct val="120000"/>
            </a:pPr>
            <a:r>
              <a:rPr lang="en-US" sz="800" baseline="30000" dirty="0">
                <a:latin typeface="Arial" panose="020B0604020202020204" pitchFamily="34" charset="0"/>
                <a:cs typeface="Arial" panose="020B0604020202020204" pitchFamily="34" charset="0"/>
              </a:rPr>
              <a:t>1 </a:t>
            </a:r>
            <a:r>
              <a:rPr lang="en-US" sz="800" dirty="0">
                <a:latin typeface="Arial" panose="020B0604020202020204" pitchFamily="34" charset="0"/>
                <a:cs typeface="Arial" panose="020B0604020202020204" pitchFamily="34" charset="0"/>
              </a:rPr>
              <a:t>The first survey was conducted pre-Medicaid expansion. See ‘Glossary’ for additional information on the impact of the ACA in Rhode Island.</a:t>
            </a:r>
          </a:p>
          <a:p>
            <a:pPr>
              <a:buSzPct val="120000"/>
            </a:pPr>
            <a:r>
              <a:rPr lang="en-US" sz="800" baseline="30000" dirty="0">
                <a:latin typeface="Arial" panose="020B0604020202020204" pitchFamily="34" charset="0"/>
                <a:cs typeface="Arial" panose="020B0604020202020204" pitchFamily="34" charset="0"/>
              </a:rPr>
              <a:t>2 </a:t>
            </a:r>
            <a:r>
              <a:rPr lang="en-US" sz="800" dirty="0">
                <a:latin typeface="Arial" panose="020B0604020202020204" pitchFamily="34" charset="0"/>
                <a:cs typeface="Arial" panose="020B0604020202020204" pitchFamily="34" charset="0"/>
              </a:rPr>
              <a:t>The COVID-19 pandemic hit the U.S. in March 2020. Where appropriate, as in prior years, respondents were explicitly asked to answer many questions based upon their</a:t>
            </a:r>
          </a:p>
          <a:p>
            <a:pPr>
              <a:buSzPct val="120000"/>
            </a:pPr>
            <a:r>
              <a:rPr lang="en-US" sz="800" dirty="0">
                <a:latin typeface="Arial" panose="020B0604020202020204" pitchFamily="34" charset="0"/>
                <a:cs typeface="Arial" panose="020B0604020202020204" pitchFamily="34" charset="0"/>
              </a:rPr>
              <a:t>  experiences over the past 12 months, not just during the pandemic. Despite these instructions, it is important to note that some responses may be unconsciously biased </a:t>
            </a:r>
          </a:p>
          <a:p>
            <a:pPr>
              <a:buSzPct val="120000"/>
            </a:pPr>
            <a:r>
              <a:rPr lang="en-US" sz="800" dirty="0">
                <a:latin typeface="Arial" panose="020B0604020202020204" pitchFamily="34" charset="0"/>
                <a:cs typeface="Arial" panose="020B0604020202020204" pitchFamily="34" charset="0"/>
              </a:rPr>
              <a:t>  by the pandemic which has had a profound impact upon most communities.</a:t>
            </a:r>
          </a:p>
          <a:p>
            <a:pPr>
              <a:buSzPct val="120000"/>
            </a:pPr>
            <a:r>
              <a:rPr lang="en-US" sz="800" baseline="30000" dirty="0">
                <a:latin typeface="Arial" panose="020B0604020202020204" pitchFamily="34" charset="0"/>
                <a:cs typeface="Arial" panose="020B0604020202020204" pitchFamily="34" charset="0"/>
              </a:rPr>
              <a:t>3</a:t>
            </a:r>
            <a:r>
              <a:rPr lang="en-US" sz="800" dirty="0">
                <a:latin typeface="Arial" panose="020B0604020202020204" pitchFamily="34" charset="0"/>
                <a:cs typeface="Arial" panose="020B0604020202020204" pitchFamily="34" charset="0"/>
              </a:rPr>
              <a:t> It is important to note that sample sizes are reduced when we slice the data by additional variables, e.g. year and age group. This widens the margin of error and </a:t>
            </a:r>
          </a:p>
          <a:p>
            <a:pPr>
              <a:buSzPct val="120000"/>
            </a:pPr>
            <a:r>
              <a:rPr lang="en-US" sz="800" dirty="0">
                <a:latin typeface="Arial" panose="020B0604020202020204" pitchFamily="34" charset="0"/>
                <a:cs typeface="Arial" panose="020B0604020202020204" pitchFamily="34" charset="0"/>
              </a:rPr>
              <a:t>  not all observed changes are necessarily statistically significant. We present this data to show directional trends; it should not be over-interpreted.</a:t>
            </a:r>
          </a:p>
        </p:txBody>
      </p:sp>
      <p:sp>
        <p:nvSpPr>
          <p:cNvPr id="9" name="Footer Placeholder 11">
            <a:extLst>
              <a:ext uri="{FF2B5EF4-FFF2-40B4-BE49-F238E27FC236}">
                <a16:creationId xmlns:a16="http://schemas.microsoft.com/office/drawing/2014/main" id="{4757270F-2CA1-4EDF-876E-15F3D4A30713}"/>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1</a:t>
            </a:r>
          </a:p>
        </p:txBody>
      </p:sp>
      <p:grpSp>
        <p:nvGrpSpPr>
          <p:cNvPr id="16" name="Group 15">
            <a:extLst>
              <a:ext uri="{FF2B5EF4-FFF2-40B4-BE49-F238E27FC236}">
                <a16:creationId xmlns:a16="http://schemas.microsoft.com/office/drawing/2014/main" id="{C1A70C73-1C31-442F-A443-C1D70BA34C0E}"/>
              </a:ext>
            </a:extLst>
          </p:cNvPr>
          <p:cNvGrpSpPr/>
          <p:nvPr/>
        </p:nvGrpSpPr>
        <p:grpSpPr>
          <a:xfrm>
            <a:off x="8134276" y="6315741"/>
            <a:ext cx="800247" cy="392514"/>
            <a:chOff x="7466680" y="6240981"/>
            <a:chExt cx="912981" cy="469877"/>
          </a:xfrm>
        </p:grpSpPr>
        <p:pic>
          <p:nvPicPr>
            <p:cNvPr id="17" name="Content Placeholder 18">
              <a:extLst>
                <a:ext uri="{FF2B5EF4-FFF2-40B4-BE49-F238E27FC236}">
                  <a16:creationId xmlns:a16="http://schemas.microsoft.com/office/drawing/2014/main" id="{029D0F24-2F86-4C31-8199-06AB879DAE3E}"/>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18" name="Picture 17">
              <a:extLst>
                <a:ext uri="{FF2B5EF4-FFF2-40B4-BE49-F238E27FC236}">
                  <a16:creationId xmlns:a16="http://schemas.microsoft.com/office/drawing/2014/main" id="{106C1733-9C78-46C3-A8E8-6E2F15041AF0}"/>
                </a:ext>
              </a:extLst>
            </p:cNvPr>
            <p:cNvPicPr>
              <a:picLocks noChangeAspect="1"/>
            </p:cNvPicPr>
            <p:nvPr/>
          </p:nvPicPr>
          <p:blipFill rotWithShape="1">
            <a:blip r:embed="rId4">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spTree>
    <p:extLst>
      <p:ext uri="{BB962C8B-B14F-4D97-AF65-F5344CB8AC3E}">
        <p14:creationId xmlns:p14="http://schemas.microsoft.com/office/powerpoint/2010/main" val="33930492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Financial Difficulties Due to Medical Bills</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2" name="Footer Placeholder 11">
            <a:extLst>
              <a:ext uri="{FF2B5EF4-FFF2-40B4-BE49-F238E27FC236}">
                <a16:creationId xmlns:a16="http://schemas.microsoft.com/office/drawing/2014/main" id="{054E245E-75A3-45CD-A624-3E35B6EDE2DA}"/>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28</a:t>
            </a:r>
          </a:p>
        </p:txBody>
      </p:sp>
      <p:sp>
        <p:nvSpPr>
          <p:cNvPr id="89" name="TextBox 88">
            <a:extLst>
              <a:ext uri="{FF2B5EF4-FFF2-40B4-BE49-F238E27FC236}">
                <a16:creationId xmlns:a16="http://schemas.microsoft.com/office/drawing/2014/main" id="{01A987F1-DEC4-4C5C-833A-1CD2EC389704}"/>
              </a:ext>
            </a:extLst>
          </p:cNvPr>
          <p:cNvSpPr txBox="1"/>
          <p:nvPr/>
        </p:nvSpPr>
        <p:spPr>
          <a:xfrm>
            <a:off x="335696" y="846544"/>
            <a:ext cx="8596476" cy="1061829"/>
          </a:xfrm>
          <a:prstGeom prst="rect">
            <a:avLst/>
          </a:prstGeom>
          <a:noFill/>
        </p:spPr>
        <p:txBody>
          <a:bodyPr wrap="square" rtlCol="0">
            <a:spAutoFit/>
          </a:bodyPr>
          <a:lstStyle/>
          <a:p>
            <a:pPr algn="ctr"/>
            <a:r>
              <a:rPr lang="en-US" sz="1400" b="1" dirty="0">
                <a:latin typeface="Arial" panose="020B0604020202020204" pitchFamily="34" charset="0"/>
                <a:cs typeface="Arial" panose="020B0604020202020204" pitchFamily="34" charset="0"/>
              </a:rPr>
              <a:t>From 2018 to 2020, the portion of RI residents receiving catastrophic medical bills declined</a:t>
            </a:r>
          </a:p>
          <a:p>
            <a:pPr algn="ctr"/>
            <a:endParaRPr lang="en-US" sz="1000" dirty="0">
              <a:solidFill>
                <a:srgbClr val="FF0000"/>
              </a:solidFill>
              <a:latin typeface="Arial" panose="020B0604020202020204" pitchFamily="34" charset="0"/>
              <a:cs typeface="Arial" panose="020B0604020202020204" pitchFamily="34" charset="0"/>
            </a:endParaRP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In 2020, the portion of residents who were unable to pay for necessities in the past 12 months due to medical bills fell by around 1 point, those who had to use up most or all their savings fell by 4 points, those who had to take on significant debt fell by over 1 point, and those who had to file for bankruptcy fell by 0.2 point.</a:t>
            </a:r>
          </a:p>
        </p:txBody>
      </p:sp>
      <p:grpSp>
        <p:nvGrpSpPr>
          <p:cNvPr id="99" name="Group 98">
            <a:extLst>
              <a:ext uri="{FF2B5EF4-FFF2-40B4-BE49-F238E27FC236}">
                <a16:creationId xmlns:a16="http://schemas.microsoft.com/office/drawing/2014/main" id="{680D5C2E-2566-49C2-A3D6-40029F2B6315}"/>
              </a:ext>
            </a:extLst>
          </p:cNvPr>
          <p:cNvGrpSpPr/>
          <p:nvPr/>
        </p:nvGrpSpPr>
        <p:grpSpPr>
          <a:xfrm>
            <a:off x="8134276" y="6315741"/>
            <a:ext cx="800247" cy="392514"/>
            <a:chOff x="7466680" y="6240981"/>
            <a:chExt cx="912981" cy="469877"/>
          </a:xfrm>
        </p:grpSpPr>
        <p:pic>
          <p:nvPicPr>
            <p:cNvPr id="100" name="Content Placeholder 18">
              <a:extLst>
                <a:ext uri="{FF2B5EF4-FFF2-40B4-BE49-F238E27FC236}">
                  <a16:creationId xmlns:a16="http://schemas.microsoft.com/office/drawing/2014/main" id="{7DAF9EBB-A4DB-4A28-8C2D-BDBB04C6FE7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101" name="Picture 100">
              <a:extLst>
                <a:ext uri="{FF2B5EF4-FFF2-40B4-BE49-F238E27FC236}">
                  <a16:creationId xmlns:a16="http://schemas.microsoft.com/office/drawing/2014/main" id="{1DB6DD55-E547-427B-A894-8A2ECFD5B47C}"/>
                </a:ext>
              </a:extLst>
            </p:cNvPr>
            <p:cNvPicPr>
              <a:picLocks noChangeAspect="1"/>
            </p:cNvPicPr>
            <p:nvPr/>
          </p:nvPicPr>
          <p:blipFill rotWithShape="1">
            <a:blip r:embed="rId4">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grpSp>
        <p:nvGrpSpPr>
          <p:cNvPr id="9" name="Group 8">
            <a:extLst>
              <a:ext uri="{FF2B5EF4-FFF2-40B4-BE49-F238E27FC236}">
                <a16:creationId xmlns:a16="http://schemas.microsoft.com/office/drawing/2014/main" id="{E98A5646-823C-4F88-AFC2-FACB750F6AFF}"/>
              </a:ext>
            </a:extLst>
          </p:cNvPr>
          <p:cNvGrpSpPr/>
          <p:nvPr/>
        </p:nvGrpSpPr>
        <p:grpSpPr>
          <a:xfrm>
            <a:off x="670644" y="2257523"/>
            <a:ext cx="7802712" cy="3560603"/>
            <a:chOff x="670644" y="2257523"/>
            <a:chExt cx="7802712" cy="3560603"/>
          </a:xfrm>
        </p:grpSpPr>
        <p:pic>
          <p:nvPicPr>
            <p:cNvPr id="7" name="Picture 6">
              <a:extLst>
                <a:ext uri="{FF2B5EF4-FFF2-40B4-BE49-F238E27FC236}">
                  <a16:creationId xmlns:a16="http://schemas.microsoft.com/office/drawing/2014/main" id="{B117D253-5775-454F-A897-F5C49BF76A61}"/>
                </a:ext>
              </a:extLst>
            </p:cNvPr>
            <p:cNvPicPr>
              <a:picLocks noChangeAspect="1"/>
            </p:cNvPicPr>
            <p:nvPr/>
          </p:nvPicPr>
          <p:blipFill>
            <a:blip r:embed="rId5"/>
            <a:stretch>
              <a:fillRect/>
            </a:stretch>
          </p:blipFill>
          <p:spPr>
            <a:xfrm>
              <a:off x="670644" y="2257523"/>
              <a:ext cx="7802712" cy="3298993"/>
            </a:xfrm>
            <a:prstGeom prst="rect">
              <a:avLst/>
            </a:prstGeom>
          </p:spPr>
        </p:pic>
        <p:sp>
          <p:nvSpPr>
            <p:cNvPr id="5" name="TextBox 4">
              <a:extLst>
                <a:ext uri="{FF2B5EF4-FFF2-40B4-BE49-F238E27FC236}">
                  <a16:creationId xmlns:a16="http://schemas.microsoft.com/office/drawing/2014/main" id="{BA496469-D9E4-45E7-80A1-456187893D24}"/>
                </a:ext>
              </a:extLst>
            </p:cNvPr>
            <p:cNvSpPr txBox="1"/>
            <p:nvPr/>
          </p:nvSpPr>
          <p:spPr>
            <a:xfrm>
              <a:off x="1239817" y="4570552"/>
              <a:ext cx="574158" cy="246221"/>
            </a:xfrm>
            <a:prstGeom prst="rect">
              <a:avLst/>
            </a:prstGeom>
            <a:noFill/>
          </p:spPr>
          <p:txBody>
            <a:bodyPr wrap="square" rtlCol="0">
              <a:spAutoFit/>
            </a:bodyPr>
            <a:lstStyle/>
            <a:p>
              <a:r>
                <a:rPr lang="en-US" sz="1000" b="1" dirty="0">
                  <a:solidFill>
                    <a:schemeClr val="bg1"/>
                  </a:solidFill>
                  <a:latin typeface="Arial" panose="020B0604020202020204" pitchFamily="34" charset="0"/>
                  <a:cs typeface="Arial" panose="020B0604020202020204" pitchFamily="34" charset="0"/>
                </a:rPr>
                <a:t>4.1%</a:t>
              </a:r>
            </a:p>
          </p:txBody>
        </p:sp>
        <p:sp>
          <p:nvSpPr>
            <p:cNvPr id="12" name="TextBox 11">
              <a:extLst>
                <a:ext uri="{FF2B5EF4-FFF2-40B4-BE49-F238E27FC236}">
                  <a16:creationId xmlns:a16="http://schemas.microsoft.com/office/drawing/2014/main" id="{C25B9D66-77C2-493F-9C10-710691AFF197}"/>
                </a:ext>
              </a:extLst>
            </p:cNvPr>
            <p:cNvSpPr txBox="1"/>
            <p:nvPr/>
          </p:nvSpPr>
          <p:spPr>
            <a:xfrm flipH="1">
              <a:off x="1775907" y="4865848"/>
              <a:ext cx="667993" cy="246221"/>
            </a:xfrm>
            <a:prstGeom prst="rect">
              <a:avLst/>
            </a:prstGeom>
            <a:noFill/>
          </p:spPr>
          <p:txBody>
            <a:bodyPr wrap="square" rtlCol="0">
              <a:spAutoFit/>
            </a:bodyPr>
            <a:lstStyle/>
            <a:p>
              <a:r>
                <a:rPr lang="en-US" sz="1000" b="1" dirty="0">
                  <a:solidFill>
                    <a:schemeClr val="bg1"/>
                  </a:solidFill>
                  <a:latin typeface="Arial" panose="020B0604020202020204" pitchFamily="34" charset="0"/>
                  <a:cs typeface="Arial" panose="020B0604020202020204" pitchFamily="34" charset="0"/>
                </a:rPr>
                <a:t>2.9%</a:t>
              </a:r>
            </a:p>
          </p:txBody>
        </p:sp>
        <p:cxnSp>
          <p:nvCxnSpPr>
            <p:cNvPr id="15" name="Straight Connector 14">
              <a:extLst>
                <a:ext uri="{FF2B5EF4-FFF2-40B4-BE49-F238E27FC236}">
                  <a16:creationId xmlns:a16="http://schemas.microsoft.com/office/drawing/2014/main" id="{42C03957-A5BC-4186-B034-E6CCAB9A45B3}"/>
                </a:ext>
              </a:extLst>
            </p:cNvPr>
            <p:cNvCxnSpPr>
              <a:cxnSpLocks/>
            </p:cNvCxnSpPr>
            <p:nvPr/>
          </p:nvCxnSpPr>
          <p:spPr>
            <a:xfrm>
              <a:off x="1053505" y="5549864"/>
              <a:ext cx="7369469" cy="0"/>
            </a:xfrm>
            <a:prstGeom prst="line">
              <a:avLst/>
            </a:prstGeom>
            <a:ln>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4C6476CF-1674-4D40-B760-75DE35ABD25A}"/>
                </a:ext>
              </a:extLst>
            </p:cNvPr>
            <p:cNvSpPr txBox="1"/>
            <p:nvPr/>
          </p:nvSpPr>
          <p:spPr>
            <a:xfrm>
              <a:off x="921568" y="5549863"/>
              <a:ext cx="1476612" cy="261610"/>
            </a:xfrm>
            <a:prstGeom prst="rect">
              <a:avLst/>
            </a:prstGeom>
            <a:noFill/>
          </p:spPr>
          <p:txBody>
            <a:bodyPr wrap="square" rtlCol="0">
              <a:spAutoFit/>
            </a:bodyPr>
            <a:lstStyle/>
            <a:p>
              <a:r>
                <a:rPr lang="en-US" sz="1100" dirty="0">
                  <a:solidFill>
                    <a:schemeClr val="tx1">
                      <a:lumMod val="75000"/>
                      <a:lumOff val="25000"/>
                    </a:schemeClr>
                  </a:solidFill>
                  <a:latin typeface="Arial" panose="020B0604020202020204" pitchFamily="34" charset="0"/>
                  <a:cs typeface="Arial" panose="020B0604020202020204" pitchFamily="34" charset="0"/>
                </a:rPr>
                <a:t>        2018      2020</a:t>
              </a:r>
            </a:p>
          </p:txBody>
        </p:sp>
        <p:sp>
          <p:nvSpPr>
            <p:cNvPr id="20" name="TextBox 19">
              <a:extLst>
                <a:ext uri="{FF2B5EF4-FFF2-40B4-BE49-F238E27FC236}">
                  <a16:creationId xmlns:a16="http://schemas.microsoft.com/office/drawing/2014/main" id="{03E75488-A5AA-4290-89EC-63BD11047BE4}"/>
                </a:ext>
              </a:extLst>
            </p:cNvPr>
            <p:cNvSpPr txBox="1"/>
            <p:nvPr/>
          </p:nvSpPr>
          <p:spPr>
            <a:xfrm>
              <a:off x="2945298" y="5543212"/>
              <a:ext cx="1476612" cy="261610"/>
            </a:xfrm>
            <a:prstGeom prst="rect">
              <a:avLst/>
            </a:prstGeom>
            <a:noFill/>
          </p:spPr>
          <p:txBody>
            <a:bodyPr wrap="square" rtlCol="0">
              <a:spAutoFit/>
            </a:bodyPr>
            <a:lstStyle/>
            <a:p>
              <a:r>
                <a:rPr lang="en-US" sz="1100" dirty="0">
                  <a:solidFill>
                    <a:schemeClr val="tx1">
                      <a:lumMod val="75000"/>
                      <a:lumOff val="25000"/>
                    </a:schemeClr>
                  </a:solidFill>
                  <a:latin typeface="Arial" panose="020B0604020202020204" pitchFamily="34" charset="0"/>
                  <a:cs typeface="Arial" panose="020B0604020202020204" pitchFamily="34" charset="0"/>
                </a:rPr>
                <a:t>           2018      2020</a:t>
              </a:r>
            </a:p>
          </p:txBody>
        </p:sp>
        <p:sp>
          <p:nvSpPr>
            <p:cNvPr id="21" name="TextBox 20">
              <a:extLst>
                <a:ext uri="{FF2B5EF4-FFF2-40B4-BE49-F238E27FC236}">
                  <a16:creationId xmlns:a16="http://schemas.microsoft.com/office/drawing/2014/main" id="{503148D7-6CE9-4AAC-ACE4-12A6F4398337}"/>
                </a:ext>
              </a:extLst>
            </p:cNvPr>
            <p:cNvSpPr txBox="1"/>
            <p:nvPr/>
          </p:nvSpPr>
          <p:spPr>
            <a:xfrm>
              <a:off x="4969028" y="5556516"/>
              <a:ext cx="1476612" cy="261610"/>
            </a:xfrm>
            <a:prstGeom prst="rect">
              <a:avLst/>
            </a:prstGeom>
            <a:noFill/>
          </p:spPr>
          <p:txBody>
            <a:bodyPr wrap="square" rtlCol="0">
              <a:spAutoFit/>
            </a:bodyPr>
            <a:lstStyle/>
            <a:p>
              <a:r>
                <a:rPr lang="en-US" sz="1100" dirty="0">
                  <a:solidFill>
                    <a:schemeClr val="tx1">
                      <a:lumMod val="75000"/>
                      <a:lumOff val="25000"/>
                    </a:schemeClr>
                  </a:solidFill>
                  <a:latin typeface="Arial" panose="020B0604020202020204" pitchFamily="34" charset="0"/>
                  <a:cs typeface="Arial" panose="020B0604020202020204" pitchFamily="34" charset="0"/>
                </a:rPr>
                <a:t>           2018     2020</a:t>
              </a:r>
            </a:p>
          </p:txBody>
        </p:sp>
        <p:sp>
          <p:nvSpPr>
            <p:cNvPr id="22" name="TextBox 21">
              <a:extLst>
                <a:ext uri="{FF2B5EF4-FFF2-40B4-BE49-F238E27FC236}">
                  <a16:creationId xmlns:a16="http://schemas.microsoft.com/office/drawing/2014/main" id="{F1057846-728E-4E73-B7CC-57A9883C6BDD}"/>
                </a:ext>
              </a:extLst>
            </p:cNvPr>
            <p:cNvSpPr txBox="1"/>
            <p:nvPr/>
          </p:nvSpPr>
          <p:spPr>
            <a:xfrm>
              <a:off x="6906414" y="5543212"/>
              <a:ext cx="1476612" cy="261610"/>
            </a:xfrm>
            <a:prstGeom prst="rect">
              <a:avLst/>
            </a:prstGeom>
            <a:noFill/>
          </p:spPr>
          <p:txBody>
            <a:bodyPr wrap="square" rtlCol="0">
              <a:spAutoFit/>
            </a:bodyPr>
            <a:lstStyle/>
            <a:p>
              <a:r>
                <a:rPr lang="en-US" sz="1100" dirty="0">
                  <a:solidFill>
                    <a:schemeClr val="tx1">
                      <a:lumMod val="75000"/>
                      <a:lumOff val="25000"/>
                    </a:schemeClr>
                  </a:solidFill>
                  <a:latin typeface="Arial" panose="020B0604020202020204" pitchFamily="34" charset="0"/>
                  <a:cs typeface="Arial" panose="020B0604020202020204" pitchFamily="34" charset="0"/>
                </a:rPr>
                <a:t>        2018       2020</a:t>
              </a:r>
            </a:p>
          </p:txBody>
        </p:sp>
        <p:sp>
          <p:nvSpPr>
            <p:cNvPr id="23" name="TextBox 22">
              <a:extLst>
                <a:ext uri="{FF2B5EF4-FFF2-40B4-BE49-F238E27FC236}">
                  <a16:creationId xmlns:a16="http://schemas.microsoft.com/office/drawing/2014/main" id="{801F8379-0110-45E8-9FFA-BC17735C3061}"/>
                </a:ext>
              </a:extLst>
            </p:cNvPr>
            <p:cNvSpPr txBox="1"/>
            <p:nvPr/>
          </p:nvSpPr>
          <p:spPr>
            <a:xfrm flipH="1">
              <a:off x="3349607" y="3624189"/>
              <a:ext cx="667993" cy="246221"/>
            </a:xfrm>
            <a:prstGeom prst="rect">
              <a:avLst/>
            </a:prstGeom>
            <a:noFill/>
          </p:spPr>
          <p:txBody>
            <a:bodyPr wrap="square" rtlCol="0">
              <a:spAutoFit/>
            </a:bodyPr>
            <a:lstStyle/>
            <a:p>
              <a:r>
                <a:rPr lang="en-US" sz="1000" b="1" dirty="0">
                  <a:solidFill>
                    <a:schemeClr val="bg1"/>
                  </a:solidFill>
                  <a:latin typeface="Arial" panose="020B0604020202020204" pitchFamily="34" charset="0"/>
                  <a:cs typeface="Arial" panose="020B0604020202020204" pitchFamily="34" charset="0"/>
                </a:rPr>
                <a:t>8.6%</a:t>
              </a:r>
            </a:p>
          </p:txBody>
        </p:sp>
        <p:sp>
          <p:nvSpPr>
            <p:cNvPr id="24" name="TextBox 23">
              <a:extLst>
                <a:ext uri="{FF2B5EF4-FFF2-40B4-BE49-F238E27FC236}">
                  <a16:creationId xmlns:a16="http://schemas.microsoft.com/office/drawing/2014/main" id="{417BAB22-3B05-4C15-8008-0C284779341A}"/>
                </a:ext>
              </a:extLst>
            </p:cNvPr>
            <p:cNvSpPr txBox="1"/>
            <p:nvPr/>
          </p:nvSpPr>
          <p:spPr>
            <a:xfrm flipH="1">
              <a:off x="3904007" y="4409307"/>
              <a:ext cx="667993" cy="246221"/>
            </a:xfrm>
            <a:prstGeom prst="rect">
              <a:avLst/>
            </a:prstGeom>
            <a:noFill/>
          </p:spPr>
          <p:txBody>
            <a:bodyPr wrap="square" rtlCol="0">
              <a:spAutoFit/>
            </a:bodyPr>
            <a:lstStyle/>
            <a:p>
              <a:r>
                <a:rPr lang="en-US" sz="1000" b="1" dirty="0">
                  <a:solidFill>
                    <a:schemeClr val="bg1"/>
                  </a:solidFill>
                  <a:latin typeface="Arial" panose="020B0604020202020204" pitchFamily="34" charset="0"/>
                  <a:cs typeface="Arial" panose="020B0604020202020204" pitchFamily="34" charset="0"/>
                </a:rPr>
                <a:t>4.7%</a:t>
              </a:r>
            </a:p>
          </p:txBody>
        </p:sp>
        <p:sp>
          <p:nvSpPr>
            <p:cNvPr id="25" name="TextBox 24">
              <a:extLst>
                <a:ext uri="{FF2B5EF4-FFF2-40B4-BE49-F238E27FC236}">
                  <a16:creationId xmlns:a16="http://schemas.microsoft.com/office/drawing/2014/main" id="{3F2530B4-E1A5-4FEA-8217-9C949A3C5666}"/>
                </a:ext>
              </a:extLst>
            </p:cNvPr>
            <p:cNvSpPr txBox="1"/>
            <p:nvPr/>
          </p:nvSpPr>
          <p:spPr>
            <a:xfrm flipH="1">
              <a:off x="5355049" y="4368074"/>
              <a:ext cx="667993" cy="246221"/>
            </a:xfrm>
            <a:prstGeom prst="rect">
              <a:avLst/>
            </a:prstGeom>
            <a:noFill/>
          </p:spPr>
          <p:txBody>
            <a:bodyPr wrap="square" rtlCol="0">
              <a:spAutoFit/>
            </a:bodyPr>
            <a:lstStyle/>
            <a:p>
              <a:r>
                <a:rPr lang="en-US" sz="1000" b="1" dirty="0">
                  <a:solidFill>
                    <a:schemeClr val="bg1"/>
                  </a:solidFill>
                  <a:latin typeface="Arial" panose="020B0604020202020204" pitchFamily="34" charset="0"/>
                  <a:cs typeface="Arial" panose="020B0604020202020204" pitchFamily="34" charset="0"/>
                </a:rPr>
                <a:t>4.9%</a:t>
              </a:r>
            </a:p>
          </p:txBody>
        </p:sp>
        <p:sp>
          <p:nvSpPr>
            <p:cNvPr id="26" name="TextBox 25">
              <a:extLst>
                <a:ext uri="{FF2B5EF4-FFF2-40B4-BE49-F238E27FC236}">
                  <a16:creationId xmlns:a16="http://schemas.microsoft.com/office/drawing/2014/main" id="{154F0703-D14B-43AD-986B-D46A92468BCF}"/>
                </a:ext>
              </a:extLst>
            </p:cNvPr>
            <p:cNvSpPr txBox="1"/>
            <p:nvPr/>
          </p:nvSpPr>
          <p:spPr>
            <a:xfrm flipH="1">
              <a:off x="5910346" y="4721670"/>
              <a:ext cx="667993" cy="246221"/>
            </a:xfrm>
            <a:prstGeom prst="rect">
              <a:avLst/>
            </a:prstGeom>
            <a:noFill/>
          </p:spPr>
          <p:txBody>
            <a:bodyPr wrap="square" rtlCol="0">
              <a:spAutoFit/>
            </a:bodyPr>
            <a:lstStyle/>
            <a:p>
              <a:r>
                <a:rPr lang="en-US" sz="1000" b="1" dirty="0">
                  <a:solidFill>
                    <a:schemeClr val="bg1"/>
                  </a:solidFill>
                  <a:latin typeface="Arial" panose="020B0604020202020204" pitchFamily="34" charset="0"/>
                  <a:cs typeface="Arial" panose="020B0604020202020204" pitchFamily="34" charset="0"/>
                </a:rPr>
                <a:t>3.6%</a:t>
              </a:r>
            </a:p>
          </p:txBody>
        </p:sp>
        <p:sp>
          <p:nvSpPr>
            <p:cNvPr id="27" name="TextBox 26">
              <a:extLst>
                <a:ext uri="{FF2B5EF4-FFF2-40B4-BE49-F238E27FC236}">
                  <a16:creationId xmlns:a16="http://schemas.microsoft.com/office/drawing/2014/main" id="{956C1EB8-E870-4F96-A4A3-F0D2184F4B0E}"/>
                </a:ext>
              </a:extLst>
            </p:cNvPr>
            <p:cNvSpPr txBox="1"/>
            <p:nvPr/>
          </p:nvSpPr>
          <p:spPr>
            <a:xfrm flipH="1">
              <a:off x="7239837" y="5119975"/>
              <a:ext cx="496043" cy="254957"/>
            </a:xfrm>
            <a:prstGeom prst="rect">
              <a:avLst/>
            </a:prstGeom>
            <a:noFill/>
          </p:spPr>
          <p:txBody>
            <a:bodyPr wrap="square" rtlCol="0">
              <a:spAutoFit/>
            </a:bodyPr>
            <a:lstStyle/>
            <a:p>
              <a:r>
                <a:rPr lang="en-US" sz="1000" b="1" dirty="0">
                  <a:latin typeface="Arial" panose="020B0604020202020204" pitchFamily="34" charset="0"/>
                  <a:cs typeface="Arial" panose="020B0604020202020204" pitchFamily="34" charset="0"/>
                </a:rPr>
                <a:t>0.5%</a:t>
              </a:r>
            </a:p>
          </p:txBody>
        </p:sp>
        <p:sp>
          <p:nvSpPr>
            <p:cNvPr id="28" name="TextBox 27">
              <a:extLst>
                <a:ext uri="{FF2B5EF4-FFF2-40B4-BE49-F238E27FC236}">
                  <a16:creationId xmlns:a16="http://schemas.microsoft.com/office/drawing/2014/main" id="{D056F811-DDFD-4B1C-B35E-88D98C337B70}"/>
                </a:ext>
              </a:extLst>
            </p:cNvPr>
            <p:cNvSpPr txBox="1"/>
            <p:nvPr/>
          </p:nvSpPr>
          <p:spPr>
            <a:xfrm flipH="1">
              <a:off x="7789537" y="5194062"/>
              <a:ext cx="496043" cy="254957"/>
            </a:xfrm>
            <a:prstGeom prst="rect">
              <a:avLst/>
            </a:prstGeom>
            <a:noFill/>
          </p:spPr>
          <p:txBody>
            <a:bodyPr wrap="square" rtlCol="0">
              <a:spAutoFit/>
            </a:bodyPr>
            <a:lstStyle/>
            <a:p>
              <a:r>
                <a:rPr lang="en-US" sz="1000" b="1" dirty="0">
                  <a:latin typeface="Arial" panose="020B0604020202020204" pitchFamily="34" charset="0"/>
                  <a:cs typeface="Arial" panose="020B0604020202020204" pitchFamily="34" charset="0"/>
                </a:rPr>
                <a:t>0.3%</a:t>
              </a:r>
            </a:p>
          </p:txBody>
        </p:sp>
      </p:grpSp>
      <p:graphicFrame>
        <p:nvGraphicFramePr>
          <p:cNvPr id="29" name="Table 28">
            <a:extLst>
              <a:ext uri="{FF2B5EF4-FFF2-40B4-BE49-F238E27FC236}">
                <a16:creationId xmlns:a16="http://schemas.microsoft.com/office/drawing/2014/main" id="{A96908DA-C39E-41C0-BBBF-09FF94DAF35C}"/>
              </a:ext>
            </a:extLst>
          </p:cNvPr>
          <p:cNvGraphicFramePr>
            <a:graphicFrameLocks noGrp="1"/>
          </p:cNvGraphicFramePr>
          <p:nvPr>
            <p:extLst>
              <p:ext uri="{D42A27DB-BD31-4B8C-83A1-F6EECF244321}">
                <p14:modId xmlns:p14="http://schemas.microsoft.com/office/powerpoint/2010/main" val="1108562996"/>
              </p:ext>
            </p:extLst>
          </p:nvPr>
        </p:nvGraphicFramePr>
        <p:xfrm>
          <a:off x="2770832" y="6161098"/>
          <a:ext cx="3678155" cy="309285"/>
        </p:xfrm>
        <a:graphic>
          <a:graphicData uri="http://schemas.openxmlformats.org/drawingml/2006/table">
            <a:tbl>
              <a:tblPr firstRow="1" bandRow="1">
                <a:tableStyleId>{5C22544A-7EE6-4342-B048-85BDC9FD1C3A}</a:tableStyleId>
              </a:tblPr>
              <a:tblGrid>
                <a:gridCol w="1522097">
                  <a:extLst>
                    <a:ext uri="{9D8B030D-6E8A-4147-A177-3AD203B41FA5}">
                      <a16:colId xmlns:a16="http://schemas.microsoft.com/office/drawing/2014/main" val="1136108807"/>
                    </a:ext>
                  </a:extLst>
                </a:gridCol>
                <a:gridCol w="1078029">
                  <a:extLst>
                    <a:ext uri="{9D8B030D-6E8A-4147-A177-3AD203B41FA5}">
                      <a16:colId xmlns:a16="http://schemas.microsoft.com/office/drawing/2014/main" val="2531806526"/>
                    </a:ext>
                  </a:extLst>
                </a:gridCol>
                <a:gridCol w="1078029">
                  <a:extLst>
                    <a:ext uri="{9D8B030D-6E8A-4147-A177-3AD203B41FA5}">
                      <a16:colId xmlns:a16="http://schemas.microsoft.com/office/drawing/2014/main" val="665056930"/>
                    </a:ext>
                  </a:extLst>
                </a:gridCol>
              </a:tblGrid>
              <a:tr h="156885">
                <a:tc>
                  <a:txBody>
                    <a:bodyPr/>
                    <a:lstStyle/>
                    <a:p>
                      <a:pPr algn="l"/>
                      <a:r>
                        <a:rPr lang="en-US" sz="1000" b="0" dirty="0">
                          <a:solidFill>
                            <a:schemeClr val="tx1"/>
                          </a:solidFill>
                          <a:latin typeface="Arial" panose="020B0604020202020204" pitchFamily="34" charset="0"/>
                          <a:cs typeface="Arial" panose="020B0604020202020204" pitchFamily="34" charset="0"/>
                        </a:rPr>
                        <a:t>  Year</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393106042"/>
                  </a:ext>
                </a:extLst>
              </a:tr>
              <a:tr h="142796">
                <a:tc>
                  <a:txBody>
                    <a:bodyPr/>
                    <a:lstStyle/>
                    <a:p>
                      <a:pPr algn="l"/>
                      <a:r>
                        <a:rPr lang="en-US" sz="1000" b="0" dirty="0">
                          <a:solidFill>
                            <a:schemeClr val="tx1"/>
                          </a:solidFill>
                          <a:latin typeface="Arial" panose="020B0604020202020204" pitchFamily="34" charset="0"/>
                          <a:cs typeface="Arial" panose="020B0604020202020204" pitchFamily="34" charset="0"/>
                        </a:rPr>
                        <a:t> State Population</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1,047,840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1,045,523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530816560"/>
                  </a:ext>
                </a:extLst>
              </a:tr>
            </a:tbl>
          </a:graphicData>
        </a:graphic>
      </p:graphicFrame>
    </p:spTree>
    <p:extLst>
      <p:ext uri="{BB962C8B-B14F-4D97-AF65-F5344CB8AC3E}">
        <p14:creationId xmlns:p14="http://schemas.microsoft.com/office/powerpoint/2010/main" val="202265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2936762-D6B0-496F-AA38-C15641B848B9}"/>
              </a:ext>
            </a:extLst>
          </p:cNvPr>
          <p:cNvPicPr>
            <a:picLocks noChangeAspect="1"/>
          </p:cNvPicPr>
          <p:nvPr/>
        </p:nvPicPr>
        <p:blipFill>
          <a:blip r:embed="rId3"/>
          <a:stretch>
            <a:fillRect/>
          </a:stretch>
        </p:blipFill>
        <p:spPr>
          <a:xfrm>
            <a:off x="635725" y="4116287"/>
            <a:ext cx="7817857" cy="1967550"/>
          </a:xfrm>
          <a:prstGeom prst="rect">
            <a:avLst/>
          </a:prstGeom>
        </p:spPr>
      </p:pic>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3000" b="1" dirty="0">
                <a:solidFill>
                  <a:srgbClr val="002A7E"/>
                </a:solidFill>
                <a:latin typeface="Arial" panose="020B0604020202020204" pitchFamily="34" charset="0"/>
                <a:cs typeface="Arial" panose="020B0604020202020204" pitchFamily="34" charset="0"/>
              </a:rPr>
              <a:t>SECTION 9. Impact of Cost on Access</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Footer Placeholder 11">
            <a:extLst>
              <a:ext uri="{FF2B5EF4-FFF2-40B4-BE49-F238E27FC236}">
                <a16:creationId xmlns:a16="http://schemas.microsoft.com/office/drawing/2014/main" id="{725A6A90-AC64-48D7-B9FC-876B9A54A10B}"/>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29</a:t>
            </a:r>
          </a:p>
        </p:txBody>
      </p:sp>
      <p:sp>
        <p:nvSpPr>
          <p:cNvPr id="15" name="TextBox 14">
            <a:extLst>
              <a:ext uri="{FF2B5EF4-FFF2-40B4-BE49-F238E27FC236}">
                <a16:creationId xmlns:a16="http://schemas.microsoft.com/office/drawing/2014/main" id="{7DEA917E-1D9B-43E9-ACB6-8A4F2BDC6DC0}"/>
              </a:ext>
            </a:extLst>
          </p:cNvPr>
          <p:cNvSpPr txBox="1"/>
          <p:nvPr/>
        </p:nvSpPr>
        <p:spPr>
          <a:xfrm>
            <a:off x="545553" y="795662"/>
            <a:ext cx="8004549" cy="1477328"/>
          </a:xfrm>
          <a:prstGeom prst="rect">
            <a:avLst/>
          </a:prstGeom>
          <a:noFill/>
        </p:spPr>
        <p:txBody>
          <a:bodyPr wrap="square" rtlCol="0">
            <a:spAutoFit/>
          </a:bodyPr>
          <a:lstStyle/>
          <a:p>
            <a:pPr lvl="0" algn="ctr" defTabSz="914400">
              <a:defRPr/>
            </a:pPr>
            <a:r>
              <a:rPr lang="en-US" sz="1400" b="1" dirty="0">
                <a:latin typeface="Arial" panose="020B0604020202020204" pitchFamily="34" charset="0"/>
                <a:cs typeface="Arial" panose="020B0604020202020204" pitchFamily="34" charset="0"/>
              </a:rPr>
              <a:t>The proportion of residents who reported foregoing care because they could not afford it dropped across nearly all care types from 2018 to 2020</a:t>
            </a:r>
          </a:p>
          <a:p>
            <a:pPr lvl="0" algn="ctr" defTabSz="914400">
              <a:defRPr/>
            </a:pPr>
            <a:endParaRPr lang="en-US" sz="1000" dirty="0">
              <a:latin typeface="Arial" panose="020B0604020202020204" pitchFamily="34" charset="0"/>
              <a:cs typeface="Arial" panose="020B0604020202020204" pitchFamily="34" charset="0"/>
            </a:endParaRPr>
          </a:p>
          <a:p>
            <a:pPr marL="171450" lvl="0" indent="-171450" defTabSz="914400">
              <a:buSzPct val="130000"/>
              <a:buFont typeface="Arial" panose="020B0604020202020204" pitchFamily="34" charset="0"/>
              <a:buChar char="•"/>
              <a:defRPr/>
            </a:pPr>
            <a:r>
              <a:rPr lang="en-US" sz="1300" dirty="0">
                <a:latin typeface="Arial" panose="020B0604020202020204" pitchFamily="34" charset="0"/>
                <a:cs typeface="Arial" panose="020B0604020202020204" pitchFamily="34" charset="0"/>
              </a:rPr>
              <a:t>Overall, only a small proportion of residents reporting foregoing any type of care due to expense in 2020, ranging from 1.6% for mental health care to 5.6% for dental care.</a:t>
            </a:r>
          </a:p>
          <a:p>
            <a:pPr marL="171450" lvl="0" indent="-171450" defTabSz="914400">
              <a:buSzPct val="130000"/>
              <a:buFont typeface="Arial" panose="020B0604020202020204" pitchFamily="34" charset="0"/>
              <a:buChar char="•"/>
              <a:defRPr/>
            </a:pPr>
            <a:r>
              <a:rPr lang="en-US" sz="1300" dirty="0">
                <a:latin typeface="Arial" panose="020B0604020202020204" pitchFamily="34" charset="0"/>
                <a:cs typeface="Arial" panose="020B0604020202020204" pitchFamily="34" charset="0"/>
              </a:rPr>
              <a:t>Across all years, residents were the most likely to forgo dental care and the least likely to forgo mental health care due to expense.</a:t>
            </a:r>
          </a:p>
        </p:txBody>
      </p:sp>
      <p:sp>
        <p:nvSpPr>
          <p:cNvPr id="26" name="TextBox 25">
            <a:extLst>
              <a:ext uri="{FF2B5EF4-FFF2-40B4-BE49-F238E27FC236}">
                <a16:creationId xmlns:a16="http://schemas.microsoft.com/office/drawing/2014/main" id="{0AAC239C-4DFA-43D4-AFFC-9F6673EA9DB5}"/>
              </a:ext>
            </a:extLst>
          </p:cNvPr>
          <p:cNvSpPr txBox="1"/>
          <p:nvPr/>
        </p:nvSpPr>
        <p:spPr>
          <a:xfrm>
            <a:off x="1958334" y="2742345"/>
            <a:ext cx="7626096" cy="276999"/>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Percent of Residents Forgoing Types of Care due to Expense</a:t>
            </a:r>
          </a:p>
        </p:txBody>
      </p:sp>
      <p:graphicFrame>
        <p:nvGraphicFramePr>
          <p:cNvPr id="27" name="Table 26">
            <a:extLst>
              <a:ext uri="{FF2B5EF4-FFF2-40B4-BE49-F238E27FC236}">
                <a16:creationId xmlns:a16="http://schemas.microsoft.com/office/drawing/2014/main" id="{AEEF395B-9664-4A80-941F-826E4C89B404}"/>
              </a:ext>
            </a:extLst>
          </p:cNvPr>
          <p:cNvGraphicFramePr>
            <a:graphicFrameLocks noGrp="1"/>
          </p:cNvGraphicFramePr>
          <p:nvPr>
            <p:extLst>
              <p:ext uri="{D42A27DB-BD31-4B8C-83A1-F6EECF244321}">
                <p14:modId xmlns:p14="http://schemas.microsoft.com/office/powerpoint/2010/main" val="3202594850"/>
              </p:ext>
            </p:extLst>
          </p:nvPr>
        </p:nvGraphicFramePr>
        <p:xfrm>
          <a:off x="206057" y="2991710"/>
          <a:ext cx="2931202" cy="1749072"/>
        </p:xfrm>
        <a:graphic>
          <a:graphicData uri="http://schemas.openxmlformats.org/drawingml/2006/table">
            <a:tbl>
              <a:tblPr firstRow="1" bandRow="1">
                <a:tableStyleId>{5C22544A-7EE6-4342-B048-85BDC9FD1C3A}</a:tableStyleId>
              </a:tblPr>
              <a:tblGrid>
                <a:gridCol w="719477">
                  <a:extLst>
                    <a:ext uri="{9D8B030D-6E8A-4147-A177-3AD203B41FA5}">
                      <a16:colId xmlns:a16="http://schemas.microsoft.com/office/drawing/2014/main" val="1136108807"/>
                    </a:ext>
                  </a:extLst>
                </a:gridCol>
                <a:gridCol w="442345">
                  <a:extLst>
                    <a:ext uri="{9D8B030D-6E8A-4147-A177-3AD203B41FA5}">
                      <a16:colId xmlns:a16="http://schemas.microsoft.com/office/drawing/2014/main" val="345050851"/>
                    </a:ext>
                  </a:extLst>
                </a:gridCol>
                <a:gridCol w="442345">
                  <a:extLst>
                    <a:ext uri="{9D8B030D-6E8A-4147-A177-3AD203B41FA5}">
                      <a16:colId xmlns:a16="http://schemas.microsoft.com/office/drawing/2014/main" val="296065991"/>
                    </a:ext>
                  </a:extLst>
                </a:gridCol>
                <a:gridCol w="442345">
                  <a:extLst>
                    <a:ext uri="{9D8B030D-6E8A-4147-A177-3AD203B41FA5}">
                      <a16:colId xmlns:a16="http://schemas.microsoft.com/office/drawing/2014/main" val="2895691923"/>
                    </a:ext>
                  </a:extLst>
                </a:gridCol>
                <a:gridCol w="442345">
                  <a:extLst>
                    <a:ext uri="{9D8B030D-6E8A-4147-A177-3AD203B41FA5}">
                      <a16:colId xmlns:a16="http://schemas.microsoft.com/office/drawing/2014/main" val="2531806526"/>
                    </a:ext>
                  </a:extLst>
                </a:gridCol>
                <a:gridCol w="442345">
                  <a:extLst>
                    <a:ext uri="{9D8B030D-6E8A-4147-A177-3AD203B41FA5}">
                      <a16:colId xmlns:a16="http://schemas.microsoft.com/office/drawing/2014/main" val="2681861823"/>
                    </a:ext>
                  </a:extLst>
                </a:gridCol>
              </a:tblGrid>
              <a:tr h="210074">
                <a:tc>
                  <a:txBody>
                    <a:bodyPr/>
                    <a:lstStyle/>
                    <a:p>
                      <a:pPr algn="l"/>
                      <a:endParaRPr lang="en-US" sz="900" b="0" dirty="0">
                        <a:solidFill>
                          <a:schemeClr val="tx1"/>
                        </a:solidFill>
                        <a:latin typeface="Arial" panose="020B0604020202020204" pitchFamily="34" charset="0"/>
                        <a:cs typeface="Arial" panose="020B0604020202020204" pitchFamily="34" charset="0"/>
                      </a:endParaRP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2012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393106042"/>
                  </a:ext>
                </a:extLst>
              </a:tr>
              <a:tr h="255649">
                <a:tc>
                  <a:txBody>
                    <a:bodyPr/>
                    <a:lstStyle/>
                    <a:p>
                      <a:pPr algn="l"/>
                      <a:r>
                        <a:rPr lang="en-US" sz="900" b="0" dirty="0">
                          <a:solidFill>
                            <a:schemeClr val="tx1"/>
                          </a:solidFill>
                          <a:latin typeface="Arial" panose="020B0604020202020204" pitchFamily="34" charset="0"/>
                          <a:cs typeface="Arial" panose="020B0604020202020204" pitchFamily="34" charset="0"/>
                        </a:rPr>
                        <a:t> Mental</a:t>
                      </a:r>
                    </a:p>
                    <a:p>
                      <a:pPr algn="l"/>
                      <a:r>
                        <a:rPr lang="en-US" sz="900" b="0" dirty="0">
                          <a:solidFill>
                            <a:schemeClr val="tx1"/>
                          </a:solidFill>
                          <a:latin typeface="Arial" panose="020B0604020202020204" pitchFamily="34" charset="0"/>
                          <a:cs typeface="Arial" panose="020B0604020202020204" pitchFamily="34" charset="0"/>
                        </a:rPr>
                        <a:t> Health Care</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25,780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13,427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16,152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16,577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16,982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71724647"/>
                  </a:ext>
                </a:extLst>
              </a:tr>
              <a:tr h="255649">
                <a:tc>
                  <a:txBody>
                    <a:bodyPr/>
                    <a:lstStyle/>
                    <a:p>
                      <a:pPr algn="l"/>
                      <a:r>
                        <a:rPr lang="en-US" sz="900" b="0" dirty="0">
                          <a:solidFill>
                            <a:schemeClr val="tx1"/>
                          </a:solidFill>
                          <a:latin typeface="Arial" panose="020B0604020202020204" pitchFamily="34" charset="0"/>
                          <a:cs typeface="Arial" panose="020B0604020202020204" pitchFamily="34" charset="0"/>
                        </a:rPr>
                        <a:t> Medical</a:t>
                      </a:r>
                    </a:p>
                    <a:p>
                      <a:pPr algn="l"/>
                      <a:r>
                        <a:rPr lang="en-US" sz="900" b="0" dirty="0">
                          <a:solidFill>
                            <a:schemeClr val="tx1"/>
                          </a:solidFill>
                          <a:latin typeface="Arial" panose="020B0604020202020204" pitchFamily="34" charset="0"/>
                          <a:cs typeface="Arial" panose="020B0604020202020204" pitchFamily="34" charset="0"/>
                        </a:rPr>
                        <a:t> Care</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51,149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33,364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37,203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27,230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20,469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430839115"/>
                  </a:ext>
                </a:extLst>
              </a:tr>
              <a:tr h="255649">
                <a:tc>
                  <a:txBody>
                    <a:bodyPr/>
                    <a:lstStyle/>
                    <a:p>
                      <a:pPr algn="l"/>
                      <a:r>
                        <a:rPr lang="en-US" sz="900" b="0" dirty="0">
                          <a:solidFill>
                            <a:schemeClr val="tx1"/>
                          </a:solidFill>
                          <a:latin typeface="Arial" panose="020B0604020202020204" pitchFamily="34" charset="0"/>
                          <a:cs typeface="Arial" panose="020B0604020202020204" pitchFamily="34" charset="0"/>
                        </a:rPr>
                        <a:t> Diagnostic</a:t>
                      </a:r>
                    </a:p>
                    <a:p>
                      <a:pPr algn="l"/>
                      <a:r>
                        <a:rPr lang="en-US" sz="900" b="0" dirty="0">
                          <a:solidFill>
                            <a:schemeClr val="tx1"/>
                          </a:solidFill>
                          <a:latin typeface="Arial" panose="020B0604020202020204" pitchFamily="34" charset="0"/>
                          <a:cs typeface="Arial" panose="020B0604020202020204" pitchFamily="34" charset="0"/>
                        </a:rPr>
                        <a:t> Tests</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40,940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28,805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30,118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31,120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19,997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30816560"/>
                  </a:ext>
                </a:extLst>
              </a:tr>
              <a:tr h="164451">
                <a:tc>
                  <a:txBody>
                    <a:bodyPr/>
                    <a:lstStyle/>
                    <a:p>
                      <a:pPr algn="l"/>
                      <a:r>
                        <a:rPr lang="en-US" sz="900" b="0" dirty="0">
                          <a:solidFill>
                            <a:schemeClr val="tx1"/>
                          </a:solidFill>
                          <a:latin typeface="Arial" panose="020B0604020202020204" pitchFamily="34" charset="0"/>
                          <a:cs typeface="Arial" panose="020B0604020202020204" pitchFamily="34" charset="0"/>
                        </a:rPr>
                        <a:t> Prescription</a:t>
                      </a:r>
                    </a:p>
                    <a:p>
                      <a:pPr algn="l"/>
                      <a:r>
                        <a:rPr lang="en-US" sz="900" b="0" dirty="0">
                          <a:solidFill>
                            <a:schemeClr val="tx1"/>
                          </a:solidFill>
                          <a:latin typeface="Arial" panose="020B0604020202020204" pitchFamily="34" charset="0"/>
                          <a:cs typeface="Arial" panose="020B0604020202020204" pitchFamily="34" charset="0"/>
                        </a:rPr>
                        <a:t> Medications</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57,108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41,762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47,314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45,777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32,447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047945563"/>
                  </a:ext>
                </a:extLst>
              </a:tr>
              <a:tr h="170121">
                <a:tc>
                  <a:txBody>
                    <a:bodyPr/>
                    <a:lstStyle/>
                    <a:p>
                      <a:pPr algn="l"/>
                      <a:r>
                        <a:rPr lang="en-US" sz="900" b="0" dirty="0">
                          <a:solidFill>
                            <a:schemeClr val="tx1"/>
                          </a:solidFill>
                          <a:latin typeface="Arial" panose="020B0604020202020204" pitchFamily="34" charset="0"/>
                          <a:cs typeface="Arial" panose="020B0604020202020204" pitchFamily="34" charset="0"/>
                        </a:rPr>
                        <a:t> Dental</a:t>
                      </a:r>
                    </a:p>
                    <a:p>
                      <a:pPr algn="l"/>
                      <a:r>
                        <a:rPr lang="en-US" sz="900" b="0" dirty="0">
                          <a:solidFill>
                            <a:schemeClr val="tx1"/>
                          </a:solidFill>
                          <a:latin typeface="Arial" panose="020B0604020202020204" pitchFamily="34" charset="0"/>
                          <a:cs typeface="Arial" panose="020B0604020202020204" pitchFamily="34" charset="0"/>
                        </a:rPr>
                        <a:t> Care</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97,839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71,179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77,432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76,589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58,066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544884042"/>
                  </a:ext>
                </a:extLst>
              </a:tr>
              <a:tr h="167398">
                <a:tc>
                  <a:txBody>
                    <a:bodyPr/>
                    <a:lstStyle/>
                    <a:p>
                      <a:pPr algn="l"/>
                      <a:r>
                        <a:rPr lang="en-US" sz="900" b="0" dirty="0">
                          <a:solidFill>
                            <a:schemeClr val="tx1"/>
                          </a:solidFill>
                          <a:latin typeface="Arial" panose="020B0604020202020204" pitchFamily="34" charset="0"/>
                          <a:cs typeface="Arial" panose="020B0604020202020204" pitchFamily="34" charset="0"/>
                        </a:rPr>
                        <a:t> State Total</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272,816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188,537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208,219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197,293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900" b="0" dirty="0">
                          <a:solidFill>
                            <a:schemeClr val="tx1"/>
                          </a:solidFill>
                          <a:latin typeface="Arial" panose="020B0604020202020204" pitchFamily="34" charset="0"/>
                          <a:cs typeface="Arial" panose="020B0604020202020204" pitchFamily="34" charset="0"/>
                        </a:rPr>
                        <a:t>147,961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36427292"/>
                  </a:ext>
                </a:extLst>
              </a:tr>
            </a:tbl>
          </a:graphicData>
        </a:graphic>
      </p:graphicFrame>
      <p:grpSp>
        <p:nvGrpSpPr>
          <p:cNvPr id="22" name="Group 21">
            <a:extLst>
              <a:ext uri="{FF2B5EF4-FFF2-40B4-BE49-F238E27FC236}">
                <a16:creationId xmlns:a16="http://schemas.microsoft.com/office/drawing/2014/main" id="{46540965-FD38-468B-B29D-301F0BD3DA93}"/>
              </a:ext>
            </a:extLst>
          </p:cNvPr>
          <p:cNvGrpSpPr/>
          <p:nvPr/>
        </p:nvGrpSpPr>
        <p:grpSpPr>
          <a:xfrm>
            <a:off x="8134276" y="6315741"/>
            <a:ext cx="800247" cy="392514"/>
            <a:chOff x="7466680" y="6240981"/>
            <a:chExt cx="912981" cy="469877"/>
          </a:xfrm>
        </p:grpSpPr>
        <p:pic>
          <p:nvPicPr>
            <p:cNvPr id="23" name="Content Placeholder 18">
              <a:extLst>
                <a:ext uri="{FF2B5EF4-FFF2-40B4-BE49-F238E27FC236}">
                  <a16:creationId xmlns:a16="http://schemas.microsoft.com/office/drawing/2014/main" id="{ACAF55D0-E9B6-4FCB-8EE2-3A4A39C32281}"/>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24" name="Picture 23">
              <a:extLst>
                <a:ext uri="{FF2B5EF4-FFF2-40B4-BE49-F238E27FC236}">
                  <a16:creationId xmlns:a16="http://schemas.microsoft.com/office/drawing/2014/main" id="{A6D8555A-1DF7-4DB9-8E0D-2265F7F690DD}"/>
                </a:ext>
              </a:extLst>
            </p:cNvPr>
            <p:cNvPicPr>
              <a:picLocks noChangeAspect="1"/>
            </p:cNvPicPr>
            <p:nvPr/>
          </p:nvPicPr>
          <p:blipFill rotWithShape="1">
            <a:blip r:embed="rId5">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pic>
        <p:nvPicPr>
          <p:cNvPr id="21" name="Picture 20">
            <a:extLst>
              <a:ext uri="{FF2B5EF4-FFF2-40B4-BE49-F238E27FC236}">
                <a16:creationId xmlns:a16="http://schemas.microsoft.com/office/drawing/2014/main" id="{9D90FC34-BC53-4A9E-A400-96A7598C2AE1}"/>
              </a:ext>
            </a:extLst>
          </p:cNvPr>
          <p:cNvPicPr>
            <a:picLocks noChangeAspect="1"/>
          </p:cNvPicPr>
          <p:nvPr/>
        </p:nvPicPr>
        <p:blipFill>
          <a:blip r:embed="rId6"/>
          <a:stretch>
            <a:fillRect/>
          </a:stretch>
        </p:blipFill>
        <p:spPr>
          <a:xfrm>
            <a:off x="4546590" y="2999986"/>
            <a:ext cx="2521963" cy="253689"/>
          </a:xfrm>
          <a:prstGeom prst="rect">
            <a:avLst/>
          </a:prstGeom>
        </p:spPr>
      </p:pic>
      <p:sp>
        <p:nvSpPr>
          <p:cNvPr id="7" name="TextBox 6">
            <a:extLst>
              <a:ext uri="{FF2B5EF4-FFF2-40B4-BE49-F238E27FC236}">
                <a16:creationId xmlns:a16="http://schemas.microsoft.com/office/drawing/2014/main" id="{91FC893F-49AB-49C7-9F08-C1BA9556ADE3}"/>
              </a:ext>
            </a:extLst>
          </p:cNvPr>
          <p:cNvSpPr txBox="1"/>
          <p:nvPr/>
        </p:nvSpPr>
        <p:spPr>
          <a:xfrm>
            <a:off x="635725" y="6091235"/>
            <a:ext cx="7817857"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 Mental Health Care               Medical Care                    Diagnostic Tests                Prescriptions                     Dental Care</a:t>
            </a:r>
          </a:p>
        </p:txBody>
      </p:sp>
      <p:sp>
        <p:nvSpPr>
          <p:cNvPr id="9" name="TextBox 8">
            <a:extLst>
              <a:ext uri="{FF2B5EF4-FFF2-40B4-BE49-F238E27FC236}">
                <a16:creationId xmlns:a16="http://schemas.microsoft.com/office/drawing/2014/main" id="{5FBE3E8B-B701-4626-8E5E-F5DC922C1C36}"/>
              </a:ext>
            </a:extLst>
          </p:cNvPr>
          <p:cNvSpPr txBox="1"/>
          <p:nvPr/>
        </p:nvSpPr>
        <p:spPr>
          <a:xfrm>
            <a:off x="600889" y="5396226"/>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2.5%</a:t>
            </a:r>
          </a:p>
        </p:txBody>
      </p:sp>
      <p:sp>
        <p:nvSpPr>
          <p:cNvPr id="30" name="TextBox 29">
            <a:extLst>
              <a:ext uri="{FF2B5EF4-FFF2-40B4-BE49-F238E27FC236}">
                <a16:creationId xmlns:a16="http://schemas.microsoft.com/office/drawing/2014/main" id="{6AD9FB5F-0E04-4C79-A8D0-6E5C54D1DFF7}"/>
              </a:ext>
            </a:extLst>
          </p:cNvPr>
          <p:cNvSpPr txBox="1"/>
          <p:nvPr/>
        </p:nvSpPr>
        <p:spPr>
          <a:xfrm>
            <a:off x="892626" y="5628103"/>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1.3%</a:t>
            </a:r>
          </a:p>
        </p:txBody>
      </p:sp>
      <p:sp>
        <p:nvSpPr>
          <p:cNvPr id="31" name="TextBox 30">
            <a:extLst>
              <a:ext uri="{FF2B5EF4-FFF2-40B4-BE49-F238E27FC236}">
                <a16:creationId xmlns:a16="http://schemas.microsoft.com/office/drawing/2014/main" id="{BE7DB981-238F-4F8C-BCE8-51730929D2DA}"/>
              </a:ext>
            </a:extLst>
          </p:cNvPr>
          <p:cNvSpPr txBox="1"/>
          <p:nvPr/>
        </p:nvSpPr>
        <p:spPr>
          <a:xfrm>
            <a:off x="1136462" y="5537799"/>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1.6%</a:t>
            </a:r>
          </a:p>
        </p:txBody>
      </p:sp>
      <p:sp>
        <p:nvSpPr>
          <p:cNvPr id="32" name="TextBox 31">
            <a:extLst>
              <a:ext uri="{FF2B5EF4-FFF2-40B4-BE49-F238E27FC236}">
                <a16:creationId xmlns:a16="http://schemas.microsoft.com/office/drawing/2014/main" id="{9B858120-2A57-4B3B-8C5C-70813995DF4F}"/>
              </a:ext>
            </a:extLst>
          </p:cNvPr>
          <p:cNvSpPr txBox="1"/>
          <p:nvPr/>
        </p:nvSpPr>
        <p:spPr>
          <a:xfrm>
            <a:off x="1423840" y="5527779"/>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1.6%</a:t>
            </a:r>
          </a:p>
        </p:txBody>
      </p:sp>
      <p:sp>
        <p:nvSpPr>
          <p:cNvPr id="33" name="TextBox 32">
            <a:extLst>
              <a:ext uri="{FF2B5EF4-FFF2-40B4-BE49-F238E27FC236}">
                <a16:creationId xmlns:a16="http://schemas.microsoft.com/office/drawing/2014/main" id="{4B7F95B8-3D05-4041-A638-3C1216761926}"/>
              </a:ext>
            </a:extLst>
          </p:cNvPr>
          <p:cNvSpPr txBox="1"/>
          <p:nvPr/>
        </p:nvSpPr>
        <p:spPr>
          <a:xfrm>
            <a:off x="1706871" y="5520381"/>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1.6%</a:t>
            </a:r>
          </a:p>
        </p:txBody>
      </p:sp>
      <p:sp>
        <p:nvSpPr>
          <p:cNvPr id="34" name="TextBox 33">
            <a:extLst>
              <a:ext uri="{FF2B5EF4-FFF2-40B4-BE49-F238E27FC236}">
                <a16:creationId xmlns:a16="http://schemas.microsoft.com/office/drawing/2014/main" id="{4E25717E-AB80-4F46-B4EE-F0D562A000E5}"/>
              </a:ext>
            </a:extLst>
          </p:cNvPr>
          <p:cNvSpPr txBox="1"/>
          <p:nvPr/>
        </p:nvSpPr>
        <p:spPr>
          <a:xfrm>
            <a:off x="2159709" y="4853060"/>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4.9%</a:t>
            </a:r>
          </a:p>
        </p:txBody>
      </p:sp>
      <p:sp>
        <p:nvSpPr>
          <p:cNvPr id="35" name="TextBox 34">
            <a:extLst>
              <a:ext uri="{FF2B5EF4-FFF2-40B4-BE49-F238E27FC236}">
                <a16:creationId xmlns:a16="http://schemas.microsoft.com/office/drawing/2014/main" id="{04BBAC97-5591-43D1-948E-2C41B4BB8788}"/>
              </a:ext>
            </a:extLst>
          </p:cNvPr>
          <p:cNvSpPr txBox="1"/>
          <p:nvPr/>
        </p:nvSpPr>
        <p:spPr>
          <a:xfrm>
            <a:off x="2477572" y="5217804"/>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3.2%</a:t>
            </a:r>
          </a:p>
        </p:txBody>
      </p:sp>
      <p:sp>
        <p:nvSpPr>
          <p:cNvPr id="36" name="TextBox 35">
            <a:extLst>
              <a:ext uri="{FF2B5EF4-FFF2-40B4-BE49-F238E27FC236}">
                <a16:creationId xmlns:a16="http://schemas.microsoft.com/office/drawing/2014/main" id="{33A758BF-6412-4D93-A8FB-924BD5F280A8}"/>
              </a:ext>
            </a:extLst>
          </p:cNvPr>
          <p:cNvSpPr txBox="1"/>
          <p:nvPr/>
        </p:nvSpPr>
        <p:spPr>
          <a:xfrm>
            <a:off x="2778016" y="5139340"/>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3.6%</a:t>
            </a:r>
          </a:p>
        </p:txBody>
      </p:sp>
      <p:sp>
        <p:nvSpPr>
          <p:cNvPr id="37" name="TextBox 36">
            <a:extLst>
              <a:ext uri="{FF2B5EF4-FFF2-40B4-BE49-F238E27FC236}">
                <a16:creationId xmlns:a16="http://schemas.microsoft.com/office/drawing/2014/main" id="{B3E65B6D-A070-4E32-8C28-E406F98A94DF}"/>
              </a:ext>
            </a:extLst>
          </p:cNvPr>
          <p:cNvSpPr txBox="1"/>
          <p:nvPr/>
        </p:nvSpPr>
        <p:spPr>
          <a:xfrm>
            <a:off x="3078460" y="5343134"/>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2.6%</a:t>
            </a:r>
          </a:p>
        </p:txBody>
      </p:sp>
      <p:sp>
        <p:nvSpPr>
          <p:cNvPr id="38" name="TextBox 37">
            <a:extLst>
              <a:ext uri="{FF2B5EF4-FFF2-40B4-BE49-F238E27FC236}">
                <a16:creationId xmlns:a16="http://schemas.microsoft.com/office/drawing/2014/main" id="{1572A9B1-9326-4C39-9063-D0C9D0969ACF}"/>
              </a:ext>
            </a:extLst>
          </p:cNvPr>
          <p:cNvSpPr txBox="1"/>
          <p:nvPr/>
        </p:nvSpPr>
        <p:spPr>
          <a:xfrm>
            <a:off x="3379886" y="5468404"/>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2.0%</a:t>
            </a:r>
          </a:p>
        </p:txBody>
      </p:sp>
      <p:sp>
        <p:nvSpPr>
          <p:cNvPr id="39" name="TextBox 38">
            <a:extLst>
              <a:ext uri="{FF2B5EF4-FFF2-40B4-BE49-F238E27FC236}">
                <a16:creationId xmlns:a16="http://schemas.microsoft.com/office/drawing/2014/main" id="{52CCC1F9-23D8-4B68-B462-4438045B6E69}"/>
              </a:ext>
            </a:extLst>
          </p:cNvPr>
          <p:cNvSpPr txBox="1"/>
          <p:nvPr/>
        </p:nvSpPr>
        <p:spPr>
          <a:xfrm>
            <a:off x="3867537" y="5116344"/>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3.9%</a:t>
            </a:r>
          </a:p>
        </p:txBody>
      </p:sp>
      <p:sp>
        <p:nvSpPr>
          <p:cNvPr id="40" name="TextBox 39">
            <a:extLst>
              <a:ext uri="{FF2B5EF4-FFF2-40B4-BE49-F238E27FC236}">
                <a16:creationId xmlns:a16="http://schemas.microsoft.com/office/drawing/2014/main" id="{95CF8400-46CB-44C4-AAFF-88B34CF513F4}"/>
              </a:ext>
            </a:extLst>
          </p:cNvPr>
          <p:cNvSpPr txBox="1"/>
          <p:nvPr/>
        </p:nvSpPr>
        <p:spPr>
          <a:xfrm>
            <a:off x="4132186" y="5354784"/>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2.8%</a:t>
            </a:r>
          </a:p>
        </p:txBody>
      </p:sp>
      <p:sp>
        <p:nvSpPr>
          <p:cNvPr id="41" name="TextBox 40">
            <a:extLst>
              <a:ext uri="{FF2B5EF4-FFF2-40B4-BE49-F238E27FC236}">
                <a16:creationId xmlns:a16="http://schemas.microsoft.com/office/drawing/2014/main" id="{12A59E43-CD3A-4EE2-9D33-3D111C92D2F8}"/>
              </a:ext>
            </a:extLst>
          </p:cNvPr>
          <p:cNvSpPr txBox="1"/>
          <p:nvPr/>
        </p:nvSpPr>
        <p:spPr>
          <a:xfrm>
            <a:off x="4397768" y="5297343"/>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2.9%</a:t>
            </a:r>
          </a:p>
        </p:txBody>
      </p:sp>
      <p:sp>
        <p:nvSpPr>
          <p:cNvPr id="42" name="TextBox 41">
            <a:extLst>
              <a:ext uri="{FF2B5EF4-FFF2-40B4-BE49-F238E27FC236}">
                <a16:creationId xmlns:a16="http://schemas.microsoft.com/office/drawing/2014/main" id="{BE7DB2AE-C2A8-4CE3-AA52-C018E0DEE549}"/>
              </a:ext>
            </a:extLst>
          </p:cNvPr>
          <p:cNvSpPr txBox="1"/>
          <p:nvPr/>
        </p:nvSpPr>
        <p:spPr>
          <a:xfrm>
            <a:off x="4688481" y="5289945"/>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3.0%</a:t>
            </a:r>
          </a:p>
        </p:txBody>
      </p:sp>
      <p:sp>
        <p:nvSpPr>
          <p:cNvPr id="43" name="TextBox 42">
            <a:extLst>
              <a:ext uri="{FF2B5EF4-FFF2-40B4-BE49-F238E27FC236}">
                <a16:creationId xmlns:a16="http://schemas.microsoft.com/office/drawing/2014/main" id="{8549F9B6-CFDF-419F-B55C-8FB53274BE77}"/>
              </a:ext>
            </a:extLst>
          </p:cNvPr>
          <p:cNvSpPr txBox="1"/>
          <p:nvPr/>
        </p:nvSpPr>
        <p:spPr>
          <a:xfrm>
            <a:off x="4974642" y="5512787"/>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1.9%</a:t>
            </a:r>
          </a:p>
        </p:txBody>
      </p:sp>
      <p:sp>
        <p:nvSpPr>
          <p:cNvPr id="44" name="TextBox 43">
            <a:extLst>
              <a:ext uri="{FF2B5EF4-FFF2-40B4-BE49-F238E27FC236}">
                <a16:creationId xmlns:a16="http://schemas.microsoft.com/office/drawing/2014/main" id="{240E5336-4D5D-4838-A173-645D3E3E547E}"/>
              </a:ext>
            </a:extLst>
          </p:cNvPr>
          <p:cNvSpPr txBox="1"/>
          <p:nvPr/>
        </p:nvSpPr>
        <p:spPr>
          <a:xfrm>
            <a:off x="5386968" y="4828679"/>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5.5%</a:t>
            </a:r>
          </a:p>
        </p:txBody>
      </p:sp>
      <p:sp>
        <p:nvSpPr>
          <p:cNvPr id="45" name="TextBox 44">
            <a:extLst>
              <a:ext uri="{FF2B5EF4-FFF2-40B4-BE49-F238E27FC236}">
                <a16:creationId xmlns:a16="http://schemas.microsoft.com/office/drawing/2014/main" id="{FBF9B2AF-CFF5-4B84-9B6D-0E9F96C29FCE}"/>
              </a:ext>
            </a:extLst>
          </p:cNvPr>
          <p:cNvSpPr txBox="1"/>
          <p:nvPr/>
        </p:nvSpPr>
        <p:spPr>
          <a:xfrm>
            <a:off x="5673375" y="5111001"/>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4.0%</a:t>
            </a:r>
          </a:p>
        </p:txBody>
      </p:sp>
      <p:sp>
        <p:nvSpPr>
          <p:cNvPr id="46" name="TextBox 45">
            <a:extLst>
              <a:ext uri="{FF2B5EF4-FFF2-40B4-BE49-F238E27FC236}">
                <a16:creationId xmlns:a16="http://schemas.microsoft.com/office/drawing/2014/main" id="{83C24004-26B7-4445-A83B-5FEA12D1F809}"/>
              </a:ext>
            </a:extLst>
          </p:cNvPr>
          <p:cNvSpPr txBox="1"/>
          <p:nvPr/>
        </p:nvSpPr>
        <p:spPr>
          <a:xfrm>
            <a:off x="5947446" y="4992340"/>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4.5%</a:t>
            </a:r>
          </a:p>
        </p:txBody>
      </p:sp>
      <p:sp>
        <p:nvSpPr>
          <p:cNvPr id="47" name="TextBox 46">
            <a:extLst>
              <a:ext uri="{FF2B5EF4-FFF2-40B4-BE49-F238E27FC236}">
                <a16:creationId xmlns:a16="http://schemas.microsoft.com/office/drawing/2014/main" id="{F9BDF3D1-A103-4CBE-877F-91DB2D3346C3}"/>
              </a:ext>
            </a:extLst>
          </p:cNvPr>
          <p:cNvSpPr txBox="1"/>
          <p:nvPr/>
        </p:nvSpPr>
        <p:spPr>
          <a:xfrm>
            <a:off x="6252978" y="5036697"/>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4.4%</a:t>
            </a:r>
          </a:p>
        </p:txBody>
      </p:sp>
      <p:sp>
        <p:nvSpPr>
          <p:cNvPr id="48" name="TextBox 47">
            <a:extLst>
              <a:ext uri="{FF2B5EF4-FFF2-40B4-BE49-F238E27FC236}">
                <a16:creationId xmlns:a16="http://schemas.microsoft.com/office/drawing/2014/main" id="{FAE89F09-1392-4F8A-813B-6AC1F67A56B3}"/>
              </a:ext>
            </a:extLst>
          </p:cNvPr>
          <p:cNvSpPr txBox="1"/>
          <p:nvPr/>
        </p:nvSpPr>
        <p:spPr>
          <a:xfrm>
            <a:off x="6532340" y="5282589"/>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3.1%</a:t>
            </a:r>
          </a:p>
        </p:txBody>
      </p:sp>
      <p:sp>
        <p:nvSpPr>
          <p:cNvPr id="49" name="TextBox 48">
            <a:extLst>
              <a:ext uri="{FF2B5EF4-FFF2-40B4-BE49-F238E27FC236}">
                <a16:creationId xmlns:a16="http://schemas.microsoft.com/office/drawing/2014/main" id="{07F7263E-17FD-4EC9-8C88-24BCC812E6DC}"/>
              </a:ext>
            </a:extLst>
          </p:cNvPr>
          <p:cNvSpPr txBox="1"/>
          <p:nvPr/>
        </p:nvSpPr>
        <p:spPr>
          <a:xfrm>
            <a:off x="6976477" y="3927839"/>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9.4%</a:t>
            </a:r>
          </a:p>
        </p:txBody>
      </p:sp>
      <p:sp>
        <p:nvSpPr>
          <p:cNvPr id="50" name="TextBox 49">
            <a:extLst>
              <a:ext uri="{FF2B5EF4-FFF2-40B4-BE49-F238E27FC236}">
                <a16:creationId xmlns:a16="http://schemas.microsoft.com/office/drawing/2014/main" id="{3BD7A17C-7861-4002-A096-07756082787B}"/>
              </a:ext>
            </a:extLst>
          </p:cNvPr>
          <p:cNvSpPr txBox="1"/>
          <p:nvPr/>
        </p:nvSpPr>
        <p:spPr>
          <a:xfrm>
            <a:off x="7259506" y="4452230"/>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6.8%</a:t>
            </a:r>
          </a:p>
        </p:txBody>
      </p:sp>
      <p:sp>
        <p:nvSpPr>
          <p:cNvPr id="51" name="TextBox 50">
            <a:extLst>
              <a:ext uri="{FF2B5EF4-FFF2-40B4-BE49-F238E27FC236}">
                <a16:creationId xmlns:a16="http://schemas.microsoft.com/office/drawing/2014/main" id="{5F9472E9-B0E8-4BDE-8765-140B9F538DFA}"/>
              </a:ext>
            </a:extLst>
          </p:cNvPr>
          <p:cNvSpPr txBox="1"/>
          <p:nvPr/>
        </p:nvSpPr>
        <p:spPr>
          <a:xfrm>
            <a:off x="7841443" y="4361805"/>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7.3%</a:t>
            </a:r>
          </a:p>
        </p:txBody>
      </p:sp>
      <p:sp>
        <p:nvSpPr>
          <p:cNvPr id="56" name="TextBox 55">
            <a:extLst>
              <a:ext uri="{FF2B5EF4-FFF2-40B4-BE49-F238E27FC236}">
                <a16:creationId xmlns:a16="http://schemas.microsoft.com/office/drawing/2014/main" id="{3EAB42B4-1F33-4A8F-8FBF-3BE5538B0269}"/>
              </a:ext>
            </a:extLst>
          </p:cNvPr>
          <p:cNvSpPr txBox="1"/>
          <p:nvPr/>
        </p:nvSpPr>
        <p:spPr>
          <a:xfrm>
            <a:off x="7516410" y="4316162"/>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7.4%</a:t>
            </a:r>
          </a:p>
        </p:txBody>
      </p:sp>
      <p:sp>
        <p:nvSpPr>
          <p:cNvPr id="57" name="TextBox 56">
            <a:extLst>
              <a:ext uri="{FF2B5EF4-FFF2-40B4-BE49-F238E27FC236}">
                <a16:creationId xmlns:a16="http://schemas.microsoft.com/office/drawing/2014/main" id="{CCCC026F-4E72-470A-87E9-9B9E1B1FB509}"/>
              </a:ext>
            </a:extLst>
          </p:cNvPr>
          <p:cNvSpPr txBox="1"/>
          <p:nvPr/>
        </p:nvSpPr>
        <p:spPr>
          <a:xfrm>
            <a:off x="8098271" y="4731137"/>
            <a:ext cx="444137"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5.6%</a:t>
            </a:r>
          </a:p>
        </p:txBody>
      </p:sp>
    </p:spTree>
    <p:extLst>
      <p:ext uri="{BB962C8B-B14F-4D97-AF65-F5344CB8AC3E}">
        <p14:creationId xmlns:p14="http://schemas.microsoft.com/office/powerpoint/2010/main" val="11373519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3000" b="1" dirty="0">
                <a:solidFill>
                  <a:srgbClr val="002A7E"/>
                </a:solidFill>
                <a:latin typeface="Arial" panose="020B0604020202020204" pitchFamily="34" charset="0"/>
                <a:cs typeface="Arial" panose="020B0604020202020204" pitchFamily="34" charset="0"/>
              </a:rPr>
              <a:t>SECTION 10. Glossary</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AFE2BC90-6D25-42B4-B01B-E0CB228A2003}"/>
              </a:ext>
            </a:extLst>
          </p:cNvPr>
          <p:cNvGraphicFramePr>
            <a:graphicFrameLocks noGrp="1"/>
          </p:cNvGraphicFramePr>
          <p:nvPr>
            <p:extLst>
              <p:ext uri="{D42A27DB-BD31-4B8C-83A1-F6EECF244321}">
                <p14:modId xmlns:p14="http://schemas.microsoft.com/office/powerpoint/2010/main" val="2201297059"/>
              </p:ext>
            </p:extLst>
          </p:nvPr>
        </p:nvGraphicFramePr>
        <p:xfrm>
          <a:off x="410570" y="846265"/>
          <a:ext cx="8322861" cy="5446540"/>
        </p:xfrm>
        <a:graphic>
          <a:graphicData uri="http://schemas.openxmlformats.org/drawingml/2006/table">
            <a:tbl>
              <a:tblPr firstRow="1" bandRow="1">
                <a:tableStyleId>{5C22544A-7EE6-4342-B048-85BDC9FD1C3A}</a:tableStyleId>
              </a:tblPr>
              <a:tblGrid>
                <a:gridCol w="1048042">
                  <a:extLst>
                    <a:ext uri="{9D8B030D-6E8A-4147-A177-3AD203B41FA5}">
                      <a16:colId xmlns:a16="http://schemas.microsoft.com/office/drawing/2014/main" val="2919670293"/>
                    </a:ext>
                  </a:extLst>
                </a:gridCol>
                <a:gridCol w="7274819">
                  <a:extLst>
                    <a:ext uri="{9D8B030D-6E8A-4147-A177-3AD203B41FA5}">
                      <a16:colId xmlns:a16="http://schemas.microsoft.com/office/drawing/2014/main" val="574576191"/>
                    </a:ext>
                  </a:extLst>
                </a:gridCol>
              </a:tblGrid>
              <a:tr h="267138">
                <a:tc>
                  <a:txBody>
                    <a:bodyPr/>
                    <a:lstStyle/>
                    <a:p>
                      <a:r>
                        <a:rPr lang="en-US" sz="1050" dirty="0">
                          <a:latin typeface="Arial" panose="020B0604020202020204" pitchFamily="34" charset="0"/>
                          <a:cs typeface="Arial" panose="020B0604020202020204" pitchFamily="34" charset="0"/>
                        </a:rPr>
                        <a:t>Term</a:t>
                      </a:r>
                    </a:p>
                  </a:txBody>
                  <a:tcPr/>
                </a:tc>
                <a:tc>
                  <a:txBody>
                    <a:bodyPr/>
                    <a:lstStyle/>
                    <a:p>
                      <a:r>
                        <a:rPr lang="en-US" sz="1050" dirty="0">
                          <a:latin typeface="Arial" panose="020B0604020202020204" pitchFamily="34" charset="0"/>
                          <a:cs typeface="Arial" panose="020B0604020202020204" pitchFamily="34" charset="0"/>
                        </a:rPr>
                        <a:t>Definition</a:t>
                      </a:r>
                    </a:p>
                  </a:txBody>
                  <a:tcPr/>
                </a:tc>
                <a:extLst>
                  <a:ext uri="{0D108BD9-81ED-4DB2-BD59-A6C34878D82A}">
                    <a16:rowId xmlns:a16="http://schemas.microsoft.com/office/drawing/2014/main" val="1803283763"/>
                  </a:ext>
                </a:extLst>
              </a:tr>
              <a:tr h="462833">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ACA</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dirty="0">
                          <a:effectLst/>
                          <a:latin typeface="Arial" panose="020B0604020202020204" pitchFamily="34" charset="0"/>
                          <a:cs typeface="Arial" panose="020B0604020202020204" pitchFamily="34" charset="0"/>
                        </a:rPr>
                        <a:t>The Affordable Care Act. </a:t>
                      </a:r>
                      <a:r>
                        <a:rPr lang="en-US" sz="1000" b="0" kern="1200" dirty="0">
                          <a:solidFill>
                            <a:schemeClr val="tx1"/>
                          </a:solidFill>
                          <a:effectLst/>
                          <a:latin typeface="Arial" panose="020B0604020202020204" pitchFamily="34" charset="0"/>
                          <a:ea typeface="+mn-ea"/>
                          <a:cs typeface="Arial" panose="020B0604020202020204" pitchFamily="34" charset="0"/>
                        </a:rPr>
                        <a:t>Enacted in 2010, the ACA expanded coverage to millions of previously uninsured people through the expansion of Medicaid (implemented in RI in 2014) and the establishment of State Health Insurance Exchanges (implemented in RI in 2013).</a:t>
                      </a:r>
                      <a:endParaRPr lang="en-US" sz="1000" b="1" kern="1200" dirty="0">
                        <a:solidFill>
                          <a:schemeClr val="tx1"/>
                        </a:solidFill>
                        <a:effectLst/>
                        <a:latin typeface="Arial" panose="020B0604020202020204" pitchFamily="34" charset="0"/>
                        <a:ea typeface="+mn-ea"/>
                        <a:cs typeface="Arial" panose="020B0604020202020204" pitchFamily="34" charset="0"/>
                      </a:endParaRPr>
                    </a:p>
                  </a:txBody>
                  <a:tcPr marL="68580" marR="68580" marT="0" marB="0" anchor="ctr"/>
                </a:tc>
                <a:extLst>
                  <a:ext uri="{0D108BD9-81ED-4DB2-BD59-A6C34878D82A}">
                    <a16:rowId xmlns:a16="http://schemas.microsoft.com/office/drawing/2014/main" val="1067370496"/>
                  </a:ext>
                </a:extLst>
              </a:tr>
              <a:tr h="304718">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COVID-19</a:t>
                      </a: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b="0" kern="1200" dirty="0">
                          <a:solidFill>
                            <a:schemeClr val="tx1"/>
                          </a:solidFill>
                          <a:effectLst/>
                          <a:latin typeface="Arial" panose="020B0604020202020204" pitchFamily="34" charset="0"/>
                          <a:ea typeface="+mn-ea"/>
                          <a:cs typeface="Arial" panose="020B0604020202020204" pitchFamily="34" charset="0"/>
                        </a:rPr>
                        <a:t>Coronavirus. An infectious disease first identified in December 2019 which resulted in a global pandemic, directly impacting the U.S. beginning in March 2020 with significant ongoing health, economic, and social impacts.</a:t>
                      </a:r>
                    </a:p>
                  </a:txBody>
                  <a:tcPr marL="68580" marR="68580" marT="0" marB="0" anchor="ctr"/>
                </a:tc>
                <a:extLst>
                  <a:ext uri="{0D108BD9-81ED-4DB2-BD59-A6C34878D82A}">
                    <a16:rowId xmlns:a16="http://schemas.microsoft.com/office/drawing/2014/main" val="230291337"/>
                  </a:ext>
                </a:extLst>
              </a:tr>
              <a:tr h="203592">
                <a:tc>
                  <a:txBody>
                    <a:bodyPr/>
                    <a:lstStyle/>
                    <a:p>
                      <a:pPr>
                        <a:lnSpc>
                          <a:spcPct val="107000"/>
                        </a:lnSpc>
                        <a:spcAft>
                          <a:spcPts val="0"/>
                        </a:spcAft>
                      </a:pPr>
                      <a:r>
                        <a:rPr lang="en-US" sz="1000">
                          <a:effectLst/>
                          <a:latin typeface="Arial" panose="020B0604020202020204" pitchFamily="34" charset="0"/>
                          <a:cs typeface="Arial" panose="020B0604020202020204" pitchFamily="34" charset="0"/>
                        </a:rPr>
                        <a:t>Deductible</a:t>
                      </a:r>
                    </a:p>
                  </a:txBody>
                  <a:tcPr marL="68580" marR="68580" marT="0" marB="0" anchor="ctr"/>
                </a:tc>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The amount of money an insured individual must pay out-of-pocket before an insurance provider will pay any expenses.</a:t>
                      </a:r>
                    </a:p>
                  </a:txBody>
                  <a:tcPr marL="68580" marR="68580" marT="0" marB="0" anchor="ctr"/>
                </a:tc>
                <a:extLst>
                  <a:ext uri="{0D108BD9-81ED-4DB2-BD59-A6C34878D82A}">
                    <a16:rowId xmlns:a16="http://schemas.microsoft.com/office/drawing/2014/main" val="1449550436"/>
                  </a:ext>
                </a:extLst>
              </a:tr>
              <a:tr h="208770">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ESI</a:t>
                      </a:r>
                    </a:p>
                  </a:txBody>
                  <a:tcPr marL="68580" marR="68580" marT="0" marB="0" anchor="ctr"/>
                </a:tc>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Employer-Sponsored Insurance</a:t>
                      </a:r>
                    </a:p>
                  </a:txBody>
                  <a:tcPr marL="68580" marR="68580" marT="0" marB="0" anchor="ctr"/>
                </a:tc>
                <a:extLst>
                  <a:ext uri="{0D108BD9-81ED-4DB2-BD59-A6C34878D82A}">
                    <a16:rowId xmlns:a16="http://schemas.microsoft.com/office/drawing/2014/main" val="2719555067"/>
                  </a:ext>
                </a:extLst>
              </a:tr>
              <a:tr h="191372">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FPL</a:t>
                      </a:r>
                    </a:p>
                  </a:txBody>
                  <a:tcPr marL="68580" marR="68580" marT="0" marB="0" anchor="ctr"/>
                </a:tc>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Federal Poverty Level. The incomes are set by the US Department of Health and Human Services.</a:t>
                      </a:r>
                    </a:p>
                  </a:txBody>
                  <a:tcPr marL="68580" marR="68580" marT="0" marB="0" anchor="ctr"/>
                </a:tc>
                <a:extLst>
                  <a:ext uri="{0D108BD9-81ED-4DB2-BD59-A6C34878D82A}">
                    <a16:rowId xmlns:a16="http://schemas.microsoft.com/office/drawing/2014/main" val="3087612827"/>
                  </a:ext>
                </a:extLst>
              </a:tr>
              <a:tr h="191373">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HSA</a:t>
                      </a:r>
                    </a:p>
                  </a:txBody>
                  <a:tcPr marL="68580" marR="68580" marT="0" marB="0" anchor="ctr"/>
                </a:tc>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Health Savings Account</a:t>
                      </a:r>
                    </a:p>
                  </a:txBody>
                  <a:tcPr marL="68580" marR="68580" marT="0" marB="0" anchor="ctr"/>
                </a:tc>
                <a:extLst>
                  <a:ext uri="{0D108BD9-81ED-4DB2-BD59-A6C34878D82A}">
                    <a16:rowId xmlns:a16="http://schemas.microsoft.com/office/drawing/2014/main" val="3770551019"/>
                  </a:ext>
                </a:extLst>
              </a:tr>
              <a:tr h="356648">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HSRI</a:t>
                      </a:r>
                    </a:p>
                  </a:txBody>
                  <a:tcPr marL="68580" marR="68580" marT="0" marB="0" anchor="ctr"/>
                </a:tc>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Health Source Rhode Island is the state-run exchange. The exchange negotiates directly with payors to establish health and dental insurance plans and enables RI residents to purchase coverage via a marketplace. </a:t>
                      </a:r>
                    </a:p>
                  </a:txBody>
                  <a:tcPr marL="68580" marR="68580" marT="0" marB="0" anchor="ctr"/>
                </a:tc>
                <a:extLst>
                  <a:ext uri="{0D108BD9-81ED-4DB2-BD59-A6C34878D82A}">
                    <a16:rowId xmlns:a16="http://schemas.microsoft.com/office/drawing/2014/main" val="414602208"/>
                  </a:ext>
                </a:extLst>
              </a:tr>
              <a:tr h="356649">
                <a:tc>
                  <a:txBody>
                    <a:bodyPr/>
                    <a:lstStyle/>
                    <a:p>
                      <a:pPr>
                        <a:lnSpc>
                          <a:spcPct val="107000"/>
                        </a:lnSpc>
                        <a:spcAft>
                          <a:spcPts val="0"/>
                        </a:spcAft>
                      </a:pPr>
                      <a:r>
                        <a:rPr lang="en-US" sz="1000">
                          <a:effectLst/>
                          <a:latin typeface="Arial" panose="020B0604020202020204" pitchFamily="34" charset="0"/>
                          <a:cs typeface="Arial" panose="020B0604020202020204" pitchFamily="34" charset="0"/>
                        </a:rPr>
                        <a:t>Medicaid</a:t>
                      </a:r>
                    </a:p>
                  </a:txBody>
                  <a:tcPr marL="68580" marR="68580" marT="0" marB="0" anchor="ctr"/>
                </a:tc>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A joint federal and state program that provides healthcare coverage to some low-income people, families and children, pregnant women, the elderly, and people with disabilities. Rhode Island began its expansion of Medicaid in 2014. </a:t>
                      </a:r>
                    </a:p>
                  </a:txBody>
                  <a:tcPr marL="68580" marR="68580" marT="0" marB="0" anchor="ctr"/>
                </a:tc>
                <a:extLst>
                  <a:ext uri="{0D108BD9-81ED-4DB2-BD59-A6C34878D82A}">
                    <a16:rowId xmlns:a16="http://schemas.microsoft.com/office/drawing/2014/main" val="517967263"/>
                  </a:ext>
                </a:extLst>
              </a:tr>
              <a:tr h="191372">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Medicare</a:t>
                      </a:r>
                    </a:p>
                  </a:txBody>
                  <a:tcPr marL="68580" marR="68580" marT="0" marB="0" anchor="ctr"/>
                </a:tc>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A federally funded, national health insurance program that provides coverage for Americans aged 65 and older.</a:t>
                      </a:r>
                    </a:p>
                  </a:txBody>
                  <a:tcPr marL="68580" marR="68580" marT="0" marB="0" anchor="ctr"/>
                </a:tc>
                <a:extLst>
                  <a:ext uri="{0D108BD9-81ED-4DB2-BD59-A6C34878D82A}">
                    <a16:rowId xmlns:a16="http://schemas.microsoft.com/office/drawing/2014/main" val="1972381797"/>
                  </a:ext>
                </a:extLst>
              </a:tr>
              <a:tr h="304718">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Other (race)</a:t>
                      </a:r>
                    </a:p>
                  </a:txBody>
                  <a:tcPr marL="68580" marR="68580" marT="0" marB="0" anchor="ctr"/>
                </a:tc>
                <a:tc>
                  <a:txBody>
                    <a:bodyPr/>
                    <a:lstStyle/>
                    <a:p>
                      <a:pPr>
                        <a:lnSpc>
                          <a:spcPct val="107000"/>
                        </a:lnSpc>
                        <a:spcAft>
                          <a:spcPts val="0"/>
                        </a:spcAft>
                      </a:pPr>
                      <a:r>
                        <a:rPr lang="en-US" sz="1000" kern="1200" dirty="0">
                          <a:solidFill>
                            <a:schemeClr val="dk1"/>
                          </a:solidFill>
                          <a:effectLst/>
                          <a:latin typeface="Arial" panose="020B0604020202020204" pitchFamily="34" charset="0"/>
                          <a:ea typeface="+mn-ea"/>
                          <a:cs typeface="Arial" panose="020B0604020202020204" pitchFamily="34" charset="0"/>
                        </a:rPr>
                        <a:t>A racial category that includes responses from those who identify as Pacific Islander or Other. </a:t>
                      </a:r>
                      <a:endParaRPr lang="en-US" sz="1000" dirty="0">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41172065"/>
                  </a:ext>
                </a:extLst>
              </a:tr>
              <a:tr h="365347">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Out-of-Pocket Expenses</a:t>
                      </a:r>
                    </a:p>
                  </a:txBody>
                  <a:tcPr marL="68580" marR="68580" marT="0" marB="0" anchor="ctr"/>
                </a:tc>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The amount of money an individual pays for healthcare services which are NOT covered by any insurance or special assistance programs. This DOES NOT include the premium that an individual pays for his/her insurance coverage.  </a:t>
                      </a:r>
                    </a:p>
                  </a:txBody>
                  <a:tcPr marL="68580" marR="68580" marT="0" marB="0" anchor="ctr"/>
                </a:tc>
                <a:extLst>
                  <a:ext uri="{0D108BD9-81ED-4DB2-BD59-A6C34878D82A}">
                    <a16:rowId xmlns:a16="http://schemas.microsoft.com/office/drawing/2014/main" val="4048848084"/>
                  </a:ext>
                </a:extLst>
              </a:tr>
              <a:tr h="182139">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Premium</a:t>
                      </a:r>
                    </a:p>
                  </a:txBody>
                  <a:tcPr marL="68580" marR="68580" marT="0" marB="0" anchor="ctr"/>
                </a:tc>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The amount of money an individual pays for an insurance policy.</a:t>
                      </a:r>
                    </a:p>
                  </a:txBody>
                  <a:tcPr marL="68580" marR="68580" marT="0" marB="0" anchor="ctr"/>
                </a:tc>
                <a:extLst>
                  <a:ext uri="{0D108BD9-81ED-4DB2-BD59-A6C34878D82A}">
                    <a16:rowId xmlns:a16="http://schemas.microsoft.com/office/drawing/2014/main" val="11580200"/>
                  </a:ext>
                </a:extLst>
              </a:tr>
              <a:tr h="348485">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Private Insurance</a:t>
                      </a:r>
                    </a:p>
                  </a:txBody>
                  <a:tcPr marL="68580" marR="68580" marT="0" marB="0" anchor="ctr"/>
                </a:tc>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Any health insurance plan or program that is sponsored by an employer or a company like Blue Cross. This DOES NOT include plans or programs that are state or federally sponsored, such as Medicare or Medicaid.</a:t>
                      </a:r>
                    </a:p>
                  </a:txBody>
                  <a:tcPr marL="68580" marR="68580" marT="0" marB="0" anchor="ctr"/>
                </a:tc>
                <a:extLst>
                  <a:ext uri="{0D108BD9-81ED-4DB2-BD59-A6C34878D82A}">
                    <a16:rowId xmlns:a16="http://schemas.microsoft.com/office/drawing/2014/main" val="877198194"/>
                  </a:ext>
                </a:extLst>
              </a:tr>
              <a:tr h="1282888">
                <a:tc>
                  <a:txBody>
                    <a:bodyPr/>
                    <a:lstStyle/>
                    <a:p>
                      <a:pPr>
                        <a:lnSpc>
                          <a:spcPct val="107000"/>
                        </a:lnSpc>
                        <a:spcAft>
                          <a:spcPts val="0"/>
                        </a:spcAft>
                      </a:pPr>
                      <a:r>
                        <a:rPr lang="en-US" sz="1000">
                          <a:effectLst/>
                          <a:latin typeface="Arial" panose="020B0604020202020204" pitchFamily="34" charset="0"/>
                          <a:cs typeface="Arial" panose="020B0604020202020204" pitchFamily="34" charset="0"/>
                        </a:rPr>
                        <a:t>Underinsured</a:t>
                      </a:r>
                    </a:p>
                  </a:txBody>
                  <a:tcPr marL="68580" marR="68580" marT="0" marB="0" anchor="ctr"/>
                </a:tc>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This term applies to an individual covered by insurance and fulfills one of the three criteria, as defined by the Commonwealth Fund</a:t>
                      </a:r>
                    </a:p>
                    <a:p>
                      <a:pPr marL="342900" marR="0" lvl="0" indent="-342900">
                        <a:lnSpc>
                          <a:spcPct val="107000"/>
                        </a:lnSpc>
                        <a:spcBef>
                          <a:spcPts val="0"/>
                        </a:spcBef>
                        <a:spcAft>
                          <a:spcPts val="0"/>
                        </a:spcAft>
                        <a:buFont typeface="Symbol" panose="05050102010706020507" pitchFamily="18" charset="2"/>
                        <a:buChar char=""/>
                      </a:pPr>
                      <a:r>
                        <a:rPr lang="en-US" sz="1000" dirty="0">
                          <a:effectLst/>
                          <a:latin typeface="Arial" panose="020B0604020202020204" pitchFamily="34" charset="0"/>
                          <a:ea typeface="Calibri" panose="020F0502020204030204" pitchFamily="34" charset="0"/>
                          <a:cs typeface="Arial" panose="020B0604020202020204" pitchFamily="34" charset="0"/>
                        </a:rPr>
                        <a:t>The out-of-pocket costs over the past 12 months, excluding premiums, for families with incomes of 200% FPL or greater, was equal to at least 10% of household income.</a:t>
                      </a:r>
                    </a:p>
                    <a:p>
                      <a:pPr marL="342900" marR="0" lvl="0" indent="-342900">
                        <a:lnSpc>
                          <a:spcPct val="107000"/>
                        </a:lnSpc>
                        <a:spcBef>
                          <a:spcPts val="0"/>
                        </a:spcBef>
                        <a:spcAft>
                          <a:spcPts val="0"/>
                        </a:spcAft>
                        <a:buFont typeface="Symbol" panose="05050102010706020507" pitchFamily="18" charset="2"/>
                        <a:buChar char=""/>
                      </a:pPr>
                      <a:r>
                        <a:rPr lang="en-US" sz="1000" dirty="0">
                          <a:effectLst/>
                          <a:latin typeface="Arial" panose="020B0604020202020204" pitchFamily="34" charset="0"/>
                          <a:ea typeface="Calibri" panose="020F0502020204030204" pitchFamily="34" charset="0"/>
                          <a:cs typeface="Arial" panose="020B0604020202020204" pitchFamily="34" charset="0"/>
                        </a:rPr>
                        <a:t>The out-of-pocket costs over the past 12 months, excluding premiums, for families with incomes less than 200% FPL, was equal to at least 5% of household income.</a:t>
                      </a:r>
                    </a:p>
                    <a:p>
                      <a:pPr marL="342900" marR="0" lvl="0" indent="-342900">
                        <a:lnSpc>
                          <a:spcPct val="107000"/>
                        </a:lnSpc>
                        <a:spcBef>
                          <a:spcPts val="0"/>
                        </a:spcBef>
                        <a:spcAft>
                          <a:spcPts val="0"/>
                        </a:spcAft>
                        <a:buFont typeface="Symbol" panose="05050102010706020507" pitchFamily="18" charset="2"/>
                        <a:buChar char=""/>
                      </a:pPr>
                      <a:r>
                        <a:rPr lang="en-US" sz="1000" dirty="0">
                          <a:effectLst/>
                          <a:latin typeface="Arial" panose="020B0604020202020204" pitchFamily="34" charset="0"/>
                          <a:ea typeface="Calibri" panose="020F0502020204030204" pitchFamily="34" charset="0"/>
                          <a:cs typeface="Arial" panose="020B0604020202020204" pitchFamily="34" charset="0"/>
                        </a:rPr>
                        <a:t>The deductible was at least 5% of household income.</a:t>
                      </a:r>
                    </a:p>
                  </a:txBody>
                  <a:tcPr marL="68580" marR="68580" marT="0" marB="0" anchor="ctr"/>
                </a:tc>
                <a:extLst>
                  <a:ext uri="{0D108BD9-81ED-4DB2-BD59-A6C34878D82A}">
                    <a16:rowId xmlns:a16="http://schemas.microsoft.com/office/drawing/2014/main" val="1358033537"/>
                  </a:ext>
                </a:extLst>
              </a:tr>
              <a:tr h="204457">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Uninsured</a:t>
                      </a:r>
                    </a:p>
                  </a:txBody>
                  <a:tcPr marL="68580" marR="68580" marT="0" marB="0" anchor="ctr"/>
                </a:tc>
                <a:tc>
                  <a:txBody>
                    <a:bodyPr/>
                    <a:lstStyle/>
                    <a:p>
                      <a:pPr>
                        <a:lnSpc>
                          <a:spcPct val="107000"/>
                        </a:lnSpc>
                        <a:spcAft>
                          <a:spcPts val="0"/>
                        </a:spcAft>
                      </a:pPr>
                      <a:r>
                        <a:rPr lang="en-US" sz="1000" dirty="0">
                          <a:effectLst/>
                          <a:latin typeface="Arial" panose="020B0604020202020204" pitchFamily="34" charset="0"/>
                          <a:cs typeface="Arial" panose="020B0604020202020204" pitchFamily="34" charset="0"/>
                        </a:rPr>
                        <a:t>This term refers to residents who did not have health insurance coverage at the time of the survey administration.</a:t>
                      </a:r>
                    </a:p>
                  </a:txBody>
                  <a:tcPr marL="68580" marR="68580" marT="0" marB="0" anchor="ctr"/>
                </a:tc>
                <a:extLst>
                  <a:ext uri="{0D108BD9-81ED-4DB2-BD59-A6C34878D82A}">
                    <a16:rowId xmlns:a16="http://schemas.microsoft.com/office/drawing/2014/main" val="514467847"/>
                  </a:ext>
                </a:extLst>
              </a:tr>
            </a:tbl>
          </a:graphicData>
        </a:graphic>
      </p:graphicFrame>
      <p:sp>
        <p:nvSpPr>
          <p:cNvPr id="9" name="Footer Placeholder 11">
            <a:extLst>
              <a:ext uri="{FF2B5EF4-FFF2-40B4-BE49-F238E27FC236}">
                <a16:creationId xmlns:a16="http://schemas.microsoft.com/office/drawing/2014/main" id="{BB737B51-3CF6-45E7-B4CF-DE49E4FA8C2B}"/>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30</a:t>
            </a:r>
          </a:p>
        </p:txBody>
      </p:sp>
      <p:grpSp>
        <p:nvGrpSpPr>
          <p:cNvPr id="16" name="Group 15">
            <a:extLst>
              <a:ext uri="{FF2B5EF4-FFF2-40B4-BE49-F238E27FC236}">
                <a16:creationId xmlns:a16="http://schemas.microsoft.com/office/drawing/2014/main" id="{28C0D576-2995-4CCE-9DE6-2EDBAB4CDCFF}"/>
              </a:ext>
            </a:extLst>
          </p:cNvPr>
          <p:cNvGrpSpPr/>
          <p:nvPr/>
        </p:nvGrpSpPr>
        <p:grpSpPr>
          <a:xfrm>
            <a:off x="8134276" y="6315741"/>
            <a:ext cx="800247" cy="392514"/>
            <a:chOff x="7466680" y="6240981"/>
            <a:chExt cx="912981" cy="469877"/>
          </a:xfrm>
        </p:grpSpPr>
        <p:pic>
          <p:nvPicPr>
            <p:cNvPr id="17" name="Content Placeholder 18">
              <a:extLst>
                <a:ext uri="{FF2B5EF4-FFF2-40B4-BE49-F238E27FC236}">
                  <a16:creationId xmlns:a16="http://schemas.microsoft.com/office/drawing/2014/main" id="{37BD2981-317C-401B-A7A9-E42F9A0C5205}"/>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18" name="Picture 17">
              <a:extLst>
                <a:ext uri="{FF2B5EF4-FFF2-40B4-BE49-F238E27FC236}">
                  <a16:creationId xmlns:a16="http://schemas.microsoft.com/office/drawing/2014/main" id="{62D0197E-DA3C-4349-A34C-506D91141B7D}"/>
                </a:ext>
              </a:extLst>
            </p:cNvPr>
            <p:cNvPicPr>
              <a:picLocks noChangeAspect="1"/>
            </p:cNvPicPr>
            <p:nvPr/>
          </p:nvPicPr>
          <p:blipFill rotWithShape="1">
            <a:blip r:embed="rId4">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spTree>
    <p:extLst>
      <p:ext uri="{BB962C8B-B14F-4D97-AF65-F5344CB8AC3E}">
        <p14:creationId xmlns:p14="http://schemas.microsoft.com/office/powerpoint/2010/main" val="42111375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3000" b="1" dirty="0">
                <a:solidFill>
                  <a:srgbClr val="002A7E"/>
                </a:solidFill>
                <a:latin typeface="Arial" panose="020B0604020202020204" pitchFamily="34" charset="0"/>
                <a:cs typeface="Arial" panose="020B0604020202020204" pitchFamily="34" charset="0"/>
              </a:rPr>
              <a:t>SECTION 11. Appendix</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Footer Placeholder 11">
            <a:extLst>
              <a:ext uri="{FF2B5EF4-FFF2-40B4-BE49-F238E27FC236}">
                <a16:creationId xmlns:a16="http://schemas.microsoft.com/office/drawing/2014/main" id="{FC1BCDE9-7FD4-46B0-8233-5F40F5E09755}"/>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31</a:t>
            </a:r>
          </a:p>
        </p:txBody>
      </p:sp>
      <p:sp>
        <p:nvSpPr>
          <p:cNvPr id="13" name="TextBox 12">
            <a:extLst>
              <a:ext uri="{FF2B5EF4-FFF2-40B4-BE49-F238E27FC236}">
                <a16:creationId xmlns:a16="http://schemas.microsoft.com/office/drawing/2014/main" id="{335E7815-8EEA-475E-A2B2-66192DE830CB}"/>
              </a:ext>
            </a:extLst>
          </p:cNvPr>
          <p:cNvSpPr txBox="1"/>
          <p:nvPr/>
        </p:nvSpPr>
        <p:spPr>
          <a:xfrm>
            <a:off x="514408" y="857416"/>
            <a:ext cx="8052896" cy="2908489"/>
          </a:xfrm>
          <a:prstGeom prst="rect">
            <a:avLst/>
          </a:prstGeom>
          <a:noFill/>
        </p:spPr>
        <p:txBody>
          <a:bodyPr wrap="square" rtlCol="0">
            <a:spAutoFit/>
          </a:bodyPr>
          <a:lstStyle/>
          <a:p>
            <a:r>
              <a:rPr lang="en-US" sz="1300" b="1" dirty="0">
                <a:latin typeface="Arial" panose="020B0604020202020204" pitchFamily="34" charset="0"/>
                <a:cs typeface="Arial" panose="020B0604020202020204" pitchFamily="34" charset="0"/>
              </a:rPr>
              <a:t>For additional data resources, visit: </a:t>
            </a:r>
            <a:r>
              <a:rPr lang="en-US" sz="1300" b="1" dirty="0">
                <a:latin typeface="Arial" panose="020B0604020202020204" pitchFamily="34" charset="0"/>
                <a:cs typeface="Arial" panose="020B0604020202020204" pitchFamily="34" charset="0"/>
                <a:hlinkClick r:id="rId3"/>
              </a:rPr>
              <a:t>https://healthsourceri.com/surveys-and-reports/</a:t>
            </a:r>
            <a:r>
              <a:rPr lang="en-US" sz="1300" b="1" dirty="0">
                <a:latin typeface="Arial" panose="020B0604020202020204" pitchFamily="34" charset="0"/>
                <a:cs typeface="Arial" panose="020B0604020202020204" pitchFamily="34" charset="0"/>
              </a:rPr>
              <a:t> </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Interactive data dashboards</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Data compendiums</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Compendium FAQs</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Technical documents</a:t>
            </a:r>
          </a:p>
          <a:p>
            <a:pPr marL="285750" indent="-285750">
              <a:buSzPct val="120000"/>
              <a:buFont typeface="Arial" panose="020B0604020202020204" pitchFamily="34" charset="0"/>
              <a:buChar char="•"/>
            </a:pPr>
            <a:endParaRPr lang="en-US" sz="1300" dirty="0">
              <a:latin typeface="Arial" panose="020B0604020202020204" pitchFamily="34" charset="0"/>
              <a:cs typeface="Arial" panose="020B0604020202020204" pitchFamily="34" charset="0"/>
            </a:endParaRPr>
          </a:p>
          <a:p>
            <a:pPr>
              <a:buSzPct val="120000"/>
            </a:pPr>
            <a:r>
              <a:rPr lang="en-US" sz="1300" b="1" dirty="0">
                <a:latin typeface="Arial" panose="020B0604020202020204" pitchFamily="34" charset="0"/>
                <a:cs typeface="Arial" panose="020B0604020202020204" pitchFamily="34" charset="0"/>
              </a:rPr>
              <a:t>Additional areas of data exploration include: </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Preventive/routine care, ED, and mental health service utilization</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Quality of care</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Dental coverage</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Prescription medication coverage</a:t>
            </a:r>
          </a:p>
          <a:p>
            <a:pPr marL="285750" indent="-285750">
              <a:buSzPct val="120000"/>
              <a:buFont typeface="Arial" panose="020B0604020202020204" pitchFamily="34" charset="0"/>
              <a:buChar char="•"/>
            </a:pPr>
            <a:r>
              <a:rPr lang="en-US" sz="1300" dirty="0">
                <a:latin typeface="Arial" panose="020B0604020202020204" pitchFamily="34" charset="0"/>
                <a:cs typeface="Arial" panose="020B0604020202020204" pitchFamily="34" charset="0"/>
              </a:rPr>
              <a:t>Medicaid coverage and enrollee experience</a:t>
            </a:r>
          </a:p>
          <a:p>
            <a:pPr>
              <a:buSzPct val="120000"/>
            </a:pPr>
            <a:endParaRPr lang="en-US" sz="13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p:txBody>
      </p:sp>
      <p:grpSp>
        <p:nvGrpSpPr>
          <p:cNvPr id="17" name="Group 16">
            <a:extLst>
              <a:ext uri="{FF2B5EF4-FFF2-40B4-BE49-F238E27FC236}">
                <a16:creationId xmlns:a16="http://schemas.microsoft.com/office/drawing/2014/main" id="{F8B53CE0-00BA-4933-B1F6-C07274352288}"/>
              </a:ext>
            </a:extLst>
          </p:cNvPr>
          <p:cNvGrpSpPr/>
          <p:nvPr/>
        </p:nvGrpSpPr>
        <p:grpSpPr>
          <a:xfrm>
            <a:off x="8134276" y="6315741"/>
            <a:ext cx="800247" cy="392514"/>
            <a:chOff x="7466680" y="6240981"/>
            <a:chExt cx="912981" cy="469877"/>
          </a:xfrm>
        </p:grpSpPr>
        <p:pic>
          <p:nvPicPr>
            <p:cNvPr id="18" name="Content Placeholder 18">
              <a:extLst>
                <a:ext uri="{FF2B5EF4-FFF2-40B4-BE49-F238E27FC236}">
                  <a16:creationId xmlns:a16="http://schemas.microsoft.com/office/drawing/2014/main" id="{3D52ADC3-A475-4593-9435-0BAB1236576B}"/>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19" name="Picture 18">
              <a:extLst>
                <a:ext uri="{FF2B5EF4-FFF2-40B4-BE49-F238E27FC236}">
                  <a16:creationId xmlns:a16="http://schemas.microsoft.com/office/drawing/2014/main" id="{3032CD77-F755-4482-B652-A0EC54D4390F}"/>
                </a:ext>
              </a:extLst>
            </p:cNvPr>
            <p:cNvPicPr>
              <a:picLocks noChangeAspect="1"/>
            </p:cNvPicPr>
            <p:nvPr/>
          </p:nvPicPr>
          <p:blipFill rotWithShape="1">
            <a:blip r:embed="rId5">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spTree>
    <p:extLst>
      <p:ext uri="{BB962C8B-B14F-4D97-AF65-F5344CB8AC3E}">
        <p14:creationId xmlns:p14="http://schemas.microsoft.com/office/powerpoint/2010/main" val="279173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3000" b="1" dirty="0">
                <a:solidFill>
                  <a:srgbClr val="002A7E"/>
                </a:solidFill>
                <a:latin typeface="Arial" panose="020B0604020202020204" pitchFamily="34" charset="0"/>
                <a:cs typeface="Arial" panose="020B0604020202020204" pitchFamily="34" charset="0"/>
              </a:rPr>
              <a:t>SECTION 2. Report Highlights, 2020</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9" name="Footer Placeholder 11">
            <a:extLst>
              <a:ext uri="{FF2B5EF4-FFF2-40B4-BE49-F238E27FC236}">
                <a16:creationId xmlns:a16="http://schemas.microsoft.com/office/drawing/2014/main" id="{A2BAA7AF-2F36-46F2-B29A-2FD14E57BB9F}"/>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2</a:t>
            </a:r>
          </a:p>
        </p:txBody>
      </p:sp>
      <p:sp>
        <p:nvSpPr>
          <p:cNvPr id="10" name="TextBox 9">
            <a:extLst>
              <a:ext uri="{FF2B5EF4-FFF2-40B4-BE49-F238E27FC236}">
                <a16:creationId xmlns:a16="http://schemas.microsoft.com/office/drawing/2014/main" id="{28C73763-FE99-4CAB-99EC-F358433CF824}"/>
              </a:ext>
            </a:extLst>
          </p:cNvPr>
          <p:cNvSpPr txBox="1"/>
          <p:nvPr/>
        </p:nvSpPr>
        <p:spPr>
          <a:xfrm>
            <a:off x="501375" y="662152"/>
            <a:ext cx="8279067" cy="5963171"/>
          </a:xfrm>
          <a:prstGeom prst="rect">
            <a:avLst/>
          </a:prstGeom>
          <a:noFill/>
        </p:spPr>
        <p:txBody>
          <a:bodyPr wrap="square" rtlCol="0">
            <a:spAutoFit/>
          </a:bodyPr>
          <a:lstStyle/>
          <a:p>
            <a:endParaRPr lang="en-US" sz="500" b="1"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en-US" sz="1250" dirty="0">
                <a:latin typeface="Arial" panose="020B0604020202020204" pitchFamily="34" charset="0"/>
                <a:cs typeface="Arial" panose="020B0604020202020204" pitchFamily="34" charset="0"/>
              </a:rPr>
              <a:t>Important caveats</a:t>
            </a:r>
          </a:p>
          <a:p>
            <a:pPr marL="742950" lvl="1" indent="-285750">
              <a:buSzPct val="100000"/>
              <a:buFont typeface="Courier New" panose="02070309020205020404" pitchFamily="49" charset="0"/>
              <a:buChar char="o"/>
            </a:pPr>
            <a:r>
              <a:rPr lang="en-US" sz="1250" dirty="0">
                <a:latin typeface="Arial" panose="020B0604020202020204" pitchFamily="34" charset="0"/>
                <a:cs typeface="Arial" panose="020B0604020202020204" pitchFamily="34" charset="0"/>
              </a:rPr>
              <a:t>All shifts in trends from 2018 to 2020 should be contextualized with the COVID-19 pandemic in mind. </a:t>
            </a:r>
          </a:p>
          <a:p>
            <a:pPr marL="742950" lvl="1" indent="-285750">
              <a:buSzPct val="100000"/>
              <a:buFont typeface="Courier New" panose="02070309020205020404" pitchFamily="49" charset="0"/>
              <a:buChar char="o"/>
            </a:pPr>
            <a:r>
              <a:rPr lang="en-US" sz="1250" dirty="0">
                <a:latin typeface="Arial" panose="020B0604020202020204" pitchFamily="34" charset="0"/>
                <a:cs typeface="Arial" panose="020B0604020202020204" pitchFamily="34" charset="0"/>
              </a:rPr>
              <a:t>Sample sizes are reduced when we slice the data by additional variables such as age or race. This widens the margin of error and not all observed changes are necessarily statistically significant. We present this data to show directional trends; it should not be over-interpreted.</a:t>
            </a:r>
          </a:p>
          <a:p>
            <a:pPr marL="285750" indent="-285750">
              <a:buFont typeface="Arial" panose="020B0604020202020204" pitchFamily="34" charset="0"/>
              <a:buChar char="•"/>
            </a:pPr>
            <a:r>
              <a:rPr lang="en-US" sz="1250" dirty="0">
                <a:latin typeface="Arial" panose="020B0604020202020204" pitchFamily="34" charset="0"/>
                <a:cs typeface="Arial" panose="020B0604020202020204" pitchFamily="34" charset="0"/>
              </a:rPr>
              <a:t>The </a:t>
            </a:r>
            <a:r>
              <a:rPr lang="en-US" sz="1250" b="1" dirty="0">
                <a:latin typeface="Arial" panose="020B0604020202020204" pitchFamily="34" charset="0"/>
                <a:cs typeface="Arial" panose="020B0604020202020204" pitchFamily="34" charset="0"/>
              </a:rPr>
              <a:t>uninsured</a:t>
            </a:r>
            <a:r>
              <a:rPr lang="en-US" sz="1250" dirty="0">
                <a:latin typeface="Arial" panose="020B0604020202020204" pitchFamily="34" charset="0"/>
                <a:cs typeface="Arial" panose="020B0604020202020204" pitchFamily="34" charset="0"/>
              </a:rPr>
              <a:t> rate in Rhode Island rose by 0.3 points in 2020 (which is statistically unchanged from the prior survey year), after steadily declining from 10.9% in 2012, to 4.8% in 2015, to 4.2% in 2016, and 3.7% in 2018.</a:t>
            </a:r>
          </a:p>
          <a:p>
            <a:pPr marL="742950" lvl="1" indent="-285750">
              <a:buSzPct val="100000"/>
              <a:buFont typeface="Courier New" panose="02070309020205020404" pitchFamily="49" charset="0"/>
              <a:buChar char="o"/>
            </a:pPr>
            <a:r>
              <a:rPr lang="en-US" sz="1250" dirty="0">
                <a:latin typeface="Arial" panose="020B0604020202020204" pitchFamily="34" charset="0"/>
                <a:cs typeface="Arial" panose="020B0604020202020204" pitchFamily="34" charset="0"/>
              </a:rPr>
              <a:t>The majority of the uninsured population were non-elderly adults, childless, of good to excellent health, and were employed part or full-time. Males, Hispanic/Latinos, racial minorities, and foreign-born residents are overrepresented among the uninsured. </a:t>
            </a:r>
          </a:p>
          <a:p>
            <a:pPr marL="742950" lvl="1" indent="-285750">
              <a:buSzPct val="100000"/>
              <a:buFont typeface="Courier New" panose="02070309020205020404" pitchFamily="49" charset="0"/>
              <a:buChar char="o"/>
            </a:pPr>
            <a:r>
              <a:rPr lang="en-US" sz="1250" dirty="0">
                <a:latin typeface="Arial" panose="020B0604020202020204" pitchFamily="34" charset="0"/>
                <a:cs typeface="Arial" panose="020B0604020202020204" pitchFamily="34" charset="0"/>
              </a:rPr>
              <a:t>For the first time since 2012, the uninsured rate in RI rose among households with an annual income of under 139% FPL and between 250 to 400% FPL. </a:t>
            </a:r>
          </a:p>
          <a:p>
            <a:pPr marL="742950" lvl="1" indent="-285750">
              <a:buSzPct val="100000"/>
              <a:buFont typeface="Courier New" panose="02070309020205020404" pitchFamily="49" charset="0"/>
              <a:buChar char="o"/>
            </a:pPr>
            <a:r>
              <a:rPr lang="en-US" sz="1250" dirty="0">
                <a:latin typeface="Arial" panose="020B0604020202020204" pitchFamily="34" charset="0"/>
                <a:cs typeface="Arial" panose="020B0604020202020204" pitchFamily="34" charset="0"/>
              </a:rPr>
              <a:t>Unaffordable premiums and job loss were the most common reasons for being uninsured.</a:t>
            </a:r>
          </a:p>
          <a:p>
            <a:pPr marL="285750" lvl="0" indent="-285750">
              <a:buFont typeface="Arial" panose="020B0604020202020204" pitchFamily="34" charset="0"/>
              <a:buChar char="•"/>
            </a:pPr>
            <a:r>
              <a:rPr lang="en-US" sz="1250" dirty="0">
                <a:latin typeface="Arial" panose="020B0604020202020204" pitchFamily="34" charset="0"/>
                <a:cs typeface="Arial" panose="020B0604020202020204" pitchFamily="34" charset="0"/>
              </a:rPr>
              <a:t>The </a:t>
            </a:r>
            <a:r>
              <a:rPr lang="en-US" sz="1250" b="1" dirty="0">
                <a:latin typeface="Arial" panose="020B0604020202020204" pitchFamily="34" charset="0"/>
                <a:cs typeface="Arial" panose="020B0604020202020204" pitchFamily="34" charset="0"/>
              </a:rPr>
              <a:t>underinsured</a:t>
            </a:r>
            <a:r>
              <a:rPr lang="en-US" sz="1250" dirty="0">
                <a:latin typeface="Arial" panose="020B0604020202020204" pitchFamily="34" charset="0"/>
                <a:cs typeface="Arial" panose="020B0604020202020204" pitchFamily="34" charset="0"/>
              </a:rPr>
              <a:t> rate fell from 30.4% in 2018 to 25.1% in 2020.</a:t>
            </a:r>
          </a:p>
          <a:p>
            <a:pPr marL="742950" lvl="1" indent="-285750">
              <a:buSzPct val="100000"/>
              <a:buFont typeface="Courier New" panose="02070309020205020404" pitchFamily="49" charset="0"/>
              <a:buChar char="o"/>
            </a:pPr>
            <a:r>
              <a:rPr lang="en-US" sz="1250" dirty="0">
                <a:latin typeface="Arial" panose="020B0604020202020204" pitchFamily="34" charset="0"/>
                <a:cs typeface="Arial" panose="020B0604020202020204" pitchFamily="34" charset="0"/>
              </a:rPr>
              <a:t>Nearly all income groups experienced a decreased rate of underinsurance. The exception was individuals with household incomes of below 139% FPL.</a:t>
            </a:r>
          </a:p>
          <a:p>
            <a:pPr marL="742950" lvl="1" indent="-285750">
              <a:buSzPct val="100000"/>
              <a:buFont typeface="Courier New" panose="02070309020205020404" pitchFamily="49" charset="0"/>
              <a:buChar char="o"/>
            </a:pPr>
            <a:r>
              <a:rPr lang="en-US" sz="1250" dirty="0">
                <a:latin typeface="Arial" panose="020B0604020202020204" pitchFamily="34" charset="0"/>
                <a:cs typeface="Arial" panose="020B0604020202020204" pitchFamily="34" charset="0"/>
              </a:rPr>
              <a:t>While the national underinsurance rate held steady for work-based insurance and increased among those with direct purchase coverage, the state’s underinsured rate dropped across both sources of private coverage.</a:t>
            </a:r>
          </a:p>
          <a:p>
            <a:pPr marL="285750" indent="-285750">
              <a:buFont typeface="Arial" panose="020B0604020202020204" pitchFamily="34" charset="0"/>
              <a:buChar char="•"/>
            </a:pPr>
            <a:r>
              <a:rPr lang="en-US" sz="1250" dirty="0">
                <a:latin typeface="Arial" panose="020B0604020202020204" pitchFamily="34" charset="0"/>
                <a:cs typeface="Arial" panose="020B0604020202020204" pitchFamily="34" charset="0"/>
              </a:rPr>
              <a:t>Average monthly </a:t>
            </a:r>
            <a:r>
              <a:rPr lang="en-US" sz="1250" b="1" dirty="0">
                <a:latin typeface="Arial" panose="020B0604020202020204" pitchFamily="34" charset="0"/>
                <a:cs typeface="Arial" panose="020B0604020202020204" pitchFamily="34" charset="0"/>
              </a:rPr>
              <a:t>premium </a:t>
            </a:r>
            <a:r>
              <a:rPr lang="en-US" sz="1250" dirty="0">
                <a:latin typeface="Arial" panose="020B0604020202020204" pitchFamily="34" charset="0"/>
                <a:cs typeface="Arial" panose="020B0604020202020204" pitchFamily="34" charset="0"/>
              </a:rPr>
              <a:t>costs and </a:t>
            </a:r>
            <a:r>
              <a:rPr lang="en-US" sz="1250" b="1" dirty="0">
                <a:latin typeface="Arial" panose="020B0604020202020204" pitchFamily="34" charset="0"/>
                <a:cs typeface="Arial" panose="020B0604020202020204" pitchFamily="34" charset="0"/>
              </a:rPr>
              <a:t>out-of-pocket</a:t>
            </a:r>
            <a:r>
              <a:rPr lang="en-US" sz="1250" dirty="0">
                <a:latin typeface="Arial" panose="020B0604020202020204" pitchFamily="34" charset="0"/>
                <a:cs typeface="Arial" panose="020B0604020202020204" pitchFamily="34" charset="0"/>
              </a:rPr>
              <a:t> medical expenses fell, while </a:t>
            </a:r>
            <a:r>
              <a:rPr lang="en-US" sz="1250" b="1" dirty="0">
                <a:latin typeface="Arial" panose="020B0604020202020204" pitchFamily="34" charset="0"/>
                <a:cs typeface="Arial" panose="020B0604020202020204" pitchFamily="34" charset="0"/>
              </a:rPr>
              <a:t>deductible</a:t>
            </a:r>
            <a:r>
              <a:rPr lang="en-US" sz="1250" dirty="0">
                <a:latin typeface="Arial" panose="020B0604020202020204" pitchFamily="34" charset="0"/>
                <a:cs typeface="Arial" panose="020B0604020202020204" pitchFamily="34" charset="0"/>
              </a:rPr>
              <a:t> costs remained fairly stable.</a:t>
            </a:r>
          </a:p>
          <a:p>
            <a:pPr marL="742950" lvl="1" indent="-285750">
              <a:buSzPct val="100000"/>
              <a:buFont typeface="Courier New" panose="02070309020205020404" pitchFamily="49" charset="0"/>
              <a:buChar char="o"/>
            </a:pPr>
            <a:r>
              <a:rPr lang="en-US" sz="1250" dirty="0">
                <a:latin typeface="Arial" panose="020B0604020202020204" pitchFamily="34" charset="0"/>
                <a:cs typeface="Arial" panose="020B0604020202020204" pitchFamily="34" charset="0"/>
              </a:rPr>
              <a:t>74% of insured residents paid a monthly premium of $500 or less, in comparison to 59% in 2018.</a:t>
            </a:r>
          </a:p>
          <a:p>
            <a:pPr marL="742950" lvl="1" indent="-285750">
              <a:buSzPct val="100000"/>
              <a:buFont typeface="Courier New" panose="02070309020205020404" pitchFamily="49" charset="0"/>
              <a:buChar char="o"/>
            </a:pPr>
            <a:r>
              <a:rPr lang="en-US" sz="1250" dirty="0">
                <a:latin typeface="Arial" panose="020B0604020202020204" pitchFamily="34" charset="0"/>
                <a:cs typeface="Arial" panose="020B0604020202020204" pitchFamily="34" charset="0"/>
              </a:rPr>
              <a:t>47% of insured residents paid an annual deductible of $2,000+, the same as in 2018.</a:t>
            </a:r>
          </a:p>
          <a:p>
            <a:pPr marL="742950" lvl="1" indent="-285750">
              <a:buSzPct val="100000"/>
              <a:buFont typeface="Courier New" panose="02070309020205020404" pitchFamily="49" charset="0"/>
              <a:buChar char="o"/>
            </a:pPr>
            <a:r>
              <a:rPr lang="en-US" sz="1250" dirty="0">
                <a:latin typeface="Arial" panose="020B0604020202020204" pitchFamily="34" charset="0"/>
                <a:cs typeface="Arial" panose="020B0604020202020204" pitchFamily="34" charset="0"/>
              </a:rPr>
              <a:t>The average out-of-pocket spend for medical expenses dropped to $2,124, likely in part due to a general decline in use of non-urgent clinical services during the COVID-19 pandemic.</a:t>
            </a:r>
          </a:p>
          <a:p>
            <a:pPr marL="742950" lvl="1" indent="-285750">
              <a:buSzPct val="100000"/>
              <a:buFont typeface="Courier New" panose="02070309020205020404" pitchFamily="49" charset="0"/>
              <a:buChar char="o"/>
            </a:pPr>
            <a:r>
              <a:rPr lang="en-US" sz="1250" dirty="0">
                <a:latin typeface="Arial" panose="020B0604020202020204" pitchFamily="34" charset="0"/>
                <a:cs typeface="Arial" panose="020B0604020202020204" pitchFamily="34" charset="0"/>
              </a:rPr>
              <a:t>The portion of individuals with HSAs continued to grow, with individual </a:t>
            </a:r>
            <a:r>
              <a:rPr lang="en-US" sz="1250" b="1" dirty="0">
                <a:latin typeface="Arial" panose="020B0604020202020204" pitchFamily="34" charset="0"/>
                <a:cs typeface="Arial" panose="020B0604020202020204" pitchFamily="34" charset="0"/>
              </a:rPr>
              <a:t>HSA contributions </a:t>
            </a:r>
            <a:r>
              <a:rPr lang="en-US" sz="1250" dirty="0">
                <a:latin typeface="Arial" panose="020B0604020202020204" pitchFamily="34" charset="0"/>
                <a:cs typeface="Arial" panose="020B0604020202020204" pitchFamily="34" charset="0"/>
              </a:rPr>
              <a:t>on average modestly increasing and employer contributions on average not significantly changing. </a:t>
            </a:r>
          </a:p>
          <a:p>
            <a:pPr marL="285750" indent="-285750">
              <a:buFont typeface="Arial" panose="020B0604020202020204" pitchFamily="34" charset="0"/>
              <a:buChar char="•"/>
            </a:pPr>
            <a:r>
              <a:rPr lang="en-US" sz="1250" dirty="0">
                <a:latin typeface="Arial" panose="020B0604020202020204" pitchFamily="34" charset="0"/>
                <a:cs typeface="Arial" panose="020B0604020202020204" pitchFamily="34" charset="0"/>
              </a:rPr>
              <a:t>The proportion of residents who reported foregoing care because they could not afford it dropped </a:t>
            </a:r>
          </a:p>
          <a:p>
            <a:r>
              <a:rPr lang="en-US" sz="1250" dirty="0">
                <a:latin typeface="Arial" panose="020B0604020202020204" pitchFamily="34" charset="0"/>
                <a:cs typeface="Arial" panose="020B0604020202020204" pitchFamily="34" charset="0"/>
              </a:rPr>
              <a:t>      across all care types, except for mental health care. This rate remained unchanged at 1.6%.</a:t>
            </a:r>
          </a:p>
          <a:p>
            <a:pPr marL="742950" lvl="1" indent="-285750">
              <a:buSzPct val="100000"/>
              <a:buFont typeface="Courier New" panose="02070309020205020404" pitchFamily="49" charset="0"/>
              <a:buChar char="o"/>
            </a:pPr>
            <a:endParaRPr lang="en-US" sz="1400" dirty="0">
              <a:latin typeface="Arial" panose="020B0604020202020204" pitchFamily="34" charset="0"/>
              <a:cs typeface="Arial" panose="020B0604020202020204" pitchFamily="34" charset="0"/>
            </a:endParaRPr>
          </a:p>
        </p:txBody>
      </p:sp>
      <p:grpSp>
        <p:nvGrpSpPr>
          <p:cNvPr id="20" name="Group 19">
            <a:extLst>
              <a:ext uri="{FF2B5EF4-FFF2-40B4-BE49-F238E27FC236}">
                <a16:creationId xmlns:a16="http://schemas.microsoft.com/office/drawing/2014/main" id="{10A5FB0F-318E-4776-A72C-6D45EA928946}"/>
              </a:ext>
            </a:extLst>
          </p:cNvPr>
          <p:cNvGrpSpPr/>
          <p:nvPr/>
        </p:nvGrpSpPr>
        <p:grpSpPr>
          <a:xfrm>
            <a:off x="8134276" y="6315741"/>
            <a:ext cx="800247" cy="392514"/>
            <a:chOff x="7466680" y="6240981"/>
            <a:chExt cx="912981" cy="469877"/>
          </a:xfrm>
        </p:grpSpPr>
        <p:pic>
          <p:nvPicPr>
            <p:cNvPr id="21" name="Content Placeholder 18">
              <a:extLst>
                <a:ext uri="{FF2B5EF4-FFF2-40B4-BE49-F238E27FC236}">
                  <a16:creationId xmlns:a16="http://schemas.microsoft.com/office/drawing/2014/main" id="{3B6E4602-1BE0-436D-8CEF-2F370B1E8977}"/>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22" name="Picture 21">
              <a:extLst>
                <a:ext uri="{FF2B5EF4-FFF2-40B4-BE49-F238E27FC236}">
                  <a16:creationId xmlns:a16="http://schemas.microsoft.com/office/drawing/2014/main" id="{25D8C43F-092C-4A2C-BD7A-28DB681F92E4}"/>
                </a:ext>
              </a:extLst>
            </p:cNvPr>
            <p:cNvPicPr>
              <a:picLocks noChangeAspect="1"/>
            </p:cNvPicPr>
            <p:nvPr/>
          </p:nvPicPr>
          <p:blipFill rotWithShape="1">
            <a:blip r:embed="rId4">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spTree>
    <p:extLst>
      <p:ext uri="{BB962C8B-B14F-4D97-AF65-F5344CB8AC3E}">
        <p14:creationId xmlns:p14="http://schemas.microsoft.com/office/powerpoint/2010/main" val="2356839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3000" b="1" dirty="0">
                <a:solidFill>
                  <a:srgbClr val="002A7E"/>
                </a:solidFill>
                <a:latin typeface="Arial" panose="020B0604020202020204" pitchFamily="34" charset="0"/>
                <a:cs typeface="Arial" panose="020B0604020202020204" pitchFamily="34" charset="0"/>
              </a:rPr>
              <a:t>SECTION 3. Demographic Overview</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8C0A585-A542-408C-8E0E-93C7D5290CDE}"/>
              </a:ext>
            </a:extLst>
          </p:cNvPr>
          <p:cNvSpPr txBox="1"/>
          <p:nvPr/>
        </p:nvSpPr>
        <p:spPr>
          <a:xfrm>
            <a:off x="545553" y="846079"/>
            <a:ext cx="8227744" cy="5816977"/>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Rhode Island Demographics, July 2019</a:t>
            </a:r>
            <a:r>
              <a:rPr lang="en-US" sz="1400" baseline="30000" dirty="0">
                <a:latin typeface="Arial" panose="020B0604020202020204" pitchFamily="34" charset="0"/>
                <a:cs typeface="Arial" panose="020B0604020202020204" pitchFamily="34" charset="0"/>
              </a:rPr>
              <a:t>1</a:t>
            </a:r>
            <a:endParaRPr lang="en-US" sz="1400" dirty="0">
              <a:latin typeface="Arial" panose="020B0604020202020204" pitchFamily="34" charset="0"/>
              <a:cs typeface="Arial" panose="020B0604020202020204" pitchFamily="34" charset="0"/>
            </a:endParaRPr>
          </a:p>
          <a:p>
            <a:pPr>
              <a:buSzPct val="120000"/>
            </a:pPr>
            <a:endParaRPr lang="en-US" sz="1300" b="1" dirty="0">
              <a:solidFill>
                <a:srgbClr val="FF0000"/>
              </a:solidFill>
              <a:latin typeface="Arial" panose="020B0604020202020204" pitchFamily="34" charset="0"/>
              <a:cs typeface="Arial" panose="020B0604020202020204" pitchFamily="34" charset="0"/>
            </a:endParaRPr>
          </a:p>
          <a:p>
            <a:pPr marL="285750" indent="-285750">
              <a:buSzPct val="120000"/>
              <a:buFont typeface="Arial" panose="020B0604020202020204" pitchFamily="34" charset="0"/>
              <a:buChar char="•"/>
            </a:pPr>
            <a:r>
              <a:rPr lang="en-US" sz="1300" b="1" dirty="0">
                <a:latin typeface="Arial" panose="020B0604020202020204" pitchFamily="34" charset="0"/>
                <a:cs typeface="Arial" panose="020B0604020202020204" pitchFamily="34" charset="0"/>
              </a:rPr>
              <a:t>Race</a:t>
            </a:r>
            <a:r>
              <a:rPr lang="en-US" sz="1300" dirty="0">
                <a:latin typeface="Arial" panose="020B0604020202020204" pitchFamily="34" charset="0"/>
                <a:cs typeface="Arial" panose="020B0604020202020204" pitchFamily="34" charset="0"/>
              </a:rPr>
              <a:t>:</a:t>
            </a:r>
            <a:r>
              <a:rPr lang="en-US" sz="1300" dirty="0">
                <a:solidFill>
                  <a:srgbClr val="FF0000"/>
                </a:solidFill>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70.8% of the RI population identified as non-Hispanic White compared to 60.0% of the US population, 9.6% as Black or African American compared to 12.8% nationally, 4.5% as Asian</a:t>
            </a:r>
            <a:r>
              <a:rPr lang="en-US" sz="1300" dirty="0">
                <a:solidFill>
                  <a:srgbClr val="FF0000"/>
                </a:solidFill>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compared to 5.7% nationally, and 1.3% as American Indian/Alaska Native compared to 0.9% nationally. </a:t>
            </a:r>
          </a:p>
          <a:p>
            <a:pPr>
              <a:buSzPct val="120000"/>
            </a:pPr>
            <a:endParaRPr lang="en-US" sz="1300" dirty="0">
              <a:solidFill>
                <a:srgbClr val="FF0000"/>
              </a:solidFill>
              <a:latin typeface="Arial" panose="020B0604020202020204" pitchFamily="34" charset="0"/>
              <a:cs typeface="Arial" panose="020B0604020202020204" pitchFamily="34" charset="0"/>
            </a:endParaRPr>
          </a:p>
          <a:p>
            <a:pPr marL="285750" indent="-285750">
              <a:buSzPct val="120000"/>
              <a:buFont typeface="Arial" panose="020B0604020202020204" pitchFamily="34" charset="0"/>
              <a:buChar char="•"/>
            </a:pPr>
            <a:r>
              <a:rPr lang="en-US" sz="1300" b="1" dirty="0">
                <a:latin typeface="Arial" panose="020B0604020202020204" pitchFamily="34" charset="0"/>
                <a:cs typeface="Arial" panose="020B0604020202020204" pitchFamily="34" charset="0"/>
              </a:rPr>
              <a:t>Ethnicity</a:t>
            </a:r>
            <a:r>
              <a:rPr lang="en-US" sz="1300" dirty="0">
                <a:latin typeface="Arial" panose="020B0604020202020204" pitchFamily="34" charset="0"/>
                <a:cs typeface="Arial" panose="020B0604020202020204" pitchFamily="34" charset="0"/>
              </a:rPr>
              <a:t>: Hispanics and Latinos comprised a smaller proportion of the RI population (16.3%) than nationally (18.4%)</a:t>
            </a:r>
          </a:p>
          <a:p>
            <a:pPr>
              <a:buSzPct val="120000"/>
            </a:pPr>
            <a:endParaRPr lang="en-US" sz="1300" dirty="0">
              <a:solidFill>
                <a:srgbClr val="FF0000"/>
              </a:solidFill>
              <a:latin typeface="Arial" panose="020B0604020202020204" pitchFamily="34" charset="0"/>
              <a:cs typeface="Arial" panose="020B0604020202020204" pitchFamily="34" charset="0"/>
            </a:endParaRPr>
          </a:p>
          <a:p>
            <a:pPr marL="285750" indent="-285750">
              <a:buSzPct val="120000"/>
              <a:buFont typeface="Arial" panose="020B0604020202020204" pitchFamily="34" charset="0"/>
              <a:buChar char="•"/>
            </a:pPr>
            <a:r>
              <a:rPr lang="en-US" sz="1300" b="1" dirty="0">
                <a:latin typeface="Arial" panose="020B0604020202020204" pitchFamily="34" charset="0"/>
                <a:cs typeface="Arial" panose="020B0604020202020204" pitchFamily="34" charset="0"/>
              </a:rPr>
              <a:t>Foreign Born</a:t>
            </a:r>
            <a:r>
              <a:rPr lang="en-US" sz="1300" dirty="0">
                <a:latin typeface="Arial" panose="020B0604020202020204" pitchFamily="34" charset="0"/>
                <a:cs typeface="Arial" panose="020B0604020202020204" pitchFamily="34" charset="0"/>
              </a:rPr>
              <a:t>: In alignment with the national rate, 13.7% of Rhode Islanders were born outside of the US. </a:t>
            </a:r>
          </a:p>
          <a:p>
            <a:pPr>
              <a:buSzPct val="120000"/>
            </a:pPr>
            <a:endParaRPr lang="en-US" sz="1300" b="1" dirty="0">
              <a:latin typeface="Arial" panose="020B0604020202020204" pitchFamily="34" charset="0"/>
              <a:cs typeface="Arial" panose="020B0604020202020204" pitchFamily="34" charset="0"/>
            </a:endParaRPr>
          </a:p>
          <a:p>
            <a:pPr marL="285750" indent="-285750">
              <a:buSzPct val="120000"/>
              <a:buFont typeface="Arial" panose="020B0604020202020204" pitchFamily="34" charset="0"/>
              <a:buChar char="•"/>
            </a:pPr>
            <a:r>
              <a:rPr lang="en-US" sz="1300" b="1" dirty="0">
                <a:latin typeface="Arial" panose="020B0604020202020204" pitchFamily="34" charset="0"/>
                <a:cs typeface="Arial" panose="020B0604020202020204" pitchFamily="34" charset="0"/>
              </a:rPr>
              <a:t>Income</a:t>
            </a:r>
            <a:r>
              <a:rPr lang="en-US" sz="1300" dirty="0">
                <a:latin typeface="Arial" panose="020B0604020202020204" pitchFamily="34" charset="0"/>
                <a:cs typeface="Arial" panose="020B0604020202020204" pitchFamily="34" charset="0"/>
              </a:rPr>
              <a:t>:</a:t>
            </a:r>
            <a:r>
              <a:rPr lang="en-US" sz="1300" dirty="0">
                <a:solidFill>
                  <a:srgbClr val="FF0000"/>
                </a:solidFill>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The median household income among Rhode Islanders was $71,169 compared to the US median household income of $65,712. RI’s poverty rate was 10.8% compared to the US poverty rate of 12.3%.</a:t>
            </a:r>
          </a:p>
          <a:p>
            <a:pPr marL="285750" indent="-285750">
              <a:buSzPct val="120000"/>
              <a:buFont typeface="Arial" panose="020B0604020202020204" pitchFamily="34" charset="0"/>
              <a:buChar char="•"/>
            </a:pPr>
            <a:endParaRPr lang="en-US" sz="1300" dirty="0">
              <a:solidFill>
                <a:srgbClr val="FF0000"/>
              </a:solidFill>
              <a:latin typeface="Arial" panose="020B0604020202020204" pitchFamily="34" charset="0"/>
              <a:cs typeface="Arial" panose="020B0604020202020204" pitchFamily="34" charset="0"/>
            </a:endParaRPr>
          </a:p>
          <a:p>
            <a:pPr marL="285750" indent="-285750">
              <a:buSzPct val="120000"/>
              <a:buFont typeface="Arial" panose="020B0604020202020204" pitchFamily="34" charset="0"/>
              <a:buChar char="•"/>
            </a:pPr>
            <a:r>
              <a:rPr lang="en-US" sz="1300" b="1" dirty="0">
                <a:latin typeface="Arial" panose="020B0604020202020204" pitchFamily="34" charset="0"/>
                <a:cs typeface="Arial" panose="020B0604020202020204" pitchFamily="34" charset="0"/>
              </a:rPr>
              <a:t>Seniors</a:t>
            </a:r>
            <a:r>
              <a:rPr lang="en-US" sz="1300" dirty="0">
                <a:latin typeface="Arial" panose="020B0604020202020204" pitchFamily="34" charset="0"/>
                <a:cs typeface="Arial" panose="020B0604020202020204" pitchFamily="34" charset="0"/>
              </a:rPr>
              <a:t>: The average age of RI’s population exceeded the US’ average. Adults ages 65 or above made up 17.7% of RI’s population, compared to 16.5% of the US population. </a:t>
            </a:r>
          </a:p>
          <a:p>
            <a:pPr>
              <a:buSzPct val="120000"/>
            </a:pPr>
            <a:endParaRPr lang="en-US" sz="1300" dirty="0">
              <a:solidFill>
                <a:srgbClr val="FF0000"/>
              </a:solidFill>
              <a:latin typeface="Arial" panose="020B0604020202020204" pitchFamily="34" charset="0"/>
              <a:cs typeface="Arial" panose="020B0604020202020204" pitchFamily="34" charset="0"/>
            </a:endParaRPr>
          </a:p>
          <a:p>
            <a:pPr marL="285750" indent="-285750">
              <a:buSzPct val="120000"/>
              <a:buFont typeface="Arial" panose="020B0604020202020204" pitchFamily="34" charset="0"/>
              <a:buChar char="•"/>
            </a:pPr>
            <a:r>
              <a:rPr lang="en-US" sz="1300" b="1" dirty="0">
                <a:latin typeface="Arial" panose="020B0604020202020204" pitchFamily="34" charset="0"/>
                <a:cs typeface="Arial" panose="020B0604020202020204" pitchFamily="34" charset="0"/>
              </a:rPr>
              <a:t>Children</a:t>
            </a:r>
            <a:r>
              <a:rPr lang="en-US" sz="1300" dirty="0">
                <a:latin typeface="Arial" panose="020B0604020202020204" pitchFamily="34" charset="0"/>
                <a:cs typeface="Arial" panose="020B0604020202020204" pitchFamily="34" charset="0"/>
              </a:rPr>
              <a:t>: Children under 18 years made up 19.2% of the state’s population, compared to 22.2% of the US population. </a:t>
            </a:r>
          </a:p>
          <a:p>
            <a:pPr>
              <a:buSzPct val="120000"/>
            </a:pPr>
            <a:endParaRPr lang="en-US" sz="1300" dirty="0">
              <a:latin typeface="Arial" panose="020B0604020202020204" pitchFamily="34" charset="0"/>
              <a:cs typeface="Arial" panose="020B0604020202020204" pitchFamily="34" charset="0"/>
            </a:endParaRPr>
          </a:p>
          <a:p>
            <a:pPr marL="285750" indent="-285750">
              <a:buSzPct val="120000"/>
              <a:buFont typeface="Arial" panose="020B0604020202020204" pitchFamily="34" charset="0"/>
              <a:buChar char="•"/>
            </a:pPr>
            <a:r>
              <a:rPr lang="en-US" sz="1300" b="1" dirty="0">
                <a:latin typeface="Arial" panose="020B0604020202020204" pitchFamily="34" charset="0"/>
                <a:cs typeface="Arial" panose="020B0604020202020204" pitchFamily="34" charset="0"/>
              </a:rPr>
              <a:t>Gender</a:t>
            </a:r>
            <a:r>
              <a:rPr lang="en-US" sz="1300" dirty="0">
                <a:latin typeface="Arial" panose="020B0604020202020204" pitchFamily="34" charset="0"/>
                <a:cs typeface="Arial" panose="020B0604020202020204" pitchFamily="34" charset="0"/>
              </a:rPr>
              <a:t>:</a:t>
            </a:r>
            <a:r>
              <a:rPr lang="en-US" sz="1300" dirty="0">
                <a:solidFill>
                  <a:srgbClr val="FF0000"/>
                </a:solidFill>
                <a:latin typeface="Arial" panose="020B0604020202020204" pitchFamily="34" charset="0"/>
                <a:cs typeface="Arial" panose="020B0604020202020204" pitchFamily="34" charset="0"/>
              </a:rPr>
              <a:t> </a:t>
            </a:r>
            <a:r>
              <a:rPr lang="en-US" sz="1300" dirty="0">
                <a:latin typeface="Arial" panose="020B0604020202020204" pitchFamily="34" charset="0"/>
                <a:cs typeface="Arial" panose="020B0604020202020204" pitchFamily="34" charset="0"/>
              </a:rPr>
              <a:t>51.2% of Rhode Islanders identified as female, compared to 50.8% of the US population.</a:t>
            </a:r>
          </a:p>
          <a:p>
            <a:pPr>
              <a:buSzPct val="120000"/>
            </a:pPr>
            <a:endParaRPr lang="en-US" sz="1300" dirty="0">
              <a:latin typeface="Arial" panose="020B0604020202020204" pitchFamily="34" charset="0"/>
              <a:cs typeface="Arial" panose="020B0604020202020204" pitchFamily="34" charset="0"/>
            </a:endParaRPr>
          </a:p>
          <a:p>
            <a:pPr marL="285750" indent="-285750">
              <a:buSzPct val="120000"/>
              <a:buFont typeface="Arial" panose="020B0604020202020204" pitchFamily="34" charset="0"/>
              <a:buChar char="•"/>
            </a:pPr>
            <a:r>
              <a:rPr lang="en-US" sz="1300" b="1" dirty="0">
                <a:latin typeface="Arial" panose="020B0604020202020204" pitchFamily="34" charset="0"/>
                <a:cs typeface="Arial" panose="020B0604020202020204" pitchFamily="34" charset="0"/>
              </a:rPr>
              <a:t>Population Growth</a:t>
            </a:r>
            <a:r>
              <a:rPr lang="en-US" sz="1300" dirty="0">
                <a:latin typeface="Arial" panose="020B0604020202020204" pitchFamily="34" charset="0"/>
                <a:cs typeface="Arial" panose="020B0604020202020204" pitchFamily="34" charset="0"/>
              </a:rPr>
              <a:t>: RI’s population grew by a slower rate from 2010 to 2019. Over this period, RI grew by 0.6% whereas the national population increased by 6.3%. In 2019, the estimated number of residents in Rhode Island was 1,059,364.</a:t>
            </a:r>
          </a:p>
          <a:p>
            <a:endParaRPr lang="en-US" sz="1300" dirty="0">
              <a:latin typeface="Arial" panose="020B0604020202020204" pitchFamily="34" charset="0"/>
              <a:cs typeface="Arial" panose="020B0604020202020204" pitchFamily="34" charset="0"/>
            </a:endParaRPr>
          </a:p>
          <a:p>
            <a:r>
              <a:rPr lang="en-US" sz="1000" baseline="30000" dirty="0">
                <a:latin typeface="Arial" panose="020B0604020202020204" pitchFamily="34" charset="0"/>
                <a:cs typeface="Arial" panose="020B0604020202020204" pitchFamily="34" charset="0"/>
              </a:rPr>
              <a:t>1</a:t>
            </a:r>
            <a:r>
              <a:rPr lang="en-US" sz="1000" dirty="0">
                <a:latin typeface="Arial" panose="020B0604020202020204" pitchFamily="34" charset="0"/>
                <a:cs typeface="Arial" panose="020B0604020202020204" pitchFamily="34" charset="0"/>
              </a:rPr>
              <a:t>Data Source: US Census Bureau. 2020 statistics not yet available as of November 2020. Prior year’s statistics are provided as </a:t>
            </a:r>
          </a:p>
          <a:p>
            <a:r>
              <a:rPr lang="en-US" sz="1000" dirty="0">
                <a:latin typeface="Arial" panose="020B0604020202020204" pitchFamily="34" charset="0"/>
                <a:cs typeface="Arial" panose="020B0604020202020204" pitchFamily="34" charset="0"/>
              </a:rPr>
              <a:t> proxies. </a:t>
            </a:r>
          </a:p>
        </p:txBody>
      </p:sp>
      <p:sp>
        <p:nvSpPr>
          <p:cNvPr id="9" name="Footer Placeholder 11">
            <a:extLst>
              <a:ext uri="{FF2B5EF4-FFF2-40B4-BE49-F238E27FC236}">
                <a16:creationId xmlns:a16="http://schemas.microsoft.com/office/drawing/2014/main" id="{F8895AFF-0BE1-4D7A-A097-42094C9DBDE3}"/>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3</a:t>
            </a:r>
          </a:p>
        </p:txBody>
      </p:sp>
      <p:grpSp>
        <p:nvGrpSpPr>
          <p:cNvPr id="19" name="Group 18">
            <a:extLst>
              <a:ext uri="{FF2B5EF4-FFF2-40B4-BE49-F238E27FC236}">
                <a16:creationId xmlns:a16="http://schemas.microsoft.com/office/drawing/2014/main" id="{1851C3A7-6AB1-4EA8-B4E8-8B672F4D50DC}"/>
              </a:ext>
            </a:extLst>
          </p:cNvPr>
          <p:cNvGrpSpPr/>
          <p:nvPr/>
        </p:nvGrpSpPr>
        <p:grpSpPr>
          <a:xfrm>
            <a:off x="8134276" y="6315741"/>
            <a:ext cx="800247" cy="392514"/>
            <a:chOff x="7466680" y="6240981"/>
            <a:chExt cx="912981" cy="469877"/>
          </a:xfrm>
        </p:grpSpPr>
        <p:pic>
          <p:nvPicPr>
            <p:cNvPr id="20" name="Content Placeholder 18">
              <a:extLst>
                <a:ext uri="{FF2B5EF4-FFF2-40B4-BE49-F238E27FC236}">
                  <a16:creationId xmlns:a16="http://schemas.microsoft.com/office/drawing/2014/main" id="{364856DE-7A11-4B18-90D7-741CEA1AEAFE}"/>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21" name="Picture 20">
              <a:extLst>
                <a:ext uri="{FF2B5EF4-FFF2-40B4-BE49-F238E27FC236}">
                  <a16:creationId xmlns:a16="http://schemas.microsoft.com/office/drawing/2014/main" id="{51528C8E-4308-4A42-B5E7-A780262C6BD1}"/>
                </a:ext>
              </a:extLst>
            </p:cNvPr>
            <p:cNvPicPr>
              <a:picLocks noChangeAspect="1"/>
            </p:cNvPicPr>
            <p:nvPr/>
          </p:nvPicPr>
          <p:blipFill rotWithShape="1">
            <a:blip r:embed="rId4">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spTree>
    <p:extLst>
      <p:ext uri="{BB962C8B-B14F-4D97-AF65-F5344CB8AC3E}">
        <p14:creationId xmlns:p14="http://schemas.microsoft.com/office/powerpoint/2010/main" val="1242317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443FC55-988A-4630-B5CF-A67B4D47415B}"/>
              </a:ext>
            </a:extLst>
          </p:cNvPr>
          <p:cNvGrpSpPr/>
          <p:nvPr/>
        </p:nvGrpSpPr>
        <p:grpSpPr>
          <a:xfrm>
            <a:off x="404970" y="2586324"/>
            <a:ext cx="8529553" cy="3695495"/>
            <a:chOff x="404971" y="2904678"/>
            <a:chExt cx="8529553" cy="3493909"/>
          </a:xfrm>
        </p:grpSpPr>
        <p:pic>
          <p:nvPicPr>
            <p:cNvPr id="15" name="Picture 14">
              <a:extLst>
                <a:ext uri="{FF2B5EF4-FFF2-40B4-BE49-F238E27FC236}">
                  <a16:creationId xmlns:a16="http://schemas.microsoft.com/office/drawing/2014/main" id="{EAF5B1CE-6E0F-42F7-9357-E2184B3FDEEC}"/>
                </a:ext>
              </a:extLst>
            </p:cNvPr>
            <p:cNvPicPr>
              <a:picLocks noChangeAspect="1"/>
            </p:cNvPicPr>
            <p:nvPr/>
          </p:nvPicPr>
          <p:blipFill>
            <a:blip r:embed="rId3"/>
            <a:stretch>
              <a:fillRect/>
            </a:stretch>
          </p:blipFill>
          <p:spPr>
            <a:xfrm>
              <a:off x="447675" y="2987481"/>
              <a:ext cx="8248650" cy="3228975"/>
            </a:xfrm>
            <a:prstGeom prst="rect">
              <a:avLst/>
            </a:prstGeom>
          </p:spPr>
        </p:pic>
        <p:sp>
          <p:nvSpPr>
            <p:cNvPr id="29" name="TextBox 28">
              <a:extLst>
                <a:ext uri="{FF2B5EF4-FFF2-40B4-BE49-F238E27FC236}">
                  <a16:creationId xmlns:a16="http://schemas.microsoft.com/office/drawing/2014/main" id="{A311D292-AEB2-41B6-AC17-7365B00DCDA5}"/>
                </a:ext>
              </a:extLst>
            </p:cNvPr>
            <p:cNvSpPr txBox="1"/>
            <p:nvPr/>
          </p:nvSpPr>
          <p:spPr>
            <a:xfrm>
              <a:off x="627413" y="6136977"/>
              <a:ext cx="8307111" cy="261610"/>
            </a:xfrm>
            <a:prstGeom prst="rect">
              <a:avLst/>
            </a:prstGeom>
            <a:noFill/>
          </p:spPr>
          <p:txBody>
            <a:bodyPr wrap="square" rtlCol="0">
              <a:spAutoFit/>
            </a:bodyPr>
            <a:lstStyle/>
            <a:p>
              <a:r>
                <a:rPr lang="en-US" sz="1100" dirty="0">
                  <a:solidFill>
                    <a:schemeClr val="tx1">
                      <a:lumMod val="75000"/>
                      <a:lumOff val="25000"/>
                    </a:schemeClr>
                  </a:solidFill>
                  <a:latin typeface="Arial" panose="020B0604020202020204" pitchFamily="34" charset="0"/>
                  <a:cs typeface="Arial" panose="020B0604020202020204" pitchFamily="34" charset="0"/>
                </a:rPr>
                <a:t>   Private Insurance                   Medicaid                          Medicare                             Military                               Uninsured  </a:t>
              </a:r>
            </a:p>
          </p:txBody>
        </p:sp>
        <p:sp>
          <p:nvSpPr>
            <p:cNvPr id="39" name="TextBox 38">
              <a:extLst>
                <a:ext uri="{FF2B5EF4-FFF2-40B4-BE49-F238E27FC236}">
                  <a16:creationId xmlns:a16="http://schemas.microsoft.com/office/drawing/2014/main" id="{7B5593DB-F634-4EA1-A770-5BDE7C912BA3}"/>
                </a:ext>
              </a:extLst>
            </p:cNvPr>
            <p:cNvSpPr txBox="1"/>
            <p:nvPr/>
          </p:nvSpPr>
          <p:spPr>
            <a:xfrm>
              <a:off x="404971" y="2904678"/>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55.4%</a:t>
              </a:r>
            </a:p>
          </p:txBody>
        </p:sp>
        <p:sp>
          <p:nvSpPr>
            <p:cNvPr id="44" name="TextBox 43">
              <a:extLst>
                <a:ext uri="{FF2B5EF4-FFF2-40B4-BE49-F238E27FC236}">
                  <a16:creationId xmlns:a16="http://schemas.microsoft.com/office/drawing/2014/main" id="{BA807371-0869-4FC4-AB4F-6734B40BC9F4}"/>
                </a:ext>
              </a:extLst>
            </p:cNvPr>
            <p:cNvSpPr txBox="1"/>
            <p:nvPr/>
          </p:nvSpPr>
          <p:spPr>
            <a:xfrm>
              <a:off x="1052509" y="3023170"/>
              <a:ext cx="630475"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52.2%</a:t>
              </a:r>
            </a:p>
          </p:txBody>
        </p:sp>
        <p:sp>
          <p:nvSpPr>
            <p:cNvPr id="45" name="TextBox 44">
              <a:extLst>
                <a:ext uri="{FF2B5EF4-FFF2-40B4-BE49-F238E27FC236}">
                  <a16:creationId xmlns:a16="http://schemas.microsoft.com/office/drawing/2014/main" id="{5DA4E140-04CA-4D7B-AB38-5D9D8F679989}"/>
                </a:ext>
              </a:extLst>
            </p:cNvPr>
            <p:cNvSpPr txBox="1"/>
            <p:nvPr/>
          </p:nvSpPr>
          <p:spPr>
            <a:xfrm>
              <a:off x="2022032" y="4989626"/>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17.6%</a:t>
              </a:r>
            </a:p>
          </p:txBody>
        </p:sp>
        <p:sp>
          <p:nvSpPr>
            <p:cNvPr id="50" name="TextBox 49">
              <a:extLst>
                <a:ext uri="{FF2B5EF4-FFF2-40B4-BE49-F238E27FC236}">
                  <a16:creationId xmlns:a16="http://schemas.microsoft.com/office/drawing/2014/main" id="{595100A4-F0BC-4890-96AC-02DF864621B4}"/>
                </a:ext>
              </a:extLst>
            </p:cNvPr>
            <p:cNvSpPr txBox="1"/>
            <p:nvPr/>
          </p:nvSpPr>
          <p:spPr>
            <a:xfrm>
              <a:off x="2627102" y="4656219"/>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23.6%</a:t>
              </a:r>
            </a:p>
          </p:txBody>
        </p:sp>
        <p:sp>
          <p:nvSpPr>
            <p:cNvPr id="51" name="TextBox 50">
              <a:extLst>
                <a:ext uri="{FF2B5EF4-FFF2-40B4-BE49-F238E27FC236}">
                  <a16:creationId xmlns:a16="http://schemas.microsoft.com/office/drawing/2014/main" id="{DA8F2169-549E-4ACE-9984-F9B15ED0751C}"/>
                </a:ext>
              </a:extLst>
            </p:cNvPr>
            <p:cNvSpPr txBox="1"/>
            <p:nvPr/>
          </p:nvSpPr>
          <p:spPr>
            <a:xfrm>
              <a:off x="3302829" y="4548497"/>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24.3%</a:t>
              </a:r>
            </a:p>
          </p:txBody>
        </p:sp>
        <p:sp>
          <p:nvSpPr>
            <p:cNvPr id="52" name="TextBox 51">
              <a:extLst>
                <a:ext uri="{FF2B5EF4-FFF2-40B4-BE49-F238E27FC236}">
                  <a16:creationId xmlns:a16="http://schemas.microsoft.com/office/drawing/2014/main" id="{E97AF61B-9103-4997-8E83-733C72307564}"/>
                </a:ext>
              </a:extLst>
            </p:cNvPr>
            <p:cNvSpPr txBox="1"/>
            <p:nvPr/>
          </p:nvSpPr>
          <p:spPr>
            <a:xfrm>
              <a:off x="3643788" y="5215293"/>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13.4%</a:t>
              </a:r>
            </a:p>
          </p:txBody>
        </p:sp>
        <p:sp>
          <p:nvSpPr>
            <p:cNvPr id="54" name="TextBox 53">
              <a:extLst>
                <a:ext uri="{FF2B5EF4-FFF2-40B4-BE49-F238E27FC236}">
                  <a16:creationId xmlns:a16="http://schemas.microsoft.com/office/drawing/2014/main" id="{DE4E8809-689E-4C79-8E84-4ABE288903C7}"/>
                </a:ext>
              </a:extLst>
            </p:cNvPr>
            <p:cNvSpPr txBox="1"/>
            <p:nvPr/>
          </p:nvSpPr>
          <p:spPr>
            <a:xfrm>
              <a:off x="4238457" y="4970527"/>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17.4%</a:t>
              </a:r>
            </a:p>
          </p:txBody>
        </p:sp>
        <p:sp>
          <p:nvSpPr>
            <p:cNvPr id="56" name="TextBox 55">
              <a:extLst>
                <a:ext uri="{FF2B5EF4-FFF2-40B4-BE49-F238E27FC236}">
                  <a16:creationId xmlns:a16="http://schemas.microsoft.com/office/drawing/2014/main" id="{40F26125-9848-4CD9-BD34-A28C42E7D96C}"/>
                </a:ext>
              </a:extLst>
            </p:cNvPr>
            <p:cNvSpPr txBox="1"/>
            <p:nvPr/>
          </p:nvSpPr>
          <p:spPr>
            <a:xfrm>
              <a:off x="5347666" y="5803930"/>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2.8%</a:t>
              </a:r>
            </a:p>
          </p:txBody>
        </p:sp>
        <p:sp>
          <p:nvSpPr>
            <p:cNvPr id="57" name="TextBox 56">
              <a:extLst>
                <a:ext uri="{FF2B5EF4-FFF2-40B4-BE49-F238E27FC236}">
                  <a16:creationId xmlns:a16="http://schemas.microsoft.com/office/drawing/2014/main" id="{0F577454-6918-484D-9144-0141561527BD}"/>
                </a:ext>
              </a:extLst>
            </p:cNvPr>
            <p:cNvSpPr txBox="1"/>
            <p:nvPr/>
          </p:nvSpPr>
          <p:spPr>
            <a:xfrm>
              <a:off x="5678704" y="5823956"/>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2.6%</a:t>
              </a:r>
            </a:p>
          </p:txBody>
        </p:sp>
        <p:sp>
          <p:nvSpPr>
            <p:cNvPr id="59" name="TextBox 58">
              <a:extLst>
                <a:ext uri="{FF2B5EF4-FFF2-40B4-BE49-F238E27FC236}">
                  <a16:creationId xmlns:a16="http://schemas.microsoft.com/office/drawing/2014/main" id="{6A902F18-0700-46EE-BE5C-D7EE58B4EC71}"/>
                </a:ext>
              </a:extLst>
            </p:cNvPr>
            <p:cNvSpPr txBox="1"/>
            <p:nvPr/>
          </p:nvSpPr>
          <p:spPr>
            <a:xfrm>
              <a:off x="6562576" y="5825590"/>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2.4%</a:t>
              </a:r>
            </a:p>
          </p:txBody>
        </p:sp>
        <p:sp>
          <p:nvSpPr>
            <p:cNvPr id="60" name="TextBox 59">
              <a:extLst>
                <a:ext uri="{FF2B5EF4-FFF2-40B4-BE49-F238E27FC236}">
                  <a16:creationId xmlns:a16="http://schemas.microsoft.com/office/drawing/2014/main" id="{1E5AEE8A-0A2C-4D00-8493-54667194D336}"/>
                </a:ext>
              </a:extLst>
            </p:cNvPr>
            <p:cNvSpPr txBox="1"/>
            <p:nvPr/>
          </p:nvSpPr>
          <p:spPr>
            <a:xfrm>
              <a:off x="7161729" y="5359370"/>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10.9%</a:t>
              </a:r>
            </a:p>
          </p:txBody>
        </p:sp>
        <p:sp>
          <p:nvSpPr>
            <p:cNvPr id="62" name="TextBox 61">
              <a:extLst>
                <a:ext uri="{FF2B5EF4-FFF2-40B4-BE49-F238E27FC236}">
                  <a16:creationId xmlns:a16="http://schemas.microsoft.com/office/drawing/2014/main" id="{197924B5-34C3-4DAE-9214-E85AA47D9045}"/>
                </a:ext>
              </a:extLst>
            </p:cNvPr>
            <p:cNvSpPr txBox="1"/>
            <p:nvPr/>
          </p:nvSpPr>
          <p:spPr>
            <a:xfrm>
              <a:off x="7766020" y="5699497"/>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4.2%</a:t>
              </a:r>
            </a:p>
          </p:txBody>
        </p:sp>
        <p:sp>
          <p:nvSpPr>
            <p:cNvPr id="63" name="TextBox 62">
              <a:extLst>
                <a:ext uri="{FF2B5EF4-FFF2-40B4-BE49-F238E27FC236}">
                  <a16:creationId xmlns:a16="http://schemas.microsoft.com/office/drawing/2014/main" id="{56465781-0F8F-474A-A7F1-FE3D57AC39AE}"/>
                </a:ext>
              </a:extLst>
            </p:cNvPr>
            <p:cNvSpPr txBox="1"/>
            <p:nvPr/>
          </p:nvSpPr>
          <p:spPr>
            <a:xfrm>
              <a:off x="8310557" y="5711577"/>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4.0%</a:t>
              </a:r>
            </a:p>
          </p:txBody>
        </p:sp>
        <p:sp>
          <p:nvSpPr>
            <p:cNvPr id="69" name="TextBox 68">
              <a:extLst>
                <a:ext uri="{FF2B5EF4-FFF2-40B4-BE49-F238E27FC236}">
                  <a16:creationId xmlns:a16="http://schemas.microsoft.com/office/drawing/2014/main" id="{0798CF78-5FE9-4E7E-BCB7-D6C70899FE48}"/>
                </a:ext>
              </a:extLst>
            </p:cNvPr>
            <p:cNvSpPr txBox="1"/>
            <p:nvPr/>
          </p:nvSpPr>
          <p:spPr>
            <a:xfrm>
              <a:off x="1662595" y="3140431"/>
              <a:ext cx="652973"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51.5%</a:t>
              </a:r>
            </a:p>
          </p:txBody>
        </p:sp>
        <p:sp>
          <p:nvSpPr>
            <p:cNvPr id="74" name="TextBox 73">
              <a:extLst>
                <a:ext uri="{FF2B5EF4-FFF2-40B4-BE49-F238E27FC236}">
                  <a16:creationId xmlns:a16="http://schemas.microsoft.com/office/drawing/2014/main" id="{320A73E1-2FFB-42EB-A805-7D1CFD1B116C}"/>
                </a:ext>
              </a:extLst>
            </p:cNvPr>
            <p:cNvSpPr txBox="1"/>
            <p:nvPr/>
          </p:nvSpPr>
          <p:spPr>
            <a:xfrm>
              <a:off x="4559422" y="4874799"/>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18.0%</a:t>
              </a:r>
            </a:p>
          </p:txBody>
        </p:sp>
        <p:sp>
          <p:nvSpPr>
            <p:cNvPr id="75" name="TextBox 74">
              <a:extLst>
                <a:ext uri="{FF2B5EF4-FFF2-40B4-BE49-F238E27FC236}">
                  <a16:creationId xmlns:a16="http://schemas.microsoft.com/office/drawing/2014/main" id="{57C77130-BFD6-4D8B-81C9-D3F8DC68FD34}"/>
                </a:ext>
              </a:extLst>
            </p:cNvPr>
            <p:cNvSpPr txBox="1"/>
            <p:nvPr/>
          </p:nvSpPr>
          <p:spPr>
            <a:xfrm>
              <a:off x="3928975" y="5038847"/>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16.3%</a:t>
              </a:r>
            </a:p>
          </p:txBody>
        </p:sp>
        <p:sp>
          <p:nvSpPr>
            <p:cNvPr id="76" name="TextBox 75">
              <a:extLst>
                <a:ext uri="{FF2B5EF4-FFF2-40B4-BE49-F238E27FC236}">
                  <a16:creationId xmlns:a16="http://schemas.microsoft.com/office/drawing/2014/main" id="{0134CFD1-E34C-4664-BDA3-B5FD27C34384}"/>
                </a:ext>
              </a:extLst>
            </p:cNvPr>
            <p:cNvSpPr txBox="1"/>
            <p:nvPr/>
          </p:nvSpPr>
          <p:spPr>
            <a:xfrm>
              <a:off x="2278484" y="4730816"/>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22.4%</a:t>
              </a:r>
            </a:p>
          </p:txBody>
        </p:sp>
      </p:grpSp>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3000" b="1" dirty="0">
                <a:solidFill>
                  <a:srgbClr val="002A7E"/>
                </a:solidFill>
                <a:latin typeface="Arial" panose="020B0604020202020204" pitchFamily="34" charset="0"/>
                <a:cs typeface="Arial" panose="020B0604020202020204" pitchFamily="34" charset="0"/>
              </a:rPr>
              <a:t>SECTION 4. Coverage Trends</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08C0A585-A542-408C-8E0E-93C7D5290CDE}"/>
              </a:ext>
            </a:extLst>
          </p:cNvPr>
          <p:cNvSpPr txBox="1"/>
          <p:nvPr/>
        </p:nvSpPr>
        <p:spPr>
          <a:xfrm>
            <a:off x="545552" y="607547"/>
            <a:ext cx="8052895" cy="1877437"/>
          </a:xfrm>
          <a:prstGeom prst="rect">
            <a:avLst/>
          </a:prstGeom>
          <a:noFill/>
        </p:spPr>
        <p:txBody>
          <a:bodyPr wrap="square" rtlCol="0">
            <a:spAutoFit/>
          </a:bodyPr>
          <a:lstStyle/>
          <a:p>
            <a:pPr algn="ctr"/>
            <a:endParaRPr lang="en-US" sz="10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Across the nation, the health insurance coverage landscape is shifting as a result of the COVID-19 pandemic</a:t>
            </a:r>
          </a:p>
          <a:p>
            <a:endParaRPr lang="en-US" sz="1300" b="1" dirty="0">
              <a:latin typeface="Arial" panose="020B0604020202020204" pitchFamily="34" charset="0"/>
              <a:cs typeface="Arial" panose="020B0604020202020204" pitchFamily="34" charset="0"/>
            </a:endParaRPr>
          </a:p>
          <a:p>
            <a:pPr marL="171450" indent="-171450" defTabSz="914400">
              <a:buFont typeface="Arial" panose="020B0604020202020204" pitchFamily="34" charset="0"/>
              <a:buChar char="•"/>
              <a:defRPr/>
            </a:pPr>
            <a:r>
              <a:rPr lang="en-US" sz="1300" dirty="0">
                <a:latin typeface="Arial" panose="020B0604020202020204" pitchFamily="34" charset="0"/>
                <a:cs typeface="Arial" panose="020B0604020202020204" pitchFamily="34" charset="0"/>
              </a:rPr>
              <a:t>While the full impact of this public health crisis is not yet known, current data indicates increased rates of mortality among the elderly and lower-income communities, as well as increased rates of unemployment leading to shifts in government-sponsored and employer-sponsored insurance rates.</a:t>
            </a:r>
          </a:p>
          <a:p>
            <a:pPr marL="171450" indent="-171450" defTabSz="914400">
              <a:buFont typeface="Arial" panose="020B0604020202020204" pitchFamily="34" charset="0"/>
              <a:buChar char="•"/>
              <a:defRPr/>
            </a:pPr>
            <a:r>
              <a:rPr lang="en-US" sz="1300" dirty="0">
                <a:latin typeface="Arial" panose="020B0604020202020204" pitchFamily="34" charset="0"/>
                <a:cs typeface="Arial" panose="020B0604020202020204" pitchFamily="34" charset="0"/>
              </a:rPr>
              <a:t>There has been minimal change to coverage in Rhode Island, as of the time of the 2020 Health Insurance Survey.</a:t>
            </a:r>
          </a:p>
        </p:txBody>
      </p:sp>
      <p:sp>
        <p:nvSpPr>
          <p:cNvPr id="21" name="Footer Placeholder 11">
            <a:extLst>
              <a:ext uri="{FF2B5EF4-FFF2-40B4-BE49-F238E27FC236}">
                <a16:creationId xmlns:a16="http://schemas.microsoft.com/office/drawing/2014/main" id="{06422455-902D-454A-8327-4A2BCBC28E24}"/>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4</a:t>
            </a:r>
          </a:p>
        </p:txBody>
      </p:sp>
      <p:graphicFrame>
        <p:nvGraphicFramePr>
          <p:cNvPr id="5" name="Table 4">
            <a:extLst>
              <a:ext uri="{FF2B5EF4-FFF2-40B4-BE49-F238E27FC236}">
                <a16:creationId xmlns:a16="http://schemas.microsoft.com/office/drawing/2014/main" id="{ECD995CC-F6B1-4556-9097-F315A63D8E80}"/>
              </a:ext>
            </a:extLst>
          </p:cNvPr>
          <p:cNvGraphicFramePr>
            <a:graphicFrameLocks noGrp="1"/>
          </p:cNvGraphicFramePr>
          <p:nvPr>
            <p:extLst>
              <p:ext uri="{D42A27DB-BD31-4B8C-83A1-F6EECF244321}">
                <p14:modId xmlns:p14="http://schemas.microsoft.com/office/powerpoint/2010/main" val="1828979575"/>
              </p:ext>
            </p:extLst>
          </p:nvPr>
        </p:nvGraphicFramePr>
        <p:xfrm>
          <a:off x="5769423" y="3528224"/>
          <a:ext cx="3069756" cy="1208977"/>
        </p:xfrm>
        <a:graphic>
          <a:graphicData uri="http://schemas.openxmlformats.org/drawingml/2006/table">
            <a:tbl>
              <a:tblPr firstRow="1" bandRow="1">
                <a:tableStyleId>{5C22544A-7EE6-4342-B048-85BDC9FD1C3A}</a:tableStyleId>
              </a:tblPr>
              <a:tblGrid>
                <a:gridCol w="602396">
                  <a:extLst>
                    <a:ext uri="{9D8B030D-6E8A-4147-A177-3AD203B41FA5}">
                      <a16:colId xmlns:a16="http://schemas.microsoft.com/office/drawing/2014/main" val="1136108807"/>
                    </a:ext>
                  </a:extLst>
                </a:gridCol>
                <a:gridCol w="493472">
                  <a:extLst>
                    <a:ext uri="{9D8B030D-6E8A-4147-A177-3AD203B41FA5}">
                      <a16:colId xmlns:a16="http://schemas.microsoft.com/office/drawing/2014/main" val="345050851"/>
                    </a:ext>
                  </a:extLst>
                </a:gridCol>
                <a:gridCol w="493472">
                  <a:extLst>
                    <a:ext uri="{9D8B030D-6E8A-4147-A177-3AD203B41FA5}">
                      <a16:colId xmlns:a16="http://schemas.microsoft.com/office/drawing/2014/main" val="296065991"/>
                    </a:ext>
                  </a:extLst>
                </a:gridCol>
                <a:gridCol w="493472">
                  <a:extLst>
                    <a:ext uri="{9D8B030D-6E8A-4147-A177-3AD203B41FA5}">
                      <a16:colId xmlns:a16="http://schemas.microsoft.com/office/drawing/2014/main" val="2895691923"/>
                    </a:ext>
                  </a:extLst>
                </a:gridCol>
                <a:gridCol w="493472">
                  <a:extLst>
                    <a:ext uri="{9D8B030D-6E8A-4147-A177-3AD203B41FA5}">
                      <a16:colId xmlns:a16="http://schemas.microsoft.com/office/drawing/2014/main" val="2531806526"/>
                    </a:ext>
                  </a:extLst>
                </a:gridCol>
                <a:gridCol w="493472">
                  <a:extLst>
                    <a:ext uri="{9D8B030D-6E8A-4147-A177-3AD203B41FA5}">
                      <a16:colId xmlns:a16="http://schemas.microsoft.com/office/drawing/2014/main" val="2473759957"/>
                    </a:ext>
                  </a:extLst>
                </a:gridCol>
              </a:tblGrid>
              <a:tr h="172711">
                <a:tc>
                  <a:txBody>
                    <a:bodyPr/>
                    <a:lstStyle/>
                    <a:p>
                      <a:pPr algn="l"/>
                      <a:r>
                        <a:rPr lang="en-US" sz="800" b="0" dirty="0">
                          <a:solidFill>
                            <a:schemeClr val="tx1"/>
                          </a:solidFill>
                          <a:latin typeface="Arial" panose="020B0604020202020204" pitchFamily="34" charset="0"/>
                          <a:cs typeface="Arial" panose="020B0604020202020204" pitchFamily="34" charset="0"/>
                        </a:rPr>
                        <a:t> Insurance</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393106042"/>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Private</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574,863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559,954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544,558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539,630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538,611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30816560"/>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Medicaid</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182,394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233,017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246,100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253,353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254,206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794661542"/>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Medicare</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139,162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168,911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181,199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188,935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184,938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3267499"/>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Military</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29,177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27,458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27,288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27,035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25,463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047945563"/>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Uninsured</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112,774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49,591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43,609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38,887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42,305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544884042"/>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State Total</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1,038,370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1,038,930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1,042,754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1,047,840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1,045,523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336427292"/>
                  </a:ext>
                </a:extLst>
              </a:tr>
            </a:tbl>
          </a:graphicData>
        </a:graphic>
      </p:graphicFrame>
      <p:sp>
        <p:nvSpPr>
          <p:cNvPr id="14" name="TextBox 13">
            <a:extLst>
              <a:ext uri="{FF2B5EF4-FFF2-40B4-BE49-F238E27FC236}">
                <a16:creationId xmlns:a16="http://schemas.microsoft.com/office/drawing/2014/main" id="{00A2BC36-6B38-442D-9CD8-90D7609E42B0}"/>
              </a:ext>
            </a:extLst>
          </p:cNvPr>
          <p:cNvSpPr txBox="1"/>
          <p:nvPr/>
        </p:nvSpPr>
        <p:spPr>
          <a:xfrm>
            <a:off x="5889079" y="3245304"/>
            <a:ext cx="2860114" cy="276999"/>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r>
              <a:rPr lang="en-US" sz="1150" dirty="0"/>
              <a:t>Enrollment by Insurance Type (count)</a:t>
            </a:r>
          </a:p>
        </p:txBody>
      </p:sp>
      <p:cxnSp>
        <p:nvCxnSpPr>
          <p:cNvPr id="66" name="Straight Connector 65">
            <a:extLst>
              <a:ext uri="{FF2B5EF4-FFF2-40B4-BE49-F238E27FC236}">
                <a16:creationId xmlns:a16="http://schemas.microsoft.com/office/drawing/2014/main" id="{63AC9EF8-69FE-4BEF-AA65-CB75F73E6704}"/>
              </a:ext>
            </a:extLst>
          </p:cNvPr>
          <p:cNvCxnSpPr>
            <a:cxnSpLocks/>
          </p:cNvCxnSpPr>
          <p:nvPr/>
        </p:nvCxnSpPr>
        <p:spPr>
          <a:xfrm>
            <a:off x="7019862" y="5038847"/>
            <a:ext cx="0" cy="1261928"/>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grpSp>
        <p:nvGrpSpPr>
          <p:cNvPr id="71" name="Group 70">
            <a:extLst>
              <a:ext uri="{FF2B5EF4-FFF2-40B4-BE49-F238E27FC236}">
                <a16:creationId xmlns:a16="http://schemas.microsoft.com/office/drawing/2014/main" id="{727E5596-79DB-4660-BDB4-9C1DE4B618FC}"/>
              </a:ext>
            </a:extLst>
          </p:cNvPr>
          <p:cNvGrpSpPr/>
          <p:nvPr/>
        </p:nvGrpSpPr>
        <p:grpSpPr>
          <a:xfrm>
            <a:off x="8134276" y="6315741"/>
            <a:ext cx="800247" cy="392514"/>
            <a:chOff x="7466680" y="6240981"/>
            <a:chExt cx="912981" cy="469877"/>
          </a:xfrm>
        </p:grpSpPr>
        <p:pic>
          <p:nvPicPr>
            <p:cNvPr id="72" name="Content Placeholder 18">
              <a:extLst>
                <a:ext uri="{FF2B5EF4-FFF2-40B4-BE49-F238E27FC236}">
                  <a16:creationId xmlns:a16="http://schemas.microsoft.com/office/drawing/2014/main" id="{09EE7AC4-4944-40B0-8A70-C5DC39D49A50}"/>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73" name="Picture 72">
              <a:extLst>
                <a:ext uri="{FF2B5EF4-FFF2-40B4-BE49-F238E27FC236}">
                  <a16:creationId xmlns:a16="http://schemas.microsoft.com/office/drawing/2014/main" id="{22DEB18B-D303-4B28-BED7-A7C770CEF569}"/>
                </a:ext>
              </a:extLst>
            </p:cNvPr>
            <p:cNvPicPr>
              <a:picLocks noChangeAspect="1"/>
            </p:cNvPicPr>
            <p:nvPr/>
          </p:nvPicPr>
          <p:blipFill rotWithShape="1">
            <a:blip r:embed="rId5">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sp>
        <p:nvSpPr>
          <p:cNvPr id="46" name="TextBox 45">
            <a:extLst>
              <a:ext uri="{FF2B5EF4-FFF2-40B4-BE49-F238E27FC236}">
                <a16:creationId xmlns:a16="http://schemas.microsoft.com/office/drawing/2014/main" id="{8D16A57D-3CD2-43B3-AE27-46AA3F540C12}"/>
              </a:ext>
            </a:extLst>
          </p:cNvPr>
          <p:cNvSpPr txBox="1"/>
          <p:nvPr/>
        </p:nvSpPr>
        <p:spPr>
          <a:xfrm>
            <a:off x="1320117" y="2835680"/>
            <a:ext cx="652973"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51.5%</a:t>
            </a:r>
          </a:p>
        </p:txBody>
      </p:sp>
      <p:sp>
        <p:nvSpPr>
          <p:cNvPr id="48" name="TextBox 47">
            <a:extLst>
              <a:ext uri="{FF2B5EF4-FFF2-40B4-BE49-F238E27FC236}">
                <a16:creationId xmlns:a16="http://schemas.microsoft.com/office/drawing/2014/main" id="{1B37666D-F28B-469C-8D0E-741D0DB7EFDB}"/>
              </a:ext>
            </a:extLst>
          </p:cNvPr>
          <p:cNvSpPr txBox="1"/>
          <p:nvPr/>
        </p:nvSpPr>
        <p:spPr>
          <a:xfrm>
            <a:off x="4873291" y="4791567"/>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17.7%</a:t>
            </a:r>
          </a:p>
        </p:txBody>
      </p:sp>
      <p:sp>
        <p:nvSpPr>
          <p:cNvPr id="13" name="TextBox 12">
            <a:extLst>
              <a:ext uri="{FF2B5EF4-FFF2-40B4-BE49-F238E27FC236}">
                <a16:creationId xmlns:a16="http://schemas.microsoft.com/office/drawing/2014/main" id="{397DAC87-14FC-45FC-8025-14769E0F0974}"/>
              </a:ext>
            </a:extLst>
          </p:cNvPr>
          <p:cNvSpPr txBox="1"/>
          <p:nvPr/>
        </p:nvSpPr>
        <p:spPr>
          <a:xfrm>
            <a:off x="2962009" y="2522351"/>
            <a:ext cx="3219981" cy="276999"/>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Enrollment by Insurance Type</a:t>
            </a:r>
            <a:endParaRPr lang="en-US" sz="1200" dirty="0">
              <a:solidFill>
                <a:schemeClr val="tx1">
                  <a:lumMod val="75000"/>
                  <a:lumOff val="25000"/>
                </a:schemeClr>
              </a:solidFill>
              <a:latin typeface="Arial" panose="020B0604020202020204" pitchFamily="34" charset="0"/>
              <a:cs typeface="Arial" panose="020B0604020202020204" pitchFamily="34" charset="0"/>
            </a:endParaRPr>
          </a:p>
        </p:txBody>
      </p:sp>
      <p:pic>
        <p:nvPicPr>
          <p:cNvPr id="9" name="Picture 8">
            <a:extLst>
              <a:ext uri="{FF2B5EF4-FFF2-40B4-BE49-F238E27FC236}">
                <a16:creationId xmlns:a16="http://schemas.microsoft.com/office/drawing/2014/main" id="{A9818129-EB70-453D-888E-8F82C358C5DB}"/>
              </a:ext>
            </a:extLst>
          </p:cNvPr>
          <p:cNvPicPr>
            <a:picLocks noChangeAspect="1"/>
          </p:cNvPicPr>
          <p:nvPr/>
        </p:nvPicPr>
        <p:blipFill>
          <a:blip r:embed="rId6"/>
          <a:stretch>
            <a:fillRect/>
          </a:stretch>
        </p:blipFill>
        <p:spPr>
          <a:xfrm>
            <a:off x="3311018" y="2821525"/>
            <a:ext cx="2521963" cy="253689"/>
          </a:xfrm>
          <a:prstGeom prst="rect">
            <a:avLst/>
          </a:prstGeom>
        </p:spPr>
      </p:pic>
      <p:sp>
        <p:nvSpPr>
          <p:cNvPr id="65" name="TextBox 64">
            <a:extLst>
              <a:ext uri="{FF2B5EF4-FFF2-40B4-BE49-F238E27FC236}">
                <a16:creationId xmlns:a16="http://schemas.microsoft.com/office/drawing/2014/main" id="{50FB0038-0789-42D4-BCCD-FCF879A80C3B}"/>
              </a:ext>
            </a:extLst>
          </p:cNvPr>
          <p:cNvSpPr txBox="1"/>
          <p:nvPr/>
        </p:nvSpPr>
        <p:spPr>
          <a:xfrm>
            <a:off x="7493776" y="5507432"/>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4.8%</a:t>
            </a:r>
          </a:p>
        </p:txBody>
      </p:sp>
      <p:sp>
        <p:nvSpPr>
          <p:cNvPr id="67" name="TextBox 66">
            <a:extLst>
              <a:ext uri="{FF2B5EF4-FFF2-40B4-BE49-F238E27FC236}">
                <a16:creationId xmlns:a16="http://schemas.microsoft.com/office/drawing/2014/main" id="{B2A5874B-2C6C-4479-9F53-5E7CAE064477}"/>
              </a:ext>
            </a:extLst>
          </p:cNvPr>
          <p:cNvSpPr txBox="1"/>
          <p:nvPr/>
        </p:nvSpPr>
        <p:spPr>
          <a:xfrm>
            <a:off x="8013222" y="5624495"/>
            <a:ext cx="423663"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3.7%</a:t>
            </a:r>
          </a:p>
        </p:txBody>
      </p:sp>
      <p:sp>
        <p:nvSpPr>
          <p:cNvPr id="68" name="TextBox 67">
            <a:extLst>
              <a:ext uri="{FF2B5EF4-FFF2-40B4-BE49-F238E27FC236}">
                <a16:creationId xmlns:a16="http://schemas.microsoft.com/office/drawing/2014/main" id="{08E6DEA8-5A3F-418C-9E4F-76D8C4384B14}"/>
              </a:ext>
            </a:extLst>
          </p:cNvPr>
          <p:cNvSpPr txBox="1"/>
          <p:nvPr/>
        </p:nvSpPr>
        <p:spPr>
          <a:xfrm>
            <a:off x="731049" y="2639119"/>
            <a:ext cx="630474"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53.9%</a:t>
            </a:r>
          </a:p>
        </p:txBody>
      </p:sp>
      <p:sp>
        <p:nvSpPr>
          <p:cNvPr id="77" name="TextBox 76">
            <a:extLst>
              <a:ext uri="{FF2B5EF4-FFF2-40B4-BE49-F238E27FC236}">
                <a16:creationId xmlns:a16="http://schemas.microsoft.com/office/drawing/2014/main" id="{78379EFC-DC72-4844-85E8-4DFDD05E08DB}"/>
              </a:ext>
            </a:extLst>
          </p:cNvPr>
          <p:cNvSpPr txBox="1"/>
          <p:nvPr/>
        </p:nvSpPr>
        <p:spPr>
          <a:xfrm>
            <a:off x="2943673" y="4334632"/>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24.2%</a:t>
            </a:r>
          </a:p>
        </p:txBody>
      </p:sp>
      <p:sp>
        <p:nvSpPr>
          <p:cNvPr id="78" name="TextBox 77">
            <a:extLst>
              <a:ext uri="{FF2B5EF4-FFF2-40B4-BE49-F238E27FC236}">
                <a16:creationId xmlns:a16="http://schemas.microsoft.com/office/drawing/2014/main" id="{BC1BAF9E-924D-48DD-9AA5-26A01CA5EE03}"/>
              </a:ext>
            </a:extLst>
          </p:cNvPr>
          <p:cNvSpPr txBox="1"/>
          <p:nvPr/>
        </p:nvSpPr>
        <p:spPr>
          <a:xfrm>
            <a:off x="6249603" y="5674761"/>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2.6%</a:t>
            </a:r>
          </a:p>
        </p:txBody>
      </p:sp>
      <p:sp>
        <p:nvSpPr>
          <p:cNvPr id="79" name="TextBox 78">
            <a:extLst>
              <a:ext uri="{FF2B5EF4-FFF2-40B4-BE49-F238E27FC236}">
                <a16:creationId xmlns:a16="http://schemas.microsoft.com/office/drawing/2014/main" id="{4DC10DAD-C2CC-4CB6-84D9-B2F605EB5017}"/>
              </a:ext>
            </a:extLst>
          </p:cNvPr>
          <p:cNvSpPr txBox="1"/>
          <p:nvPr/>
        </p:nvSpPr>
        <p:spPr>
          <a:xfrm>
            <a:off x="5960400" y="5674761"/>
            <a:ext cx="594669" cy="215444"/>
          </a:xfrm>
          <a:prstGeom prst="rect">
            <a:avLst/>
          </a:prstGeom>
          <a:noFill/>
        </p:spPr>
        <p:txBody>
          <a:bodyPr wrap="square" rtlCol="0">
            <a:spAutoFit/>
          </a:bodyPr>
          <a:lstStyle/>
          <a:p>
            <a:r>
              <a:rPr lang="en-US" sz="800" dirty="0">
                <a:latin typeface="Arial" panose="020B0604020202020204" pitchFamily="34" charset="0"/>
                <a:cs typeface="Arial" panose="020B0604020202020204" pitchFamily="34" charset="0"/>
              </a:rPr>
              <a:t>2.6%</a:t>
            </a:r>
          </a:p>
        </p:txBody>
      </p:sp>
    </p:spTree>
    <p:extLst>
      <p:ext uri="{BB962C8B-B14F-4D97-AF65-F5344CB8AC3E}">
        <p14:creationId xmlns:p14="http://schemas.microsoft.com/office/powerpoint/2010/main" val="1310648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90C741A-B233-424E-BEDD-921923B576CE}"/>
              </a:ext>
            </a:extLst>
          </p:cNvPr>
          <p:cNvPicPr>
            <a:picLocks noChangeAspect="1"/>
          </p:cNvPicPr>
          <p:nvPr/>
        </p:nvPicPr>
        <p:blipFill>
          <a:blip r:embed="rId3"/>
          <a:stretch>
            <a:fillRect/>
          </a:stretch>
        </p:blipFill>
        <p:spPr>
          <a:xfrm>
            <a:off x="2155646" y="2892984"/>
            <a:ext cx="5016972" cy="3031895"/>
          </a:xfrm>
          <a:prstGeom prst="rect">
            <a:avLst/>
          </a:prstGeom>
        </p:spPr>
      </p:pic>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3000" b="1" dirty="0">
                <a:solidFill>
                  <a:srgbClr val="002A7E"/>
                </a:solidFill>
                <a:latin typeface="Arial" panose="020B0604020202020204" pitchFamily="34" charset="0"/>
                <a:cs typeface="Arial" panose="020B0604020202020204" pitchFamily="34" charset="0"/>
              </a:rPr>
              <a:t>SECTION 5. The Uninsured Population</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Footer Placeholder 11">
            <a:extLst>
              <a:ext uri="{FF2B5EF4-FFF2-40B4-BE49-F238E27FC236}">
                <a16:creationId xmlns:a16="http://schemas.microsoft.com/office/drawing/2014/main" id="{2E9650CD-D58A-4E8E-9EEF-4725462724CD}"/>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5</a:t>
            </a:r>
          </a:p>
        </p:txBody>
      </p:sp>
      <p:sp>
        <p:nvSpPr>
          <p:cNvPr id="18" name="TextBox 17">
            <a:extLst>
              <a:ext uri="{FF2B5EF4-FFF2-40B4-BE49-F238E27FC236}">
                <a16:creationId xmlns:a16="http://schemas.microsoft.com/office/drawing/2014/main" id="{739BD443-9D75-4C22-8893-374ECE9DE425}"/>
              </a:ext>
            </a:extLst>
          </p:cNvPr>
          <p:cNvSpPr txBox="1"/>
          <p:nvPr/>
        </p:nvSpPr>
        <p:spPr>
          <a:xfrm>
            <a:off x="481505" y="893698"/>
            <a:ext cx="8247975" cy="1061829"/>
          </a:xfrm>
          <a:prstGeom prst="rect">
            <a:avLst/>
          </a:prstGeom>
          <a:noFill/>
        </p:spPr>
        <p:txBody>
          <a:bodyPr wrap="square" rtlCol="0">
            <a:spAutoFit/>
          </a:bodyPr>
          <a:lstStyle/>
          <a:p>
            <a:pPr algn="ctr">
              <a:buSzPct val="130000"/>
            </a:pPr>
            <a:r>
              <a:rPr lang="en-US" sz="1400" b="1" dirty="0">
                <a:latin typeface="Arial" panose="020B0604020202020204" pitchFamily="34" charset="0"/>
                <a:cs typeface="Arial" panose="020B0604020202020204" pitchFamily="34" charset="0"/>
              </a:rPr>
              <a:t>Across all years of comparison, RI’s uninsured rate has remained well below the national rate</a:t>
            </a:r>
          </a:p>
          <a:p>
            <a:pPr algn="ctr"/>
            <a:endParaRPr lang="en-US" sz="1000" dirty="0">
              <a:solidFill>
                <a:srgbClr val="FF0000"/>
              </a:solidFill>
              <a:latin typeface="Arial" panose="020B0604020202020204" pitchFamily="34" charset="0"/>
              <a:cs typeface="Arial" panose="020B0604020202020204" pitchFamily="34" charset="0"/>
            </a:endParaRPr>
          </a:p>
          <a:p>
            <a:pPr marL="171450" lvl="0" indent="-171450" defTabSz="914400">
              <a:buFont typeface="Arial" panose="020B0604020202020204" pitchFamily="34" charset="0"/>
              <a:buChar char="•"/>
              <a:defRPr/>
            </a:pPr>
            <a:r>
              <a:rPr lang="en-US" sz="1300" dirty="0">
                <a:latin typeface="Arial" panose="020B0604020202020204" pitchFamily="34" charset="0"/>
                <a:cs typeface="Arial" panose="020B0604020202020204" pitchFamily="34" charset="0"/>
              </a:rPr>
              <a:t>Drops in the State’s uninsured rate post-ACA implementation were sustained through 2018. </a:t>
            </a:r>
          </a:p>
          <a:p>
            <a:pPr marL="171450" lvl="0" indent="-171450" defTabSz="914400">
              <a:buFont typeface="Arial" panose="020B0604020202020204" pitchFamily="34" charset="0"/>
              <a:buChar char="•"/>
              <a:defRPr/>
            </a:pPr>
            <a:r>
              <a:rPr lang="en-US" sz="1300" dirty="0">
                <a:latin typeface="Arial" panose="020B0604020202020204" pitchFamily="34" charset="0"/>
                <a:cs typeface="Arial" panose="020B0604020202020204" pitchFamily="34" charset="0"/>
              </a:rPr>
              <a:t>From 2018 to 2020, Rhode Island’s uninsured rate rose by 0.3 points, the same increase that was seen nationally from 2018 to 2019 alone (pre-pandemic).</a:t>
            </a:r>
            <a:endParaRPr lang="en-US" sz="1400" dirty="0">
              <a:latin typeface="Arial" panose="020B0604020202020204" pitchFamily="34" charset="0"/>
              <a:cs typeface="Arial" panose="020B0604020202020204" pitchFamily="34" charset="0"/>
            </a:endParaRPr>
          </a:p>
        </p:txBody>
      </p:sp>
      <p:sp>
        <p:nvSpPr>
          <p:cNvPr id="55" name="TextBox 54">
            <a:extLst>
              <a:ext uri="{FF2B5EF4-FFF2-40B4-BE49-F238E27FC236}">
                <a16:creationId xmlns:a16="http://schemas.microsoft.com/office/drawing/2014/main" id="{2959E8D8-8ADF-434E-8BF3-3388DF3588D0}"/>
              </a:ext>
            </a:extLst>
          </p:cNvPr>
          <p:cNvSpPr txBox="1"/>
          <p:nvPr/>
        </p:nvSpPr>
        <p:spPr>
          <a:xfrm>
            <a:off x="2275333" y="2302550"/>
            <a:ext cx="4593335" cy="292388"/>
          </a:xfrm>
          <a:prstGeom prst="rect">
            <a:avLst/>
          </a:prstGeom>
          <a:noFill/>
        </p:spPr>
        <p:txBody>
          <a:bodyPr wrap="square" rtlCol="0">
            <a:spAutoFit/>
          </a:bodyPr>
          <a:lstStyle/>
          <a:p>
            <a:pPr algn="ctr"/>
            <a:r>
              <a:rPr lang="en-US" sz="1300" b="1" dirty="0">
                <a:solidFill>
                  <a:schemeClr val="tx1">
                    <a:lumMod val="75000"/>
                    <a:lumOff val="25000"/>
                  </a:schemeClr>
                </a:solidFill>
                <a:latin typeface="Arial" panose="020B0604020202020204" pitchFamily="34" charset="0"/>
                <a:cs typeface="Arial" panose="020B0604020202020204" pitchFamily="34" charset="0"/>
              </a:rPr>
              <a:t>National vs. Rhode Island Uninsured Rates</a:t>
            </a:r>
            <a:endParaRPr lang="en-US" sz="13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62" name="TextBox 61">
            <a:extLst>
              <a:ext uri="{FF2B5EF4-FFF2-40B4-BE49-F238E27FC236}">
                <a16:creationId xmlns:a16="http://schemas.microsoft.com/office/drawing/2014/main" id="{47220CFB-DD8A-40DD-A0C6-AECA9B3BC9EB}"/>
              </a:ext>
            </a:extLst>
          </p:cNvPr>
          <p:cNvSpPr txBox="1"/>
          <p:nvPr/>
        </p:nvSpPr>
        <p:spPr>
          <a:xfrm>
            <a:off x="5189692" y="5130606"/>
            <a:ext cx="524275" cy="261610"/>
          </a:xfrm>
          <a:prstGeom prst="rect">
            <a:avLst/>
          </a:prstGeom>
          <a:noFill/>
        </p:spPr>
        <p:txBody>
          <a:bodyPr wrap="square" rtlCol="0">
            <a:spAutoFit/>
          </a:bodyPr>
          <a:lstStyle>
            <a:defPPr>
              <a:defRPr lang="en-US"/>
            </a:defPPr>
            <a:lvl1pPr>
              <a:defRPr sz="1100" b="1">
                <a:solidFill>
                  <a:schemeClr val="bg1"/>
                </a:solidFill>
                <a:latin typeface="Arial" panose="020B0604020202020204" pitchFamily="34" charset="0"/>
                <a:cs typeface="Arial" panose="020B0604020202020204" pitchFamily="34" charset="0"/>
              </a:defRPr>
            </a:lvl1pPr>
          </a:lstStyle>
          <a:p>
            <a:r>
              <a:rPr lang="en-US" dirty="0"/>
              <a:t>3.7%</a:t>
            </a:r>
          </a:p>
        </p:txBody>
      </p:sp>
      <p:sp>
        <p:nvSpPr>
          <p:cNvPr id="21" name="TextBox 20">
            <a:extLst>
              <a:ext uri="{FF2B5EF4-FFF2-40B4-BE49-F238E27FC236}">
                <a16:creationId xmlns:a16="http://schemas.microsoft.com/office/drawing/2014/main" id="{B9BACD78-F32D-4B00-B899-33E11590DF68}"/>
              </a:ext>
            </a:extLst>
          </p:cNvPr>
          <p:cNvSpPr txBox="1"/>
          <p:nvPr/>
        </p:nvSpPr>
        <p:spPr>
          <a:xfrm>
            <a:off x="6829389" y="2847179"/>
            <a:ext cx="1964138" cy="269304"/>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150" dirty="0"/>
              <a:t>Total Uninsured in RI</a:t>
            </a:r>
          </a:p>
        </p:txBody>
      </p:sp>
      <p:graphicFrame>
        <p:nvGraphicFramePr>
          <p:cNvPr id="22" name="Table 21">
            <a:extLst>
              <a:ext uri="{FF2B5EF4-FFF2-40B4-BE49-F238E27FC236}">
                <a16:creationId xmlns:a16="http://schemas.microsoft.com/office/drawing/2014/main" id="{DB83F1CB-DBA0-4699-8BB5-7D4387CA9431}"/>
              </a:ext>
            </a:extLst>
          </p:cNvPr>
          <p:cNvGraphicFramePr>
            <a:graphicFrameLocks noGrp="1"/>
          </p:cNvGraphicFramePr>
          <p:nvPr>
            <p:extLst>
              <p:ext uri="{D42A27DB-BD31-4B8C-83A1-F6EECF244321}">
                <p14:modId xmlns:p14="http://schemas.microsoft.com/office/powerpoint/2010/main" val="3336835817"/>
              </p:ext>
            </p:extLst>
          </p:nvPr>
        </p:nvGraphicFramePr>
        <p:xfrm>
          <a:off x="7285688" y="3197791"/>
          <a:ext cx="1216471" cy="1036266"/>
        </p:xfrm>
        <a:graphic>
          <a:graphicData uri="http://schemas.openxmlformats.org/drawingml/2006/table">
            <a:tbl>
              <a:tblPr firstRow="1" bandRow="1">
                <a:tableStyleId>{5C22544A-7EE6-4342-B048-85BDC9FD1C3A}</a:tableStyleId>
              </a:tblPr>
              <a:tblGrid>
                <a:gridCol w="542779">
                  <a:extLst>
                    <a:ext uri="{9D8B030D-6E8A-4147-A177-3AD203B41FA5}">
                      <a16:colId xmlns:a16="http://schemas.microsoft.com/office/drawing/2014/main" val="345050851"/>
                    </a:ext>
                  </a:extLst>
                </a:gridCol>
                <a:gridCol w="673692">
                  <a:extLst>
                    <a:ext uri="{9D8B030D-6E8A-4147-A177-3AD203B41FA5}">
                      <a16:colId xmlns:a16="http://schemas.microsoft.com/office/drawing/2014/main" val="296065991"/>
                    </a:ext>
                  </a:extLst>
                </a:gridCol>
              </a:tblGrid>
              <a:tr h="172711">
                <a:tc>
                  <a:txBody>
                    <a:bodyPr/>
                    <a:lstStyle/>
                    <a:p>
                      <a:pPr algn="ctr"/>
                      <a:r>
                        <a:rPr lang="en-US" sz="1000" b="0" dirty="0">
                          <a:solidFill>
                            <a:schemeClr val="tx1"/>
                          </a:solidFill>
                          <a:latin typeface="Arial" panose="020B0604020202020204" pitchFamily="34" charset="0"/>
                          <a:cs typeface="Arial" panose="020B0604020202020204" pitchFamily="34" charset="0"/>
                        </a:rPr>
                        <a:t>Year</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Count</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393106042"/>
                  </a:ext>
                </a:extLst>
              </a:tr>
              <a:tr h="172711">
                <a:tc>
                  <a:txBody>
                    <a:bodyPr/>
                    <a:lstStyle/>
                    <a:p>
                      <a:pPr algn="ctr"/>
                      <a:r>
                        <a:rPr lang="en-US" sz="1000" b="0" dirty="0">
                          <a:solidFill>
                            <a:schemeClr val="tx1"/>
                          </a:solidFill>
                          <a:latin typeface="Arial" panose="020B0604020202020204" pitchFamily="34" charset="0"/>
                          <a:cs typeface="Arial" panose="020B0604020202020204" pitchFamily="34" charset="0"/>
                        </a:rPr>
                        <a:t>2012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112,774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30816560"/>
                  </a:ext>
                </a:extLst>
              </a:tr>
              <a:tr h="172711">
                <a:tc>
                  <a:txBody>
                    <a:bodyPr/>
                    <a:lstStyle/>
                    <a:p>
                      <a:pPr algn="ctr"/>
                      <a:r>
                        <a:rPr lang="en-US" sz="10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49,591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794661542"/>
                  </a:ext>
                </a:extLst>
              </a:tr>
              <a:tr h="172711">
                <a:tc>
                  <a:txBody>
                    <a:bodyPr/>
                    <a:lstStyle/>
                    <a:p>
                      <a:pPr algn="ctr"/>
                      <a:r>
                        <a:rPr lang="en-US" sz="10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43,609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3267499"/>
                  </a:ext>
                </a:extLst>
              </a:tr>
              <a:tr h="172711">
                <a:tc>
                  <a:txBody>
                    <a:bodyPr/>
                    <a:lstStyle/>
                    <a:p>
                      <a:pPr algn="ctr"/>
                      <a:r>
                        <a:rPr lang="en-US" sz="10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38,887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047945563"/>
                  </a:ext>
                </a:extLst>
              </a:tr>
              <a:tr h="172711">
                <a:tc>
                  <a:txBody>
                    <a:bodyPr/>
                    <a:lstStyle/>
                    <a:p>
                      <a:pPr algn="ctr"/>
                      <a:r>
                        <a:rPr lang="en-US" sz="10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42,305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04944258"/>
                  </a:ext>
                </a:extLst>
              </a:tr>
            </a:tbl>
          </a:graphicData>
        </a:graphic>
      </p:graphicFrame>
      <p:grpSp>
        <p:nvGrpSpPr>
          <p:cNvPr id="30" name="Group 29">
            <a:extLst>
              <a:ext uri="{FF2B5EF4-FFF2-40B4-BE49-F238E27FC236}">
                <a16:creationId xmlns:a16="http://schemas.microsoft.com/office/drawing/2014/main" id="{417F76B9-79B9-4DFD-BE18-D8EA66A83025}"/>
              </a:ext>
            </a:extLst>
          </p:cNvPr>
          <p:cNvGrpSpPr/>
          <p:nvPr/>
        </p:nvGrpSpPr>
        <p:grpSpPr>
          <a:xfrm>
            <a:off x="8134276" y="6315741"/>
            <a:ext cx="800247" cy="392514"/>
            <a:chOff x="7466680" y="6240981"/>
            <a:chExt cx="912981" cy="469877"/>
          </a:xfrm>
        </p:grpSpPr>
        <p:pic>
          <p:nvPicPr>
            <p:cNvPr id="31" name="Content Placeholder 18">
              <a:extLst>
                <a:ext uri="{FF2B5EF4-FFF2-40B4-BE49-F238E27FC236}">
                  <a16:creationId xmlns:a16="http://schemas.microsoft.com/office/drawing/2014/main" id="{81A2678F-05BA-4A28-97FE-4B159069D154}"/>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32" name="Picture 31">
              <a:extLst>
                <a:ext uri="{FF2B5EF4-FFF2-40B4-BE49-F238E27FC236}">
                  <a16:creationId xmlns:a16="http://schemas.microsoft.com/office/drawing/2014/main" id="{70B56748-5A95-46EB-88FE-B6FAFB8B780A}"/>
                </a:ext>
              </a:extLst>
            </p:cNvPr>
            <p:cNvPicPr>
              <a:picLocks noChangeAspect="1"/>
            </p:cNvPicPr>
            <p:nvPr/>
          </p:nvPicPr>
          <p:blipFill rotWithShape="1">
            <a:blip r:embed="rId5">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sp>
        <p:nvSpPr>
          <p:cNvPr id="26" name="TextBox 25">
            <a:extLst>
              <a:ext uri="{FF2B5EF4-FFF2-40B4-BE49-F238E27FC236}">
                <a16:creationId xmlns:a16="http://schemas.microsoft.com/office/drawing/2014/main" id="{BFA90A59-69E4-48A0-AEBB-2EC10679FCD7}"/>
              </a:ext>
            </a:extLst>
          </p:cNvPr>
          <p:cNvSpPr txBox="1"/>
          <p:nvPr/>
        </p:nvSpPr>
        <p:spPr>
          <a:xfrm>
            <a:off x="1720941" y="5980646"/>
            <a:ext cx="5702116" cy="261610"/>
          </a:xfrm>
          <a:prstGeom prst="rect">
            <a:avLst/>
          </a:prstGeom>
          <a:noFill/>
        </p:spPr>
        <p:txBody>
          <a:bodyPr wrap="square" rtlCol="0">
            <a:spAutoFit/>
          </a:bodyPr>
          <a:lstStyle/>
          <a:p>
            <a:r>
              <a:rPr lang="en-US" sz="1100" dirty="0">
                <a:solidFill>
                  <a:schemeClr val="tx1">
                    <a:lumMod val="75000"/>
                    <a:lumOff val="25000"/>
                  </a:schemeClr>
                </a:solidFill>
                <a:latin typeface="Arial" panose="020B0604020202020204" pitchFamily="34" charset="0"/>
                <a:cs typeface="Arial" panose="020B0604020202020204" pitchFamily="34" charset="0"/>
              </a:rPr>
              <a:t>     2012          2013       2014	       2015       2016         2017	       2018        2019         2020</a:t>
            </a:r>
          </a:p>
        </p:txBody>
      </p:sp>
      <p:sp>
        <p:nvSpPr>
          <p:cNvPr id="27" name="TextBox 26">
            <a:extLst>
              <a:ext uri="{FF2B5EF4-FFF2-40B4-BE49-F238E27FC236}">
                <a16:creationId xmlns:a16="http://schemas.microsoft.com/office/drawing/2014/main" id="{B7EBADF4-AA85-4540-AEFD-D2C7B8503F67}"/>
              </a:ext>
            </a:extLst>
          </p:cNvPr>
          <p:cNvSpPr txBox="1"/>
          <p:nvPr/>
        </p:nvSpPr>
        <p:spPr>
          <a:xfrm>
            <a:off x="1943485" y="3504368"/>
            <a:ext cx="663696"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10.9%</a:t>
            </a:r>
          </a:p>
        </p:txBody>
      </p:sp>
      <p:grpSp>
        <p:nvGrpSpPr>
          <p:cNvPr id="28" name="Group 27">
            <a:extLst>
              <a:ext uri="{FF2B5EF4-FFF2-40B4-BE49-F238E27FC236}">
                <a16:creationId xmlns:a16="http://schemas.microsoft.com/office/drawing/2014/main" id="{887ED95A-5D8D-4776-ADB0-4EE87010BB3A}"/>
              </a:ext>
            </a:extLst>
          </p:cNvPr>
          <p:cNvGrpSpPr/>
          <p:nvPr/>
        </p:nvGrpSpPr>
        <p:grpSpPr>
          <a:xfrm>
            <a:off x="3652437" y="2566050"/>
            <a:ext cx="1839127" cy="249548"/>
            <a:chOff x="3222779" y="2982738"/>
            <a:chExt cx="1839127" cy="249548"/>
          </a:xfrm>
        </p:grpSpPr>
        <p:pic>
          <p:nvPicPr>
            <p:cNvPr id="29" name="Picture 28">
              <a:extLst>
                <a:ext uri="{FF2B5EF4-FFF2-40B4-BE49-F238E27FC236}">
                  <a16:creationId xmlns:a16="http://schemas.microsoft.com/office/drawing/2014/main" id="{109B034E-D15F-4EB9-9105-D43443223D07}"/>
                </a:ext>
              </a:extLst>
            </p:cNvPr>
            <p:cNvPicPr>
              <a:picLocks noChangeAspect="1"/>
            </p:cNvPicPr>
            <p:nvPr/>
          </p:nvPicPr>
          <p:blipFill rotWithShape="1">
            <a:blip r:embed="rId6"/>
            <a:srcRect t="9157" r="4324" b="48140"/>
            <a:stretch/>
          </p:blipFill>
          <p:spPr>
            <a:xfrm>
              <a:off x="3222779" y="3003566"/>
              <a:ext cx="1058499" cy="228720"/>
            </a:xfrm>
            <a:prstGeom prst="rect">
              <a:avLst/>
            </a:prstGeom>
          </p:spPr>
        </p:pic>
        <p:pic>
          <p:nvPicPr>
            <p:cNvPr id="33" name="Picture 32">
              <a:extLst>
                <a:ext uri="{FF2B5EF4-FFF2-40B4-BE49-F238E27FC236}">
                  <a16:creationId xmlns:a16="http://schemas.microsoft.com/office/drawing/2014/main" id="{CED6FB01-F876-4D30-8E50-897826B9F049}"/>
                </a:ext>
              </a:extLst>
            </p:cNvPr>
            <p:cNvPicPr>
              <a:picLocks noChangeAspect="1"/>
            </p:cNvPicPr>
            <p:nvPr/>
          </p:nvPicPr>
          <p:blipFill rotWithShape="1">
            <a:blip r:embed="rId6"/>
            <a:srcRect t="48050" r="33290" b="9246"/>
            <a:stretch/>
          </p:blipFill>
          <p:spPr>
            <a:xfrm>
              <a:off x="4297568" y="2982738"/>
              <a:ext cx="764338" cy="211179"/>
            </a:xfrm>
            <a:prstGeom prst="rect">
              <a:avLst/>
            </a:prstGeom>
          </p:spPr>
        </p:pic>
      </p:grpSp>
      <p:sp>
        <p:nvSpPr>
          <p:cNvPr id="34" name="TextBox 33">
            <a:extLst>
              <a:ext uri="{FF2B5EF4-FFF2-40B4-BE49-F238E27FC236}">
                <a16:creationId xmlns:a16="http://schemas.microsoft.com/office/drawing/2014/main" id="{A82B15DD-044C-4342-AB50-25A1041DCA60}"/>
              </a:ext>
            </a:extLst>
          </p:cNvPr>
          <p:cNvSpPr txBox="1"/>
          <p:nvPr/>
        </p:nvSpPr>
        <p:spPr>
          <a:xfrm>
            <a:off x="3850764" y="4620548"/>
            <a:ext cx="663696"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4.8%</a:t>
            </a:r>
          </a:p>
        </p:txBody>
      </p:sp>
      <p:sp>
        <p:nvSpPr>
          <p:cNvPr id="35" name="TextBox 34">
            <a:extLst>
              <a:ext uri="{FF2B5EF4-FFF2-40B4-BE49-F238E27FC236}">
                <a16:creationId xmlns:a16="http://schemas.microsoft.com/office/drawing/2014/main" id="{3AE88AB1-6915-433C-81C7-7551294305F2}"/>
              </a:ext>
            </a:extLst>
          </p:cNvPr>
          <p:cNvSpPr txBox="1"/>
          <p:nvPr/>
        </p:nvSpPr>
        <p:spPr>
          <a:xfrm>
            <a:off x="4458204" y="4780708"/>
            <a:ext cx="663696"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4.2%</a:t>
            </a:r>
          </a:p>
        </p:txBody>
      </p:sp>
      <p:sp>
        <p:nvSpPr>
          <p:cNvPr id="36" name="TextBox 35">
            <a:extLst>
              <a:ext uri="{FF2B5EF4-FFF2-40B4-BE49-F238E27FC236}">
                <a16:creationId xmlns:a16="http://schemas.microsoft.com/office/drawing/2014/main" id="{3C28D10C-12FC-476C-992A-25D1AA2CCB43}"/>
              </a:ext>
            </a:extLst>
          </p:cNvPr>
          <p:cNvSpPr txBox="1"/>
          <p:nvPr/>
        </p:nvSpPr>
        <p:spPr>
          <a:xfrm>
            <a:off x="5713967" y="4886689"/>
            <a:ext cx="663696"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3.7%</a:t>
            </a:r>
          </a:p>
        </p:txBody>
      </p:sp>
      <p:sp>
        <p:nvSpPr>
          <p:cNvPr id="37" name="TextBox 36">
            <a:extLst>
              <a:ext uri="{FF2B5EF4-FFF2-40B4-BE49-F238E27FC236}">
                <a16:creationId xmlns:a16="http://schemas.microsoft.com/office/drawing/2014/main" id="{8CAE08D4-AE00-40D2-B8D1-964F8775B9CE}"/>
              </a:ext>
            </a:extLst>
          </p:cNvPr>
          <p:cNvSpPr txBox="1"/>
          <p:nvPr/>
        </p:nvSpPr>
        <p:spPr>
          <a:xfrm>
            <a:off x="6915131" y="4838680"/>
            <a:ext cx="663696"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4.0%</a:t>
            </a:r>
          </a:p>
        </p:txBody>
      </p:sp>
      <p:cxnSp>
        <p:nvCxnSpPr>
          <p:cNvPr id="38" name="Straight Connector 37">
            <a:extLst>
              <a:ext uri="{FF2B5EF4-FFF2-40B4-BE49-F238E27FC236}">
                <a16:creationId xmlns:a16="http://schemas.microsoft.com/office/drawing/2014/main" id="{7ADDADC0-71FD-418F-947B-FCBEA6986F08}"/>
              </a:ext>
            </a:extLst>
          </p:cNvPr>
          <p:cNvCxnSpPr>
            <a:cxnSpLocks/>
          </p:cNvCxnSpPr>
          <p:nvPr/>
        </p:nvCxnSpPr>
        <p:spPr>
          <a:xfrm>
            <a:off x="2018661" y="5960937"/>
            <a:ext cx="5153956" cy="19709"/>
          </a:xfrm>
          <a:prstGeom prst="line">
            <a:avLst/>
          </a:prstGeom>
          <a:ln>
            <a:solidFill>
              <a:schemeClr val="accent3">
                <a:lumMod val="40000"/>
                <a:lumOff val="60000"/>
              </a:schemeClr>
            </a:solidFill>
          </a:ln>
        </p:spPr>
        <p:style>
          <a:lnRef idx="1">
            <a:schemeClr val="accent3"/>
          </a:lnRef>
          <a:fillRef idx="0">
            <a:schemeClr val="accent3"/>
          </a:fillRef>
          <a:effectRef idx="0">
            <a:schemeClr val="accent3"/>
          </a:effectRef>
          <a:fontRef idx="minor">
            <a:schemeClr val="tx1"/>
          </a:fontRef>
        </p:style>
      </p:cxnSp>
      <p:sp>
        <p:nvSpPr>
          <p:cNvPr id="39" name="TextBox 38">
            <a:extLst>
              <a:ext uri="{FF2B5EF4-FFF2-40B4-BE49-F238E27FC236}">
                <a16:creationId xmlns:a16="http://schemas.microsoft.com/office/drawing/2014/main" id="{3D46551C-AF4B-4FE8-9919-09798ECBF26C}"/>
              </a:ext>
            </a:extLst>
          </p:cNvPr>
          <p:cNvSpPr txBox="1"/>
          <p:nvPr/>
        </p:nvSpPr>
        <p:spPr>
          <a:xfrm>
            <a:off x="1968341" y="2732333"/>
            <a:ext cx="663696"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14.8%</a:t>
            </a:r>
          </a:p>
        </p:txBody>
      </p:sp>
      <p:sp>
        <p:nvSpPr>
          <p:cNvPr id="40" name="TextBox 39">
            <a:extLst>
              <a:ext uri="{FF2B5EF4-FFF2-40B4-BE49-F238E27FC236}">
                <a16:creationId xmlns:a16="http://schemas.microsoft.com/office/drawing/2014/main" id="{077A73DD-5224-4038-B612-6AFF3E8F9CA3}"/>
              </a:ext>
            </a:extLst>
          </p:cNvPr>
          <p:cNvSpPr txBox="1"/>
          <p:nvPr/>
        </p:nvSpPr>
        <p:spPr>
          <a:xfrm>
            <a:off x="2607181" y="2816920"/>
            <a:ext cx="663696"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14.5%</a:t>
            </a:r>
          </a:p>
        </p:txBody>
      </p:sp>
      <p:sp>
        <p:nvSpPr>
          <p:cNvPr id="41" name="TextBox 40">
            <a:extLst>
              <a:ext uri="{FF2B5EF4-FFF2-40B4-BE49-F238E27FC236}">
                <a16:creationId xmlns:a16="http://schemas.microsoft.com/office/drawing/2014/main" id="{B68645B5-4D56-4A83-AB9F-A4A4DB2C81FD}"/>
              </a:ext>
            </a:extLst>
          </p:cNvPr>
          <p:cNvSpPr txBox="1"/>
          <p:nvPr/>
        </p:nvSpPr>
        <p:spPr>
          <a:xfrm>
            <a:off x="3209648" y="3257590"/>
            <a:ext cx="663696"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11.7%</a:t>
            </a:r>
          </a:p>
        </p:txBody>
      </p:sp>
      <p:sp>
        <p:nvSpPr>
          <p:cNvPr id="42" name="TextBox 41">
            <a:extLst>
              <a:ext uri="{FF2B5EF4-FFF2-40B4-BE49-F238E27FC236}">
                <a16:creationId xmlns:a16="http://schemas.microsoft.com/office/drawing/2014/main" id="{28EE3616-D4FB-4BB4-A65E-087E283BB0D5}"/>
              </a:ext>
            </a:extLst>
          </p:cNvPr>
          <p:cNvSpPr txBox="1"/>
          <p:nvPr/>
        </p:nvSpPr>
        <p:spPr>
          <a:xfrm>
            <a:off x="3849838" y="3733890"/>
            <a:ext cx="663696"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9.4%</a:t>
            </a:r>
          </a:p>
        </p:txBody>
      </p:sp>
      <p:sp>
        <p:nvSpPr>
          <p:cNvPr id="43" name="TextBox 42">
            <a:extLst>
              <a:ext uri="{FF2B5EF4-FFF2-40B4-BE49-F238E27FC236}">
                <a16:creationId xmlns:a16="http://schemas.microsoft.com/office/drawing/2014/main" id="{5C640CFF-F23D-429C-9B19-F983373371B5}"/>
              </a:ext>
            </a:extLst>
          </p:cNvPr>
          <p:cNvSpPr txBox="1"/>
          <p:nvPr/>
        </p:nvSpPr>
        <p:spPr>
          <a:xfrm>
            <a:off x="4445699" y="3924909"/>
            <a:ext cx="663696"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8.6%</a:t>
            </a:r>
          </a:p>
        </p:txBody>
      </p:sp>
      <p:sp>
        <p:nvSpPr>
          <p:cNvPr id="44" name="TextBox 43">
            <a:extLst>
              <a:ext uri="{FF2B5EF4-FFF2-40B4-BE49-F238E27FC236}">
                <a16:creationId xmlns:a16="http://schemas.microsoft.com/office/drawing/2014/main" id="{204E24B1-ECCB-4D43-9BBF-F00F2C34E044}"/>
              </a:ext>
            </a:extLst>
          </p:cNvPr>
          <p:cNvSpPr txBox="1"/>
          <p:nvPr/>
        </p:nvSpPr>
        <p:spPr>
          <a:xfrm>
            <a:off x="5100587" y="3895554"/>
            <a:ext cx="663696"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8.7%</a:t>
            </a:r>
          </a:p>
        </p:txBody>
      </p:sp>
      <p:sp>
        <p:nvSpPr>
          <p:cNvPr id="45" name="TextBox 44">
            <a:extLst>
              <a:ext uri="{FF2B5EF4-FFF2-40B4-BE49-F238E27FC236}">
                <a16:creationId xmlns:a16="http://schemas.microsoft.com/office/drawing/2014/main" id="{D09FD4C9-694F-4948-B5D3-4ADB44BA85B7}"/>
              </a:ext>
            </a:extLst>
          </p:cNvPr>
          <p:cNvSpPr txBox="1"/>
          <p:nvPr/>
        </p:nvSpPr>
        <p:spPr>
          <a:xfrm>
            <a:off x="5687640" y="3855848"/>
            <a:ext cx="663696"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8.9%</a:t>
            </a:r>
          </a:p>
        </p:txBody>
      </p:sp>
      <p:sp>
        <p:nvSpPr>
          <p:cNvPr id="46" name="TextBox 45">
            <a:extLst>
              <a:ext uri="{FF2B5EF4-FFF2-40B4-BE49-F238E27FC236}">
                <a16:creationId xmlns:a16="http://schemas.microsoft.com/office/drawing/2014/main" id="{DD55FA64-25DB-48A7-9B93-AB88C309B220}"/>
              </a:ext>
            </a:extLst>
          </p:cNvPr>
          <p:cNvSpPr txBox="1"/>
          <p:nvPr/>
        </p:nvSpPr>
        <p:spPr>
          <a:xfrm>
            <a:off x="6274693" y="3794391"/>
            <a:ext cx="663696" cy="243917"/>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9.2%</a:t>
            </a:r>
          </a:p>
        </p:txBody>
      </p:sp>
      <p:sp>
        <p:nvSpPr>
          <p:cNvPr id="47" name="Rectangle 46">
            <a:extLst>
              <a:ext uri="{FF2B5EF4-FFF2-40B4-BE49-F238E27FC236}">
                <a16:creationId xmlns:a16="http://schemas.microsoft.com/office/drawing/2014/main" id="{AA329397-D5C6-4236-87EF-4097BA84CD82}"/>
              </a:ext>
            </a:extLst>
          </p:cNvPr>
          <p:cNvSpPr/>
          <p:nvPr/>
        </p:nvSpPr>
        <p:spPr>
          <a:xfrm>
            <a:off x="679218" y="6446709"/>
            <a:ext cx="7132240" cy="276999"/>
          </a:xfrm>
          <a:prstGeom prst="rect">
            <a:avLst/>
          </a:prstGeom>
        </p:spPr>
        <p:txBody>
          <a:bodyPr wrap="square">
            <a:spAutoFit/>
          </a:bodyPr>
          <a:lstStyle/>
          <a:p>
            <a:r>
              <a:rPr lang="en-US" sz="1200" b="1" dirty="0">
                <a:latin typeface="Arial" panose="020B0604020202020204" pitchFamily="34" charset="0"/>
                <a:cs typeface="Arial" panose="020B0604020202020204" pitchFamily="34" charset="0"/>
              </a:rPr>
              <a:t>National Statistic Source: </a:t>
            </a:r>
            <a:r>
              <a:rPr lang="en-US" sz="1200" dirty="0">
                <a:latin typeface="Arial" panose="020B0604020202020204" pitchFamily="34" charset="0"/>
                <a:cs typeface="Arial" panose="020B0604020202020204" pitchFamily="34" charset="0"/>
              </a:rPr>
              <a:t>US Census Bureau; 2020 rate was not yet available as of November 2020</a:t>
            </a:r>
          </a:p>
        </p:txBody>
      </p:sp>
    </p:spTree>
    <p:extLst>
      <p:ext uri="{BB962C8B-B14F-4D97-AF65-F5344CB8AC3E}">
        <p14:creationId xmlns:p14="http://schemas.microsoft.com/office/powerpoint/2010/main" val="4135070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48">
            <a:extLst>
              <a:ext uri="{FF2B5EF4-FFF2-40B4-BE49-F238E27FC236}">
                <a16:creationId xmlns:a16="http://schemas.microsoft.com/office/drawing/2014/main" id="{588BCD16-47BE-4927-965F-5B5D09B2F75E}"/>
              </a:ext>
            </a:extLst>
          </p:cNvPr>
          <p:cNvPicPr>
            <a:picLocks noChangeAspect="1"/>
          </p:cNvPicPr>
          <p:nvPr/>
        </p:nvPicPr>
        <p:blipFill>
          <a:blip r:embed="rId3"/>
          <a:stretch>
            <a:fillRect/>
          </a:stretch>
        </p:blipFill>
        <p:spPr>
          <a:xfrm>
            <a:off x="5955687" y="4605164"/>
            <a:ext cx="1871899" cy="1918893"/>
          </a:xfrm>
          <a:prstGeom prst="rect">
            <a:avLst/>
          </a:prstGeom>
        </p:spPr>
      </p:pic>
      <p:pic>
        <p:nvPicPr>
          <p:cNvPr id="91" name="Picture 90">
            <a:extLst>
              <a:ext uri="{FF2B5EF4-FFF2-40B4-BE49-F238E27FC236}">
                <a16:creationId xmlns:a16="http://schemas.microsoft.com/office/drawing/2014/main" id="{5A953DD1-0693-4AC6-B512-32DAB064713D}"/>
              </a:ext>
            </a:extLst>
          </p:cNvPr>
          <p:cNvPicPr>
            <a:picLocks noChangeAspect="1"/>
          </p:cNvPicPr>
          <p:nvPr/>
        </p:nvPicPr>
        <p:blipFill rotWithShape="1">
          <a:blip r:embed="rId4"/>
          <a:srcRect t="56837" r="32269"/>
          <a:stretch/>
        </p:blipFill>
        <p:spPr>
          <a:xfrm>
            <a:off x="1340539" y="4668112"/>
            <a:ext cx="4420318" cy="1869030"/>
          </a:xfrm>
          <a:prstGeom prst="rect">
            <a:avLst/>
          </a:prstGeom>
        </p:spPr>
      </p:pic>
      <p:pic>
        <p:nvPicPr>
          <p:cNvPr id="10" name="Picture 9">
            <a:extLst>
              <a:ext uri="{FF2B5EF4-FFF2-40B4-BE49-F238E27FC236}">
                <a16:creationId xmlns:a16="http://schemas.microsoft.com/office/drawing/2014/main" id="{A5C8CD06-8513-4A6A-A5C1-23EF59C20D40}"/>
              </a:ext>
            </a:extLst>
          </p:cNvPr>
          <p:cNvPicPr>
            <a:picLocks noChangeAspect="1"/>
          </p:cNvPicPr>
          <p:nvPr/>
        </p:nvPicPr>
        <p:blipFill rotWithShape="1">
          <a:blip r:embed="rId4"/>
          <a:srcRect b="58108"/>
          <a:stretch/>
        </p:blipFill>
        <p:spPr>
          <a:xfrm>
            <a:off x="1308853" y="2612726"/>
            <a:ext cx="6526294" cy="1813974"/>
          </a:xfrm>
          <a:prstGeom prst="rect">
            <a:avLst/>
          </a:prstGeom>
        </p:spPr>
      </p:pic>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Demographic Characteristics of the Uninsured</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8" name="TextBox 57">
            <a:extLst>
              <a:ext uri="{FF2B5EF4-FFF2-40B4-BE49-F238E27FC236}">
                <a16:creationId xmlns:a16="http://schemas.microsoft.com/office/drawing/2014/main" id="{59481054-E82C-445F-BFD5-12DFC7E1E777}"/>
              </a:ext>
            </a:extLst>
          </p:cNvPr>
          <p:cNvSpPr txBox="1"/>
          <p:nvPr/>
        </p:nvSpPr>
        <p:spPr>
          <a:xfrm>
            <a:off x="3287637" y="6450478"/>
            <a:ext cx="2568726" cy="276999"/>
          </a:xfrm>
          <a:prstGeom prst="rect">
            <a:avLst/>
          </a:prstGeom>
          <a:noFill/>
        </p:spPr>
        <p:txBody>
          <a:bodyPr wrap="square" rtlCol="0">
            <a:spAutoFit/>
          </a:bodyPr>
          <a:lstStyle/>
          <a:p>
            <a:pPr algn="ctr"/>
            <a:r>
              <a:rPr lang="en-US" sz="1200" b="1" dirty="0">
                <a:solidFill>
                  <a:schemeClr val="tx1">
                    <a:lumMod val="75000"/>
                    <a:lumOff val="25000"/>
                  </a:schemeClr>
                </a:solidFill>
                <a:latin typeface="Arial" panose="020B0604020202020204" pitchFamily="34" charset="0"/>
                <a:cs typeface="Arial" panose="020B0604020202020204" pitchFamily="34" charset="0"/>
              </a:rPr>
              <a:t>Total Uninsured (count): 42,305 </a:t>
            </a:r>
          </a:p>
        </p:txBody>
      </p:sp>
      <p:sp>
        <p:nvSpPr>
          <p:cNvPr id="62" name="Footer Placeholder 11">
            <a:extLst>
              <a:ext uri="{FF2B5EF4-FFF2-40B4-BE49-F238E27FC236}">
                <a16:creationId xmlns:a16="http://schemas.microsoft.com/office/drawing/2014/main" id="{054E245E-75A3-45CD-A624-3E35B6EDE2DA}"/>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6</a:t>
            </a:r>
          </a:p>
        </p:txBody>
      </p:sp>
      <p:sp>
        <p:nvSpPr>
          <p:cNvPr id="89" name="TextBox 88">
            <a:extLst>
              <a:ext uri="{FF2B5EF4-FFF2-40B4-BE49-F238E27FC236}">
                <a16:creationId xmlns:a16="http://schemas.microsoft.com/office/drawing/2014/main" id="{01A987F1-DEC4-4C5C-833A-1CD2EC389704}"/>
              </a:ext>
            </a:extLst>
          </p:cNvPr>
          <p:cNvSpPr txBox="1"/>
          <p:nvPr/>
        </p:nvSpPr>
        <p:spPr>
          <a:xfrm>
            <a:off x="335696" y="846544"/>
            <a:ext cx="8596476" cy="861774"/>
          </a:xfrm>
          <a:prstGeom prst="rect">
            <a:avLst/>
          </a:prstGeom>
          <a:noFill/>
        </p:spPr>
        <p:txBody>
          <a:bodyPr wrap="square" rtlCol="0">
            <a:spAutoFit/>
          </a:bodyPr>
          <a:lstStyle/>
          <a:p>
            <a:pPr algn="ctr"/>
            <a:r>
              <a:rPr lang="en-US" sz="1400" b="1" dirty="0">
                <a:latin typeface="Arial" panose="020B0604020202020204" pitchFamily="34" charset="0"/>
                <a:cs typeface="Arial" panose="020B0604020202020204" pitchFamily="34" charset="0"/>
              </a:rPr>
              <a:t>Males, childless adults, and parents were overrepresented among the uninsured in 2020</a:t>
            </a:r>
          </a:p>
          <a:p>
            <a:pPr algn="ctr"/>
            <a:endParaRPr lang="en-US" sz="1000" dirty="0">
              <a:solidFill>
                <a:srgbClr val="FF0000"/>
              </a:solidFill>
              <a:latin typeface="Arial" panose="020B0604020202020204" pitchFamily="34" charset="0"/>
              <a:cs typeface="Arial" panose="020B0604020202020204" pitchFamily="34" charset="0"/>
            </a:endParaRP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The majority of the uninsured population were of good to excellent health and had a high school or more advanced degree. Over half of the uninsured population were employed part or full-time</a:t>
            </a:r>
            <a:r>
              <a:rPr lang="en-US" sz="1300" dirty="0">
                <a:solidFill>
                  <a:srgbClr val="FF0000"/>
                </a:solidFill>
                <a:latin typeface="Arial" panose="020B0604020202020204" pitchFamily="34" charset="0"/>
                <a:cs typeface="Arial" panose="020B0604020202020204" pitchFamily="34" charset="0"/>
              </a:rPr>
              <a:t>.</a:t>
            </a:r>
          </a:p>
        </p:txBody>
      </p:sp>
      <p:grpSp>
        <p:nvGrpSpPr>
          <p:cNvPr id="9" name="Group 8">
            <a:extLst>
              <a:ext uri="{FF2B5EF4-FFF2-40B4-BE49-F238E27FC236}">
                <a16:creationId xmlns:a16="http://schemas.microsoft.com/office/drawing/2014/main" id="{3D96086D-54AC-47AB-9F98-1039A9C89D20}"/>
              </a:ext>
            </a:extLst>
          </p:cNvPr>
          <p:cNvGrpSpPr/>
          <p:nvPr/>
        </p:nvGrpSpPr>
        <p:grpSpPr>
          <a:xfrm>
            <a:off x="1340539" y="1906928"/>
            <a:ext cx="7314171" cy="4259412"/>
            <a:chOff x="1328756" y="1908239"/>
            <a:chExt cx="7314171" cy="4259412"/>
          </a:xfrm>
        </p:grpSpPr>
        <p:grpSp>
          <p:nvGrpSpPr>
            <p:cNvPr id="24" name="Group 23">
              <a:extLst>
                <a:ext uri="{FF2B5EF4-FFF2-40B4-BE49-F238E27FC236}">
                  <a16:creationId xmlns:a16="http://schemas.microsoft.com/office/drawing/2014/main" id="{A21FF23B-B388-493A-9525-462EA423E9F7}"/>
                </a:ext>
              </a:extLst>
            </p:cNvPr>
            <p:cNvGrpSpPr/>
            <p:nvPr/>
          </p:nvGrpSpPr>
          <p:grpSpPr>
            <a:xfrm>
              <a:off x="1328756" y="1908239"/>
              <a:ext cx="7314171" cy="4259412"/>
              <a:chOff x="1328756" y="2058085"/>
              <a:chExt cx="7314171" cy="4259412"/>
            </a:xfrm>
          </p:grpSpPr>
          <p:grpSp>
            <p:nvGrpSpPr>
              <p:cNvPr id="7" name="Group 6">
                <a:extLst>
                  <a:ext uri="{FF2B5EF4-FFF2-40B4-BE49-F238E27FC236}">
                    <a16:creationId xmlns:a16="http://schemas.microsoft.com/office/drawing/2014/main" id="{275FA9E7-EA61-4204-A0CE-693D1D255501}"/>
                  </a:ext>
                </a:extLst>
              </p:cNvPr>
              <p:cNvGrpSpPr/>
              <p:nvPr/>
            </p:nvGrpSpPr>
            <p:grpSpPr>
              <a:xfrm>
                <a:off x="1338678" y="2415370"/>
                <a:ext cx="6978940" cy="1567430"/>
                <a:chOff x="589919" y="1129110"/>
                <a:chExt cx="8046116" cy="1824648"/>
              </a:xfrm>
            </p:grpSpPr>
            <p:grpSp>
              <p:nvGrpSpPr>
                <p:cNvPr id="50" name="Group 49">
                  <a:extLst>
                    <a:ext uri="{FF2B5EF4-FFF2-40B4-BE49-F238E27FC236}">
                      <a16:creationId xmlns:a16="http://schemas.microsoft.com/office/drawing/2014/main" id="{8328C251-C3E5-41D0-AB85-D276CE58FEA2}"/>
                    </a:ext>
                  </a:extLst>
                </p:cNvPr>
                <p:cNvGrpSpPr/>
                <p:nvPr/>
              </p:nvGrpSpPr>
              <p:grpSpPr>
                <a:xfrm>
                  <a:off x="2526903" y="1672716"/>
                  <a:ext cx="939159" cy="698589"/>
                  <a:chOff x="4299438" y="-1595257"/>
                  <a:chExt cx="1120955" cy="872980"/>
                </a:xfrm>
              </p:grpSpPr>
              <p:sp>
                <p:nvSpPr>
                  <p:cNvPr id="47" name="TextBox 46">
                    <a:extLst>
                      <a:ext uri="{FF2B5EF4-FFF2-40B4-BE49-F238E27FC236}">
                        <a16:creationId xmlns:a16="http://schemas.microsoft.com/office/drawing/2014/main" id="{7EAD3123-DD49-49D3-9A2E-5C6990419735}"/>
                      </a:ext>
                    </a:extLst>
                  </p:cNvPr>
                  <p:cNvSpPr txBox="1"/>
                  <p:nvPr/>
                </p:nvSpPr>
                <p:spPr>
                  <a:xfrm>
                    <a:off x="4299438" y="-1259544"/>
                    <a:ext cx="760826" cy="537267"/>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Black</a:t>
                    </a:r>
                  </a:p>
                  <a:p>
                    <a:pPr algn="ctr"/>
                    <a:r>
                      <a:rPr lang="en-US" sz="900" b="1" dirty="0">
                        <a:solidFill>
                          <a:schemeClr val="bg1"/>
                        </a:solidFill>
                        <a:latin typeface="Arial" panose="020B0604020202020204" pitchFamily="34" charset="0"/>
                        <a:cs typeface="Arial" panose="020B0604020202020204" pitchFamily="34" charset="0"/>
                      </a:rPr>
                      <a:t> 12.4%</a:t>
                    </a:r>
                  </a:p>
                </p:txBody>
              </p:sp>
              <p:sp>
                <p:nvSpPr>
                  <p:cNvPr id="48" name="TextBox 47">
                    <a:extLst>
                      <a:ext uri="{FF2B5EF4-FFF2-40B4-BE49-F238E27FC236}">
                        <a16:creationId xmlns:a16="http://schemas.microsoft.com/office/drawing/2014/main" id="{D3149829-FD58-4564-A6C9-BDC643297D86}"/>
                      </a:ext>
                    </a:extLst>
                  </p:cNvPr>
                  <p:cNvSpPr txBox="1"/>
                  <p:nvPr/>
                </p:nvSpPr>
                <p:spPr>
                  <a:xfrm>
                    <a:off x="4659567" y="-1595257"/>
                    <a:ext cx="760826" cy="537267"/>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Other</a:t>
                    </a:r>
                  </a:p>
                  <a:p>
                    <a:pPr algn="ctr"/>
                    <a:r>
                      <a:rPr lang="en-US" sz="900" b="1" dirty="0">
                        <a:solidFill>
                          <a:schemeClr val="bg1"/>
                        </a:solidFill>
                        <a:latin typeface="Arial" panose="020B0604020202020204" pitchFamily="34" charset="0"/>
                        <a:cs typeface="Arial" panose="020B0604020202020204" pitchFamily="34" charset="0"/>
                      </a:rPr>
                      <a:t>  8.6%</a:t>
                    </a:r>
                  </a:p>
                </p:txBody>
              </p:sp>
            </p:grpSp>
            <p:grpSp>
              <p:nvGrpSpPr>
                <p:cNvPr id="55" name="Group 54">
                  <a:extLst>
                    <a:ext uri="{FF2B5EF4-FFF2-40B4-BE49-F238E27FC236}">
                      <a16:creationId xmlns:a16="http://schemas.microsoft.com/office/drawing/2014/main" id="{389421F1-1DEB-4C88-BE7F-EA6783AF42B4}"/>
                    </a:ext>
                  </a:extLst>
                </p:cNvPr>
                <p:cNvGrpSpPr/>
                <p:nvPr/>
              </p:nvGrpSpPr>
              <p:grpSpPr>
                <a:xfrm>
                  <a:off x="858844" y="2203926"/>
                  <a:ext cx="1673215" cy="749832"/>
                  <a:chOff x="4730239" y="-914121"/>
                  <a:chExt cx="1785635" cy="814981"/>
                </a:xfrm>
              </p:grpSpPr>
              <p:sp>
                <p:nvSpPr>
                  <p:cNvPr id="52" name="TextBox 51">
                    <a:extLst>
                      <a:ext uri="{FF2B5EF4-FFF2-40B4-BE49-F238E27FC236}">
                        <a16:creationId xmlns:a16="http://schemas.microsoft.com/office/drawing/2014/main" id="{10352A18-68A8-4132-A4AD-1D11F5760286}"/>
                      </a:ext>
                    </a:extLst>
                  </p:cNvPr>
                  <p:cNvSpPr txBox="1"/>
                  <p:nvPr/>
                </p:nvSpPr>
                <p:spPr>
                  <a:xfrm>
                    <a:off x="5670209" y="-566436"/>
                    <a:ext cx="845665" cy="467296"/>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Male</a:t>
                    </a:r>
                  </a:p>
                  <a:p>
                    <a:pPr algn="ctr"/>
                    <a:r>
                      <a:rPr lang="en-US" sz="900" b="1" dirty="0">
                        <a:solidFill>
                          <a:schemeClr val="bg1"/>
                        </a:solidFill>
                        <a:latin typeface="Arial" panose="020B0604020202020204" pitchFamily="34" charset="0"/>
                        <a:cs typeface="Arial" panose="020B0604020202020204" pitchFamily="34" charset="0"/>
                      </a:rPr>
                      <a:t>59.2%</a:t>
                    </a:r>
                  </a:p>
                </p:txBody>
              </p:sp>
              <p:sp>
                <p:nvSpPr>
                  <p:cNvPr id="53" name="TextBox 52">
                    <a:extLst>
                      <a:ext uri="{FF2B5EF4-FFF2-40B4-BE49-F238E27FC236}">
                        <a16:creationId xmlns:a16="http://schemas.microsoft.com/office/drawing/2014/main" id="{0219E56E-F00C-438E-AA00-84B30C985DD2}"/>
                      </a:ext>
                    </a:extLst>
                  </p:cNvPr>
                  <p:cNvSpPr txBox="1"/>
                  <p:nvPr/>
                </p:nvSpPr>
                <p:spPr>
                  <a:xfrm>
                    <a:off x="4730239" y="-914121"/>
                    <a:ext cx="845667" cy="506236"/>
                  </a:xfrm>
                  <a:prstGeom prst="rect">
                    <a:avLst/>
                  </a:prstGeom>
                  <a:noFill/>
                </p:spPr>
                <p:txBody>
                  <a:bodyPr wrap="square" rtlCol="0">
                    <a:spAutoFit/>
                  </a:bodyPr>
                  <a:lstStyle/>
                  <a:p>
                    <a:pPr algn="ctr"/>
                    <a:r>
                      <a:rPr lang="en-US" sz="1000" b="1" dirty="0">
                        <a:solidFill>
                          <a:schemeClr val="bg1"/>
                        </a:solidFill>
                        <a:latin typeface="Arial" panose="020B0604020202020204" pitchFamily="34" charset="0"/>
                        <a:cs typeface="Arial" panose="020B0604020202020204" pitchFamily="34" charset="0"/>
                      </a:rPr>
                      <a:t>Female</a:t>
                    </a:r>
                  </a:p>
                  <a:p>
                    <a:pPr algn="ctr"/>
                    <a:r>
                      <a:rPr lang="en-US" sz="900" b="1" dirty="0">
                        <a:solidFill>
                          <a:schemeClr val="bg1"/>
                        </a:solidFill>
                        <a:latin typeface="Arial" panose="020B0604020202020204" pitchFamily="34" charset="0"/>
                        <a:cs typeface="Arial" panose="020B0604020202020204" pitchFamily="34" charset="0"/>
                      </a:rPr>
                      <a:t>40.8</a:t>
                    </a:r>
                    <a:r>
                      <a:rPr lang="en-US" sz="1000" b="1" dirty="0">
                        <a:solidFill>
                          <a:schemeClr val="bg1"/>
                        </a:solidFill>
                        <a:latin typeface="Arial" panose="020B0604020202020204" pitchFamily="34" charset="0"/>
                        <a:cs typeface="Arial" panose="020B0604020202020204" pitchFamily="34" charset="0"/>
                      </a:rPr>
                      <a:t>%</a:t>
                    </a:r>
                  </a:p>
                </p:txBody>
              </p:sp>
            </p:grpSp>
            <p:sp>
              <p:nvSpPr>
                <p:cNvPr id="4" name="TextBox 3">
                  <a:extLst>
                    <a:ext uri="{FF2B5EF4-FFF2-40B4-BE49-F238E27FC236}">
                      <a16:creationId xmlns:a16="http://schemas.microsoft.com/office/drawing/2014/main" id="{8A5510EB-1244-4DC6-8485-CBDA2BB561CD}"/>
                    </a:ext>
                  </a:extLst>
                </p:cNvPr>
                <p:cNvSpPr txBox="1"/>
                <p:nvPr/>
              </p:nvSpPr>
              <p:spPr>
                <a:xfrm>
                  <a:off x="589919" y="1129110"/>
                  <a:ext cx="8046116" cy="322455"/>
                </a:xfrm>
                <a:prstGeom prst="rect">
                  <a:avLst/>
                </a:prstGeom>
                <a:noFill/>
              </p:spPr>
              <p:txBody>
                <a:bodyPr wrap="square" rtlCol="0">
                  <a:spAutoFit/>
                </a:bodyP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	    Gender			               County		                    Family Type		</a:t>
                  </a:r>
                </a:p>
              </p:txBody>
            </p:sp>
          </p:grpSp>
          <p:grpSp>
            <p:nvGrpSpPr>
              <p:cNvPr id="22" name="Group 21">
                <a:extLst>
                  <a:ext uri="{FF2B5EF4-FFF2-40B4-BE49-F238E27FC236}">
                    <a16:creationId xmlns:a16="http://schemas.microsoft.com/office/drawing/2014/main" id="{B1831421-1E66-4DE2-A6C0-BA23B6363198}"/>
                  </a:ext>
                </a:extLst>
              </p:cNvPr>
              <p:cNvGrpSpPr/>
              <p:nvPr/>
            </p:nvGrpSpPr>
            <p:grpSpPr>
              <a:xfrm>
                <a:off x="1328756" y="2643114"/>
                <a:ext cx="7314171" cy="3674383"/>
                <a:chOff x="808740" y="892004"/>
                <a:chExt cx="8241936" cy="4249976"/>
              </a:xfrm>
            </p:grpSpPr>
            <p:sp>
              <p:nvSpPr>
                <p:cNvPr id="17" name="TextBox 16">
                  <a:extLst>
                    <a:ext uri="{FF2B5EF4-FFF2-40B4-BE49-F238E27FC236}">
                      <a16:creationId xmlns:a16="http://schemas.microsoft.com/office/drawing/2014/main" id="{CE29DE23-4F4B-4802-A9D9-F188F6640B1F}"/>
                    </a:ext>
                  </a:extLst>
                </p:cNvPr>
                <p:cNvSpPr txBox="1"/>
                <p:nvPr/>
              </p:nvSpPr>
              <p:spPr>
                <a:xfrm>
                  <a:off x="4533163" y="4097193"/>
                  <a:ext cx="1018618" cy="587383"/>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Employed</a:t>
                  </a:r>
                </a:p>
                <a:p>
                  <a:pPr algn="ctr"/>
                  <a:r>
                    <a:rPr lang="en-US" sz="900" b="1" dirty="0">
                      <a:solidFill>
                        <a:schemeClr val="bg1"/>
                      </a:solidFill>
                      <a:latin typeface="Arial" panose="020B0604020202020204" pitchFamily="34" charset="0"/>
                      <a:cs typeface="Arial" panose="020B0604020202020204" pitchFamily="34" charset="0"/>
                    </a:rPr>
                    <a:t>Full-Time</a:t>
                  </a:r>
                </a:p>
                <a:p>
                  <a:pPr algn="ctr"/>
                  <a:r>
                    <a:rPr lang="en-US" sz="900" b="1" dirty="0">
                      <a:solidFill>
                        <a:schemeClr val="bg1"/>
                      </a:solidFill>
                      <a:latin typeface="Arial" panose="020B0604020202020204" pitchFamily="34" charset="0"/>
                      <a:cs typeface="Arial" panose="020B0604020202020204" pitchFamily="34" charset="0"/>
                    </a:rPr>
                    <a:t>43.7%</a:t>
                  </a:r>
                </a:p>
              </p:txBody>
            </p:sp>
            <p:sp>
              <p:nvSpPr>
                <p:cNvPr id="19" name="TextBox 18">
                  <a:extLst>
                    <a:ext uri="{FF2B5EF4-FFF2-40B4-BE49-F238E27FC236}">
                      <a16:creationId xmlns:a16="http://schemas.microsoft.com/office/drawing/2014/main" id="{DD734684-48AF-40EC-9C27-BCCCFB373CCF}"/>
                    </a:ext>
                  </a:extLst>
                </p:cNvPr>
                <p:cNvSpPr txBox="1"/>
                <p:nvPr/>
              </p:nvSpPr>
              <p:spPr>
                <a:xfrm>
                  <a:off x="3824672" y="4554597"/>
                  <a:ext cx="823826" cy="587383"/>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Not Working</a:t>
                  </a:r>
                </a:p>
                <a:p>
                  <a:pPr algn="ctr"/>
                  <a:r>
                    <a:rPr lang="en-US" sz="900" b="1" dirty="0">
                      <a:solidFill>
                        <a:schemeClr val="bg1"/>
                      </a:solidFill>
                      <a:latin typeface="Arial" panose="020B0604020202020204" pitchFamily="34" charset="0"/>
                      <a:cs typeface="Arial" panose="020B0604020202020204" pitchFamily="34" charset="0"/>
                    </a:rPr>
                    <a:t>40.3%</a:t>
                  </a:r>
                </a:p>
              </p:txBody>
            </p:sp>
            <p:sp>
              <p:nvSpPr>
                <p:cNvPr id="20" name="TextBox 19">
                  <a:extLst>
                    <a:ext uri="{FF2B5EF4-FFF2-40B4-BE49-F238E27FC236}">
                      <a16:creationId xmlns:a16="http://schemas.microsoft.com/office/drawing/2014/main" id="{6AA8FECE-A69A-4BFC-86F2-E884361BCC8A}"/>
                    </a:ext>
                  </a:extLst>
                </p:cNvPr>
                <p:cNvSpPr txBox="1"/>
                <p:nvPr/>
              </p:nvSpPr>
              <p:spPr>
                <a:xfrm>
                  <a:off x="3789500" y="3677229"/>
                  <a:ext cx="872789" cy="587383"/>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Employed Part-Time</a:t>
                  </a:r>
                </a:p>
                <a:p>
                  <a:pPr algn="ctr"/>
                  <a:r>
                    <a:rPr lang="en-US" sz="900" b="1" dirty="0">
                      <a:solidFill>
                        <a:schemeClr val="bg1"/>
                      </a:solidFill>
                      <a:latin typeface="Arial" panose="020B0604020202020204" pitchFamily="34" charset="0"/>
                      <a:cs typeface="Arial" panose="020B0604020202020204" pitchFamily="34" charset="0"/>
                    </a:rPr>
                    <a:t>       15.6%</a:t>
                  </a:r>
                </a:p>
              </p:txBody>
            </p:sp>
            <p:sp>
              <p:nvSpPr>
                <p:cNvPr id="18" name="TextBox 17">
                  <a:extLst>
                    <a:ext uri="{FF2B5EF4-FFF2-40B4-BE49-F238E27FC236}">
                      <a16:creationId xmlns:a16="http://schemas.microsoft.com/office/drawing/2014/main" id="{1E2A91CD-26D5-4ED1-BEE3-4E719E3AC415}"/>
                    </a:ext>
                  </a:extLst>
                </p:cNvPr>
                <p:cNvSpPr txBox="1"/>
                <p:nvPr/>
              </p:nvSpPr>
              <p:spPr>
                <a:xfrm>
                  <a:off x="4895023" y="3324553"/>
                  <a:ext cx="781582" cy="427188"/>
                </a:xfrm>
                <a:prstGeom prst="rect">
                  <a:avLst/>
                </a:prstGeom>
                <a:noFill/>
              </p:spPr>
              <p:txBody>
                <a:bodyPr wrap="square" rtlCol="0">
                  <a:spAutoFit/>
                </a:bodyPr>
                <a:lstStyle/>
                <a:p>
                  <a:pPr algn="ctr"/>
                  <a:r>
                    <a:rPr lang="en-US" sz="900" b="1" dirty="0">
                      <a:latin typeface="Arial" panose="020B0604020202020204" pitchFamily="34" charset="0"/>
                      <a:cs typeface="Arial" panose="020B0604020202020204" pitchFamily="34" charset="0"/>
                    </a:rPr>
                    <a:t>Other 0.4%</a:t>
                  </a:r>
                </a:p>
              </p:txBody>
            </p:sp>
            <p:cxnSp>
              <p:nvCxnSpPr>
                <p:cNvPr id="31" name="Straight Connector 30">
                  <a:extLst>
                    <a:ext uri="{FF2B5EF4-FFF2-40B4-BE49-F238E27FC236}">
                      <a16:creationId xmlns:a16="http://schemas.microsoft.com/office/drawing/2014/main" id="{52AB41F7-0DE1-4340-98D2-631ED952B9C6}"/>
                    </a:ext>
                  </a:extLst>
                </p:cNvPr>
                <p:cNvCxnSpPr>
                  <a:cxnSpLocks/>
                </p:cNvCxnSpPr>
                <p:nvPr/>
              </p:nvCxnSpPr>
              <p:spPr>
                <a:xfrm>
                  <a:off x="4562899" y="3435258"/>
                  <a:ext cx="479573" cy="11409"/>
                </a:xfrm>
                <a:prstGeom prst="line">
                  <a:avLst/>
                </a:prstGeom>
              </p:spPr>
              <p:style>
                <a:lnRef idx="1">
                  <a:schemeClr val="dk1"/>
                </a:lnRef>
                <a:fillRef idx="0">
                  <a:schemeClr val="dk1"/>
                </a:fillRef>
                <a:effectRef idx="0">
                  <a:schemeClr val="dk1"/>
                </a:effectRef>
                <a:fontRef idx="minor">
                  <a:schemeClr val="tx1"/>
                </a:fontRef>
              </p:style>
            </p:cxnSp>
            <p:sp>
              <p:nvSpPr>
                <p:cNvPr id="66" name="TextBox 65">
                  <a:extLst>
                    <a:ext uri="{FF2B5EF4-FFF2-40B4-BE49-F238E27FC236}">
                      <a16:creationId xmlns:a16="http://schemas.microsoft.com/office/drawing/2014/main" id="{D648FAE4-88C0-45DC-9C30-DDC5BCA2F4E1}"/>
                    </a:ext>
                  </a:extLst>
                </p:cNvPr>
                <p:cNvSpPr txBox="1"/>
                <p:nvPr/>
              </p:nvSpPr>
              <p:spPr>
                <a:xfrm>
                  <a:off x="1004560" y="3081199"/>
                  <a:ext cx="8046116" cy="320391"/>
                </a:xfrm>
                <a:prstGeom prst="rect">
                  <a:avLst/>
                </a:prstGeom>
                <a:noFill/>
              </p:spPr>
              <p:txBody>
                <a:bodyPr wrap="square" rtlCol="0">
                  <a:spAutoFit/>
                </a:bodyPr>
                <a:lstStyle/>
                <a:p>
                  <a:r>
                    <a:rPr lang="en-US" sz="1200" b="1" dirty="0">
                      <a:solidFill>
                        <a:schemeClr val="tx1">
                          <a:lumMod val="75000"/>
                          <a:lumOff val="25000"/>
                        </a:schemeClr>
                      </a:solidFill>
                      <a:latin typeface="Arial" panose="020B0604020202020204" pitchFamily="34" charset="0"/>
                      <a:cs typeface="Arial" panose="020B0604020202020204" pitchFamily="34" charset="0"/>
                    </a:rPr>
                    <a:t>       Health Status				Work Status			    Education Level</a:t>
                  </a:r>
                </a:p>
              </p:txBody>
            </p:sp>
            <p:sp>
              <p:nvSpPr>
                <p:cNvPr id="67" name="TextBox 66">
                  <a:extLst>
                    <a:ext uri="{FF2B5EF4-FFF2-40B4-BE49-F238E27FC236}">
                      <a16:creationId xmlns:a16="http://schemas.microsoft.com/office/drawing/2014/main" id="{C0657CFA-8222-4818-BB20-0AA8A6A9950D}"/>
                    </a:ext>
                  </a:extLst>
                </p:cNvPr>
                <p:cNvSpPr txBox="1"/>
                <p:nvPr/>
              </p:nvSpPr>
              <p:spPr>
                <a:xfrm>
                  <a:off x="7167917" y="1831873"/>
                  <a:ext cx="823825" cy="587383"/>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Childless Adults</a:t>
                  </a:r>
                </a:p>
                <a:p>
                  <a:pPr algn="ctr"/>
                  <a:r>
                    <a:rPr lang="en-US" sz="900" b="1" dirty="0">
                      <a:solidFill>
                        <a:schemeClr val="bg1"/>
                      </a:solidFill>
                      <a:latin typeface="Arial" panose="020B0604020202020204" pitchFamily="34" charset="0"/>
                      <a:cs typeface="Arial" panose="020B0604020202020204" pitchFamily="34" charset="0"/>
                    </a:rPr>
                    <a:t>54.2%</a:t>
                  </a:r>
                </a:p>
              </p:txBody>
            </p:sp>
            <p:sp>
              <p:nvSpPr>
                <p:cNvPr id="68" name="TextBox 67">
                  <a:extLst>
                    <a:ext uri="{FF2B5EF4-FFF2-40B4-BE49-F238E27FC236}">
                      <a16:creationId xmlns:a16="http://schemas.microsoft.com/office/drawing/2014/main" id="{94446F1D-0AEC-446F-A997-34714F6DE94C}"/>
                    </a:ext>
                  </a:extLst>
                </p:cNvPr>
                <p:cNvSpPr txBox="1"/>
                <p:nvPr/>
              </p:nvSpPr>
              <p:spPr>
                <a:xfrm>
                  <a:off x="6195401" y="2042189"/>
                  <a:ext cx="823825" cy="427188"/>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Parents</a:t>
                  </a:r>
                </a:p>
                <a:p>
                  <a:pPr algn="ctr"/>
                  <a:r>
                    <a:rPr lang="en-US" sz="900" b="1" dirty="0">
                      <a:solidFill>
                        <a:schemeClr val="bg1"/>
                      </a:solidFill>
                      <a:latin typeface="Arial" panose="020B0604020202020204" pitchFamily="34" charset="0"/>
                      <a:cs typeface="Arial" panose="020B0604020202020204" pitchFamily="34" charset="0"/>
                    </a:rPr>
                    <a:t>32.8%</a:t>
                  </a:r>
                </a:p>
              </p:txBody>
            </p:sp>
            <p:sp>
              <p:nvSpPr>
                <p:cNvPr id="69" name="TextBox 68">
                  <a:extLst>
                    <a:ext uri="{FF2B5EF4-FFF2-40B4-BE49-F238E27FC236}">
                      <a16:creationId xmlns:a16="http://schemas.microsoft.com/office/drawing/2014/main" id="{8881621E-3C14-4A56-BB08-6FBD144A1467}"/>
                    </a:ext>
                  </a:extLst>
                </p:cNvPr>
                <p:cNvSpPr txBox="1"/>
                <p:nvPr/>
              </p:nvSpPr>
              <p:spPr>
                <a:xfrm>
                  <a:off x="6315091" y="1279793"/>
                  <a:ext cx="823825" cy="427188"/>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Children</a:t>
                  </a:r>
                </a:p>
                <a:p>
                  <a:pPr algn="ctr"/>
                  <a:r>
                    <a:rPr lang="en-US" sz="900" b="1" dirty="0">
                      <a:solidFill>
                        <a:schemeClr val="bg1"/>
                      </a:solidFill>
                      <a:latin typeface="Arial" panose="020B0604020202020204" pitchFamily="34" charset="0"/>
                      <a:cs typeface="Arial" panose="020B0604020202020204" pitchFamily="34" charset="0"/>
                    </a:rPr>
                    <a:t>10.5%</a:t>
                  </a:r>
                </a:p>
              </p:txBody>
            </p:sp>
            <p:cxnSp>
              <p:nvCxnSpPr>
                <p:cNvPr id="71" name="Straight Connector 70">
                  <a:extLst>
                    <a:ext uri="{FF2B5EF4-FFF2-40B4-BE49-F238E27FC236}">
                      <a16:creationId xmlns:a16="http://schemas.microsoft.com/office/drawing/2014/main" id="{DD3322FE-4D08-4C67-909E-B83687F75EEA}"/>
                    </a:ext>
                  </a:extLst>
                </p:cNvPr>
                <p:cNvCxnSpPr>
                  <a:cxnSpLocks/>
                </p:cNvCxnSpPr>
                <p:nvPr/>
              </p:nvCxnSpPr>
              <p:spPr>
                <a:xfrm flipV="1">
                  <a:off x="6567329" y="1027085"/>
                  <a:ext cx="414389" cy="1"/>
                </a:xfrm>
                <a:prstGeom prst="line">
                  <a:avLst/>
                </a:prstGeom>
              </p:spPr>
              <p:style>
                <a:lnRef idx="1">
                  <a:schemeClr val="dk1"/>
                </a:lnRef>
                <a:fillRef idx="0">
                  <a:schemeClr val="dk1"/>
                </a:fillRef>
                <a:effectRef idx="0">
                  <a:schemeClr val="dk1"/>
                </a:effectRef>
                <a:fontRef idx="minor">
                  <a:schemeClr val="tx1"/>
                </a:fontRef>
              </p:style>
            </p:cxnSp>
            <p:cxnSp>
              <p:nvCxnSpPr>
                <p:cNvPr id="72" name="Straight Connector 71">
                  <a:extLst>
                    <a:ext uri="{FF2B5EF4-FFF2-40B4-BE49-F238E27FC236}">
                      <a16:creationId xmlns:a16="http://schemas.microsoft.com/office/drawing/2014/main" id="{E642EBA3-C1F3-4A27-B928-8AFE2654565D}"/>
                    </a:ext>
                  </a:extLst>
                </p:cNvPr>
                <p:cNvCxnSpPr>
                  <a:cxnSpLocks/>
                </p:cNvCxnSpPr>
                <p:nvPr/>
              </p:nvCxnSpPr>
              <p:spPr>
                <a:xfrm>
                  <a:off x="6988514" y="1015429"/>
                  <a:ext cx="0" cy="158482"/>
                </a:xfrm>
                <a:prstGeom prst="line">
                  <a:avLst/>
                </a:prstGeom>
                <a:ln w="12700"/>
              </p:spPr>
              <p:style>
                <a:lnRef idx="1">
                  <a:schemeClr val="dk1"/>
                </a:lnRef>
                <a:fillRef idx="0">
                  <a:schemeClr val="dk1"/>
                </a:fillRef>
                <a:effectRef idx="0">
                  <a:schemeClr val="dk1"/>
                </a:effectRef>
                <a:fontRef idx="minor">
                  <a:schemeClr val="tx1"/>
                </a:fontRef>
              </p:style>
            </p:cxnSp>
            <p:sp>
              <p:nvSpPr>
                <p:cNvPr id="73" name="TextBox 72">
                  <a:extLst>
                    <a:ext uri="{FF2B5EF4-FFF2-40B4-BE49-F238E27FC236}">
                      <a16:creationId xmlns:a16="http://schemas.microsoft.com/office/drawing/2014/main" id="{C1AAAAF2-3E10-4B19-96A0-DB4CA6951729}"/>
                    </a:ext>
                  </a:extLst>
                </p:cNvPr>
                <p:cNvSpPr txBox="1"/>
                <p:nvPr/>
              </p:nvSpPr>
              <p:spPr>
                <a:xfrm>
                  <a:off x="1847774" y="4654597"/>
                  <a:ext cx="923909" cy="427188"/>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Very Good</a:t>
                  </a:r>
                </a:p>
                <a:p>
                  <a:pPr algn="ctr"/>
                  <a:r>
                    <a:rPr lang="en-US" sz="900" b="1" dirty="0">
                      <a:solidFill>
                        <a:schemeClr val="bg1"/>
                      </a:solidFill>
                      <a:latin typeface="Arial" panose="020B0604020202020204" pitchFamily="34" charset="0"/>
                      <a:cs typeface="Arial" panose="020B0604020202020204" pitchFamily="34" charset="0"/>
                    </a:rPr>
                    <a:t>28.7%</a:t>
                  </a:r>
                </a:p>
              </p:txBody>
            </p:sp>
            <p:sp>
              <p:nvSpPr>
                <p:cNvPr id="74" name="TextBox 73">
                  <a:extLst>
                    <a:ext uri="{FF2B5EF4-FFF2-40B4-BE49-F238E27FC236}">
                      <a16:creationId xmlns:a16="http://schemas.microsoft.com/office/drawing/2014/main" id="{EC79AA8C-3C6D-4B60-BB84-FD3B421E1C2D}"/>
                    </a:ext>
                  </a:extLst>
                </p:cNvPr>
                <p:cNvSpPr txBox="1"/>
                <p:nvPr/>
              </p:nvSpPr>
              <p:spPr>
                <a:xfrm>
                  <a:off x="2753904" y="4341025"/>
                  <a:ext cx="601393" cy="427188"/>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Good</a:t>
                  </a:r>
                </a:p>
                <a:p>
                  <a:pPr algn="ctr"/>
                  <a:r>
                    <a:rPr lang="en-US" sz="900" b="1" dirty="0">
                      <a:solidFill>
                        <a:schemeClr val="bg1"/>
                      </a:solidFill>
                      <a:latin typeface="Arial" panose="020B0604020202020204" pitchFamily="34" charset="0"/>
                      <a:cs typeface="Arial" panose="020B0604020202020204" pitchFamily="34" charset="0"/>
                    </a:rPr>
                    <a:t>36.0%</a:t>
                  </a:r>
                </a:p>
              </p:txBody>
            </p:sp>
            <p:sp>
              <p:nvSpPr>
                <p:cNvPr id="75" name="TextBox 74">
                  <a:extLst>
                    <a:ext uri="{FF2B5EF4-FFF2-40B4-BE49-F238E27FC236}">
                      <a16:creationId xmlns:a16="http://schemas.microsoft.com/office/drawing/2014/main" id="{6FA8633C-C9F5-48B4-B7DA-F0CF4D5EB2F3}"/>
                    </a:ext>
                  </a:extLst>
                </p:cNvPr>
                <p:cNvSpPr txBox="1"/>
                <p:nvPr/>
              </p:nvSpPr>
              <p:spPr>
                <a:xfrm>
                  <a:off x="1967905" y="3877503"/>
                  <a:ext cx="807280" cy="427188"/>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Excellent</a:t>
                  </a:r>
                </a:p>
                <a:p>
                  <a:pPr algn="ctr"/>
                  <a:r>
                    <a:rPr lang="en-US" sz="900" b="1" dirty="0">
                      <a:solidFill>
                        <a:schemeClr val="bg1"/>
                      </a:solidFill>
                      <a:latin typeface="Arial" panose="020B0604020202020204" pitchFamily="34" charset="0"/>
                      <a:cs typeface="Arial" panose="020B0604020202020204" pitchFamily="34" charset="0"/>
                    </a:rPr>
                    <a:t>24.1%</a:t>
                  </a:r>
                </a:p>
              </p:txBody>
            </p:sp>
            <p:sp>
              <p:nvSpPr>
                <p:cNvPr id="76" name="TextBox 75">
                  <a:extLst>
                    <a:ext uri="{FF2B5EF4-FFF2-40B4-BE49-F238E27FC236}">
                      <a16:creationId xmlns:a16="http://schemas.microsoft.com/office/drawing/2014/main" id="{0AAD349F-7F1C-464B-8051-3DE8A8D62551}"/>
                    </a:ext>
                  </a:extLst>
                </p:cNvPr>
                <p:cNvSpPr txBox="1"/>
                <p:nvPr/>
              </p:nvSpPr>
              <p:spPr>
                <a:xfrm>
                  <a:off x="2851682" y="3569966"/>
                  <a:ext cx="616129" cy="427188"/>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Fair</a:t>
                  </a:r>
                </a:p>
                <a:p>
                  <a:pPr algn="ctr"/>
                  <a:r>
                    <a:rPr lang="en-US" sz="900" b="1" dirty="0">
                      <a:solidFill>
                        <a:schemeClr val="bg1"/>
                      </a:solidFill>
                      <a:latin typeface="Arial" panose="020B0604020202020204" pitchFamily="34" charset="0"/>
                      <a:cs typeface="Arial" panose="020B0604020202020204" pitchFamily="34" charset="0"/>
                    </a:rPr>
                    <a:t>8.6%</a:t>
                  </a:r>
                </a:p>
              </p:txBody>
            </p:sp>
            <p:sp>
              <p:nvSpPr>
                <p:cNvPr id="77" name="TextBox 76">
                  <a:extLst>
                    <a:ext uri="{FF2B5EF4-FFF2-40B4-BE49-F238E27FC236}">
                      <a16:creationId xmlns:a16="http://schemas.microsoft.com/office/drawing/2014/main" id="{C577818D-8EF9-4D46-A59D-57ECC4C07BD2}"/>
                    </a:ext>
                  </a:extLst>
                </p:cNvPr>
                <p:cNvSpPr txBox="1"/>
                <p:nvPr/>
              </p:nvSpPr>
              <p:spPr>
                <a:xfrm>
                  <a:off x="808740" y="3356372"/>
                  <a:ext cx="781582" cy="427188"/>
                </a:xfrm>
                <a:prstGeom prst="rect">
                  <a:avLst/>
                </a:prstGeom>
                <a:noFill/>
              </p:spPr>
              <p:txBody>
                <a:bodyPr wrap="square" rtlCol="0">
                  <a:spAutoFit/>
                </a:bodyPr>
                <a:lstStyle/>
                <a:p>
                  <a:pPr algn="ctr"/>
                  <a:r>
                    <a:rPr lang="en-US" sz="900" b="1" dirty="0">
                      <a:latin typeface="Arial" panose="020B0604020202020204" pitchFamily="34" charset="0"/>
                      <a:cs typeface="Arial" panose="020B0604020202020204" pitchFamily="34" charset="0"/>
                    </a:rPr>
                    <a:t>Poor 3.8%</a:t>
                  </a:r>
                </a:p>
              </p:txBody>
            </p:sp>
            <p:cxnSp>
              <p:nvCxnSpPr>
                <p:cNvPr id="78" name="Straight Connector 77">
                  <a:extLst>
                    <a:ext uri="{FF2B5EF4-FFF2-40B4-BE49-F238E27FC236}">
                      <a16:creationId xmlns:a16="http://schemas.microsoft.com/office/drawing/2014/main" id="{4FE1A124-B11D-445B-BB71-B8E9A9115083}"/>
                    </a:ext>
                  </a:extLst>
                </p:cNvPr>
                <p:cNvCxnSpPr>
                  <a:cxnSpLocks/>
                </p:cNvCxnSpPr>
                <p:nvPr/>
              </p:nvCxnSpPr>
              <p:spPr>
                <a:xfrm flipV="1">
                  <a:off x="1378667" y="3501259"/>
                  <a:ext cx="478807" cy="1"/>
                </a:xfrm>
                <a:prstGeom prst="line">
                  <a:avLst/>
                </a:prstGeom>
              </p:spPr>
              <p:style>
                <a:lnRef idx="1">
                  <a:schemeClr val="dk1"/>
                </a:lnRef>
                <a:fillRef idx="0">
                  <a:schemeClr val="dk1"/>
                </a:fillRef>
                <a:effectRef idx="0">
                  <a:schemeClr val="dk1"/>
                </a:effectRef>
                <a:fontRef idx="minor">
                  <a:schemeClr val="tx1"/>
                </a:fontRef>
              </p:style>
            </p:cxnSp>
            <p:cxnSp>
              <p:nvCxnSpPr>
                <p:cNvPr id="79" name="Straight Connector 78">
                  <a:extLst>
                    <a:ext uri="{FF2B5EF4-FFF2-40B4-BE49-F238E27FC236}">
                      <a16:creationId xmlns:a16="http://schemas.microsoft.com/office/drawing/2014/main" id="{5E3B0170-CFEB-430F-97A1-7867F9C7CB3B}"/>
                    </a:ext>
                  </a:extLst>
                </p:cNvPr>
                <p:cNvCxnSpPr>
                  <a:cxnSpLocks/>
                </p:cNvCxnSpPr>
                <p:nvPr/>
              </p:nvCxnSpPr>
              <p:spPr>
                <a:xfrm>
                  <a:off x="1851275" y="3501259"/>
                  <a:ext cx="0" cy="183341"/>
                </a:xfrm>
                <a:prstGeom prst="line">
                  <a:avLst/>
                </a:prstGeom>
                <a:ln w="12700"/>
              </p:spPr>
              <p:style>
                <a:lnRef idx="1">
                  <a:schemeClr val="dk1"/>
                </a:lnRef>
                <a:fillRef idx="0">
                  <a:schemeClr val="dk1"/>
                </a:fillRef>
                <a:effectRef idx="0">
                  <a:schemeClr val="dk1"/>
                </a:effectRef>
                <a:fontRef idx="minor">
                  <a:schemeClr val="tx1"/>
                </a:fontRef>
              </p:style>
            </p:cxnSp>
            <p:sp>
              <p:nvSpPr>
                <p:cNvPr id="80" name="TextBox 79">
                  <a:extLst>
                    <a:ext uri="{FF2B5EF4-FFF2-40B4-BE49-F238E27FC236}">
                      <a16:creationId xmlns:a16="http://schemas.microsoft.com/office/drawing/2014/main" id="{922962A3-4254-4740-8CB4-277C1ACD810C}"/>
                    </a:ext>
                  </a:extLst>
                </p:cNvPr>
                <p:cNvSpPr txBox="1"/>
                <p:nvPr/>
              </p:nvSpPr>
              <p:spPr>
                <a:xfrm>
                  <a:off x="4505366" y="2014365"/>
                  <a:ext cx="923909" cy="427188"/>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Providence</a:t>
                  </a:r>
                </a:p>
                <a:p>
                  <a:pPr algn="ctr"/>
                  <a:r>
                    <a:rPr lang="en-US" sz="900" b="1" dirty="0">
                      <a:solidFill>
                        <a:schemeClr val="bg1"/>
                      </a:solidFill>
                      <a:latin typeface="Arial" panose="020B0604020202020204" pitchFamily="34" charset="0"/>
                      <a:cs typeface="Arial" panose="020B0604020202020204" pitchFamily="34" charset="0"/>
                    </a:rPr>
                    <a:t>74.0%</a:t>
                  </a:r>
                </a:p>
              </p:txBody>
            </p:sp>
            <p:sp>
              <p:nvSpPr>
                <p:cNvPr id="81" name="TextBox 80">
                  <a:extLst>
                    <a:ext uri="{FF2B5EF4-FFF2-40B4-BE49-F238E27FC236}">
                      <a16:creationId xmlns:a16="http://schemas.microsoft.com/office/drawing/2014/main" id="{73D742D6-6E40-4509-A30A-6ED42BB7B123}"/>
                    </a:ext>
                  </a:extLst>
                </p:cNvPr>
                <p:cNvSpPr txBox="1"/>
                <p:nvPr/>
              </p:nvSpPr>
              <p:spPr>
                <a:xfrm>
                  <a:off x="3688880" y="1334519"/>
                  <a:ext cx="753552" cy="427188"/>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Newport</a:t>
                  </a:r>
                </a:p>
                <a:p>
                  <a:pPr algn="ctr"/>
                  <a:r>
                    <a:rPr lang="en-US" sz="900" b="1" dirty="0">
                      <a:solidFill>
                        <a:schemeClr val="bg1"/>
                      </a:solidFill>
                      <a:latin typeface="Arial" panose="020B0604020202020204" pitchFamily="34" charset="0"/>
                      <a:cs typeface="Arial" panose="020B0604020202020204" pitchFamily="34" charset="0"/>
                    </a:rPr>
                    <a:t>6.7%</a:t>
                  </a:r>
                </a:p>
              </p:txBody>
            </p:sp>
            <p:sp>
              <p:nvSpPr>
                <p:cNvPr id="82" name="TextBox 81">
                  <a:extLst>
                    <a:ext uri="{FF2B5EF4-FFF2-40B4-BE49-F238E27FC236}">
                      <a16:creationId xmlns:a16="http://schemas.microsoft.com/office/drawing/2014/main" id="{51978F04-BB50-4250-8B06-D35D16EA2387}"/>
                    </a:ext>
                  </a:extLst>
                </p:cNvPr>
                <p:cNvSpPr txBox="1"/>
                <p:nvPr/>
              </p:nvSpPr>
              <p:spPr>
                <a:xfrm>
                  <a:off x="3563252" y="1728434"/>
                  <a:ext cx="616129" cy="427188"/>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Kent</a:t>
                  </a:r>
                </a:p>
                <a:p>
                  <a:pPr algn="ctr"/>
                  <a:r>
                    <a:rPr lang="en-US" sz="900" b="1" dirty="0">
                      <a:solidFill>
                        <a:schemeClr val="bg1"/>
                      </a:solidFill>
                      <a:latin typeface="Arial" panose="020B0604020202020204" pitchFamily="34" charset="0"/>
                      <a:cs typeface="Arial" panose="020B0604020202020204" pitchFamily="34" charset="0"/>
                    </a:rPr>
                    <a:t>10.9%</a:t>
                  </a:r>
                </a:p>
              </p:txBody>
            </p:sp>
            <p:sp>
              <p:nvSpPr>
                <p:cNvPr id="83" name="TextBox 82">
                  <a:extLst>
                    <a:ext uri="{FF2B5EF4-FFF2-40B4-BE49-F238E27FC236}">
                      <a16:creationId xmlns:a16="http://schemas.microsoft.com/office/drawing/2014/main" id="{B227E27D-11C6-41F8-A9D5-44595A9DFD2D}"/>
                    </a:ext>
                  </a:extLst>
                </p:cNvPr>
                <p:cNvSpPr txBox="1"/>
                <p:nvPr/>
              </p:nvSpPr>
              <p:spPr>
                <a:xfrm>
                  <a:off x="3268772" y="892004"/>
                  <a:ext cx="975771" cy="427188"/>
                </a:xfrm>
                <a:prstGeom prst="rect">
                  <a:avLst/>
                </a:prstGeom>
                <a:noFill/>
              </p:spPr>
              <p:txBody>
                <a:bodyPr wrap="square" rtlCol="0">
                  <a:spAutoFit/>
                </a:bodyPr>
                <a:lstStyle/>
                <a:p>
                  <a:pPr algn="ctr"/>
                  <a:r>
                    <a:rPr lang="en-US" sz="900" b="1" dirty="0">
                      <a:latin typeface="Arial" panose="020B0604020202020204" pitchFamily="34" charset="0"/>
                      <a:cs typeface="Arial" panose="020B0604020202020204" pitchFamily="34" charset="0"/>
                    </a:rPr>
                    <a:t>Washington</a:t>
                  </a:r>
                </a:p>
                <a:p>
                  <a:pPr algn="ctr"/>
                  <a:r>
                    <a:rPr lang="en-US" sz="900" b="1" dirty="0">
                      <a:latin typeface="Arial" panose="020B0604020202020204" pitchFamily="34" charset="0"/>
                      <a:cs typeface="Arial" panose="020B0604020202020204" pitchFamily="34" charset="0"/>
                    </a:rPr>
                    <a:t>5.9%</a:t>
                  </a:r>
                </a:p>
              </p:txBody>
            </p:sp>
            <p:sp>
              <p:nvSpPr>
                <p:cNvPr id="84" name="TextBox 83">
                  <a:extLst>
                    <a:ext uri="{FF2B5EF4-FFF2-40B4-BE49-F238E27FC236}">
                      <a16:creationId xmlns:a16="http://schemas.microsoft.com/office/drawing/2014/main" id="{5CB3F25C-903E-4708-BBED-8926A79841F4}"/>
                    </a:ext>
                  </a:extLst>
                </p:cNvPr>
                <p:cNvSpPr txBox="1"/>
                <p:nvPr/>
              </p:nvSpPr>
              <p:spPr>
                <a:xfrm>
                  <a:off x="4974024" y="892004"/>
                  <a:ext cx="649468" cy="427188"/>
                </a:xfrm>
                <a:prstGeom prst="rect">
                  <a:avLst/>
                </a:prstGeom>
                <a:noFill/>
              </p:spPr>
              <p:txBody>
                <a:bodyPr wrap="square" rtlCol="0">
                  <a:spAutoFit/>
                </a:bodyPr>
                <a:lstStyle/>
                <a:p>
                  <a:pPr algn="ctr"/>
                  <a:r>
                    <a:rPr lang="en-US" sz="900" b="1" dirty="0">
                      <a:latin typeface="Arial" panose="020B0604020202020204" pitchFamily="34" charset="0"/>
                      <a:cs typeface="Arial" panose="020B0604020202020204" pitchFamily="34" charset="0"/>
                    </a:rPr>
                    <a:t>Bristol</a:t>
                  </a:r>
                </a:p>
                <a:p>
                  <a:pPr algn="ctr"/>
                  <a:r>
                    <a:rPr lang="en-US" sz="900" b="1" dirty="0">
                      <a:latin typeface="Arial" panose="020B0604020202020204" pitchFamily="34" charset="0"/>
                      <a:cs typeface="Arial" panose="020B0604020202020204" pitchFamily="34" charset="0"/>
                    </a:rPr>
                    <a:t>2.5%</a:t>
                  </a:r>
                </a:p>
              </p:txBody>
            </p:sp>
            <p:cxnSp>
              <p:nvCxnSpPr>
                <p:cNvPr id="85" name="Straight Connector 84">
                  <a:extLst>
                    <a:ext uri="{FF2B5EF4-FFF2-40B4-BE49-F238E27FC236}">
                      <a16:creationId xmlns:a16="http://schemas.microsoft.com/office/drawing/2014/main" id="{E6CAE58E-72DD-48C4-8977-DD11E7665996}"/>
                    </a:ext>
                  </a:extLst>
                </p:cNvPr>
                <p:cNvCxnSpPr>
                  <a:cxnSpLocks/>
                </p:cNvCxnSpPr>
                <p:nvPr/>
              </p:nvCxnSpPr>
              <p:spPr>
                <a:xfrm flipV="1">
                  <a:off x="4455693" y="1015429"/>
                  <a:ext cx="649634" cy="7846"/>
                </a:xfrm>
                <a:prstGeom prst="line">
                  <a:avLst/>
                </a:prstGeom>
              </p:spPr>
              <p:style>
                <a:lnRef idx="1">
                  <a:schemeClr val="dk1"/>
                </a:lnRef>
                <a:fillRef idx="0">
                  <a:schemeClr val="dk1"/>
                </a:fillRef>
                <a:effectRef idx="0">
                  <a:schemeClr val="dk1"/>
                </a:effectRef>
                <a:fontRef idx="minor">
                  <a:schemeClr val="tx1"/>
                </a:fontRef>
              </p:style>
            </p:cxnSp>
            <p:cxnSp>
              <p:nvCxnSpPr>
                <p:cNvPr id="87" name="Straight Connector 86">
                  <a:extLst>
                    <a:ext uri="{FF2B5EF4-FFF2-40B4-BE49-F238E27FC236}">
                      <a16:creationId xmlns:a16="http://schemas.microsoft.com/office/drawing/2014/main" id="{D3F5BD5C-AFE1-4EB3-BF75-DA25AA33DB47}"/>
                    </a:ext>
                  </a:extLst>
                </p:cNvPr>
                <p:cNvCxnSpPr>
                  <a:cxnSpLocks/>
                </p:cNvCxnSpPr>
                <p:nvPr/>
              </p:nvCxnSpPr>
              <p:spPr>
                <a:xfrm flipH="1">
                  <a:off x="4459071" y="1015429"/>
                  <a:ext cx="4301" cy="241814"/>
                </a:xfrm>
                <a:prstGeom prst="line">
                  <a:avLst/>
                </a:prstGeom>
                <a:ln w="12700"/>
              </p:spPr>
              <p:style>
                <a:lnRef idx="1">
                  <a:schemeClr val="dk1"/>
                </a:lnRef>
                <a:fillRef idx="0">
                  <a:schemeClr val="dk1"/>
                </a:fillRef>
                <a:effectRef idx="0">
                  <a:schemeClr val="dk1"/>
                </a:effectRef>
                <a:fontRef idx="minor">
                  <a:schemeClr val="tx1"/>
                </a:fontRef>
              </p:style>
            </p:cxnSp>
            <p:cxnSp>
              <p:nvCxnSpPr>
                <p:cNvPr id="88" name="Straight Connector 87">
                  <a:extLst>
                    <a:ext uri="{FF2B5EF4-FFF2-40B4-BE49-F238E27FC236}">
                      <a16:creationId xmlns:a16="http://schemas.microsoft.com/office/drawing/2014/main" id="{40832DE1-B992-47F4-A8D9-C248D40FAC84}"/>
                    </a:ext>
                  </a:extLst>
                </p:cNvPr>
                <p:cNvCxnSpPr>
                  <a:cxnSpLocks/>
                </p:cNvCxnSpPr>
                <p:nvPr/>
              </p:nvCxnSpPr>
              <p:spPr>
                <a:xfrm>
                  <a:off x="4124078" y="1119917"/>
                  <a:ext cx="91548" cy="171815"/>
                </a:xfrm>
                <a:prstGeom prst="line">
                  <a:avLst/>
                </a:prstGeom>
                <a:ln w="12700"/>
              </p:spPr>
              <p:style>
                <a:lnRef idx="1">
                  <a:schemeClr val="dk1"/>
                </a:lnRef>
                <a:fillRef idx="0">
                  <a:schemeClr val="dk1"/>
                </a:fillRef>
                <a:effectRef idx="0">
                  <a:schemeClr val="dk1"/>
                </a:effectRef>
                <a:fontRef idx="minor">
                  <a:schemeClr val="tx1"/>
                </a:fontRef>
              </p:style>
            </p:cxnSp>
            <p:sp>
              <p:nvSpPr>
                <p:cNvPr id="70" name="TextBox 69">
                  <a:extLst>
                    <a:ext uri="{FF2B5EF4-FFF2-40B4-BE49-F238E27FC236}">
                      <a16:creationId xmlns:a16="http://schemas.microsoft.com/office/drawing/2014/main" id="{FF581CE4-2161-448E-8050-84264BFA0206}"/>
                    </a:ext>
                  </a:extLst>
                </p:cNvPr>
                <p:cNvSpPr txBox="1"/>
                <p:nvPr/>
              </p:nvSpPr>
              <p:spPr>
                <a:xfrm>
                  <a:off x="5911814" y="893578"/>
                  <a:ext cx="781582" cy="427188"/>
                </a:xfrm>
                <a:prstGeom prst="rect">
                  <a:avLst/>
                </a:prstGeom>
                <a:noFill/>
              </p:spPr>
              <p:txBody>
                <a:bodyPr wrap="square" rtlCol="0">
                  <a:spAutoFit/>
                </a:bodyPr>
                <a:lstStyle/>
                <a:p>
                  <a:pPr algn="ctr"/>
                  <a:r>
                    <a:rPr lang="en-US" sz="900" b="1" dirty="0">
                      <a:latin typeface="Arial" panose="020B0604020202020204" pitchFamily="34" charset="0"/>
                      <a:cs typeface="Arial" panose="020B0604020202020204" pitchFamily="34" charset="0"/>
                    </a:rPr>
                    <a:t>Elders 2.5%</a:t>
                  </a:r>
                </a:p>
              </p:txBody>
            </p:sp>
          </p:grpSp>
          <p:sp>
            <p:nvSpPr>
              <p:cNvPr id="90" name="TextBox 89">
                <a:extLst>
                  <a:ext uri="{FF2B5EF4-FFF2-40B4-BE49-F238E27FC236}">
                    <a16:creationId xmlns:a16="http://schemas.microsoft.com/office/drawing/2014/main" id="{EC625A25-D755-45E2-904F-6C01B1D0A5D1}"/>
                  </a:ext>
                </a:extLst>
              </p:cNvPr>
              <p:cNvSpPr txBox="1"/>
              <p:nvPr/>
            </p:nvSpPr>
            <p:spPr>
              <a:xfrm>
                <a:off x="2398970" y="2058085"/>
                <a:ext cx="4225310" cy="292388"/>
              </a:xfrm>
              <a:prstGeom prst="rect">
                <a:avLst/>
              </a:prstGeom>
              <a:noFill/>
            </p:spPr>
            <p:txBody>
              <a:bodyPr wrap="square" rtlCol="0">
                <a:spAutoFit/>
              </a:bodyPr>
              <a:lstStyle/>
              <a:p>
                <a:pPr algn="ctr"/>
                <a:r>
                  <a:rPr lang="en-US" sz="1300" b="1" dirty="0">
                    <a:solidFill>
                      <a:schemeClr val="tx1">
                        <a:lumMod val="75000"/>
                        <a:lumOff val="25000"/>
                      </a:schemeClr>
                    </a:solidFill>
                    <a:latin typeface="Arial" panose="020B0604020202020204" pitchFamily="34" charset="0"/>
                    <a:cs typeface="Arial" panose="020B0604020202020204" pitchFamily="34" charset="0"/>
                  </a:rPr>
                  <a:t>Uninsured Population, 2020</a:t>
                </a:r>
                <a:endParaRPr lang="en-US" sz="1300" dirty="0">
                  <a:solidFill>
                    <a:schemeClr val="tx1">
                      <a:lumMod val="75000"/>
                      <a:lumOff val="25000"/>
                    </a:schemeClr>
                  </a:solidFill>
                  <a:latin typeface="Arial" panose="020B0604020202020204" pitchFamily="34" charset="0"/>
                  <a:cs typeface="Arial" panose="020B0604020202020204" pitchFamily="34" charset="0"/>
                </a:endParaRPr>
              </a:p>
            </p:txBody>
          </p:sp>
        </p:grpSp>
        <p:cxnSp>
          <p:nvCxnSpPr>
            <p:cNvPr id="21" name="Straight Connector 20">
              <a:extLst>
                <a:ext uri="{FF2B5EF4-FFF2-40B4-BE49-F238E27FC236}">
                  <a16:creationId xmlns:a16="http://schemas.microsoft.com/office/drawing/2014/main" id="{61102AA3-C167-4F00-BC28-57EF8F1BFD94}"/>
                </a:ext>
              </a:extLst>
            </p:cNvPr>
            <p:cNvCxnSpPr>
              <a:cxnSpLocks/>
            </p:cNvCxnSpPr>
            <p:nvPr/>
          </p:nvCxnSpPr>
          <p:spPr>
            <a:xfrm>
              <a:off x="7306984" y="2580678"/>
              <a:ext cx="0" cy="0"/>
            </a:xfrm>
            <a:prstGeom prst="line">
              <a:avLst/>
            </a:prstGeom>
          </p:spPr>
          <p:style>
            <a:lnRef idx="1">
              <a:schemeClr val="dk1"/>
            </a:lnRef>
            <a:fillRef idx="0">
              <a:schemeClr val="dk1"/>
            </a:fillRef>
            <a:effectRef idx="0">
              <a:schemeClr val="dk1"/>
            </a:effectRef>
            <a:fontRef idx="minor">
              <a:schemeClr val="tx1"/>
            </a:fontRef>
          </p:style>
        </p:cxnSp>
      </p:grpSp>
      <p:grpSp>
        <p:nvGrpSpPr>
          <p:cNvPr id="99" name="Group 98">
            <a:extLst>
              <a:ext uri="{FF2B5EF4-FFF2-40B4-BE49-F238E27FC236}">
                <a16:creationId xmlns:a16="http://schemas.microsoft.com/office/drawing/2014/main" id="{680D5C2E-2566-49C2-A3D6-40029F2B6315}"/>
              </a:ext>
            </a:extLst>
          </p:cNvPr>
          <p:cNvGrpSpPr/>
          <p:nvPr/>
        </p:nvGrpSpPr>
        <p:grpSpPr>
          <a:xfrm>
            <a:off x="8134276" y="6315741"/>
            <a:ext cx="800247" cy="392514"/>
            <a:chOff x="7466680" y="6240981"/>
            <a:chExt cx="912981" cy="469877"/>
          </a:xfrm>
        </p:grpSpPr>
        <p:pic>
          <p:nvPicPr>
            <p:cNvPr id="100" name="Content Placeholder 18">
              <a:extLst>
                <a:ext uri="{FF2B5EF4-FFF2-40B4-BE49-F238E27FC236}">
                  <a16:creationId xmlns:a16="http://schemas.microsoft.com/office/drawing/2014/main" id="{7DAF9EBB-A4DB-4A28-8C2D-BDBB04C6FE73}"/>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101" name="Picture 100">
              <a:extLst>
                <a:ext uri="{FF2B5EF4-FFF2-40B4-BE49-F238E27FC236}">
                  <a16:creationId xmlns:a16="http://schemas.microsoft.com/office/drawing/2014/main" id="{1DB6DD55-E547-427B-A894-8A2ECFD5B47C}"/>
                </a:ext>
              </a:extLst>
            </p:cNvPr>
            <p:cNvPicPr>
              <a:picLocks noChangeAspect="1"/>
            </p:cNvPicPr>
            <p:nvPr/>
          </p:nvPicPr>
          <p:blipFill rotWithShape="1">
            <a:blip r:embed="rId6">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sp>
        <p:nvSpPr>
          <p:cNvPr id="92" name="TextBox 91">
            <a:extLst>
              <a:ext uri="{FF2B5EF4-FFF2-40B4-BE49-F238E27FC236}">
                <a16:creationId xmlns:a16="http://schemas.microsoft.com/office/drawing/2014/main" id="{92793CF1-659B-4D34-AFE3-D5C8AD305676}"/>
              </a:ext>
            </a:extLst>
          </p:cNvPr>
          <p:cNvSpPr txBox="1"/>
          <p:nvPr/>
        </p:nvSpPr>
        <p:spPr>
          <a:xfrm>
            <a:off x="1484423" y="5649797"/>
            <a:ext cx="819908" cy="369332"/>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Good</a:t>
            </a:r>
          </a:p>
          <a:p>
            <a:pPr algn="ctr"/>
            <a:r>
              <a:rPr lang="en-US" sz="900" b="1" dirty="0">
                <a:solidFill>
                  <a:schemeClr val="bg1"/>
                </a:solidFill>
                <a:latin typeface="Arial" panose="020B0604020202020204" pitchFamily="34" charset="0"/>
                <a:cs typeface="Arial" panose="020B0604020202020204" pitchFamily="34" charset="0"/>
              </a:rPr>
              <a:t>31.2%</a:t>
            </a:r>
          </a:p>
        </p:txBody>
      </p:sp>
      <p:sp>
        <p:nvSpPr>
          <p:cNvPr id="93" name="TextBox 92">
            <a:extLst>
              <a:ext uri="{FF2B5EF4-FFF2-40B4-BE49-F238E27FC236}">
                <a16:creationId xmlns:a16="http://schemas.microsoft.com/office/drawing/2014/main" id="{71C5E657-5254-48C5-B456-2CC3D3CBCD9D}"/>
              </a:ext>
            </a:extLst>
          </p:cNvPr>
          <p:cNvSpPr txBox="1"/>
          <p:nvPr/>
        </p:nvSpPr>
        <p:spPr>
          <a:xfrm>
            <a:off x="1557904" y="4940749"/>
            <a:ext cx="819908" cy="369332"/>
          </a:xfrm>
          <a:prstGeom prst="rect">
            <a:avLst/>
          </a:prstGeom>
          <a:noFill/>
        </p:spPr>
        <p:txBody>
          <a:bodyPr wrap="square" rtlCol="0">
            <a:spAutoFit/>
          </a:bodyPr>
          <a:lstStyle/>
          <a:p>
            <a:pPr algn="ctr"/>
            <a:r>
              <a:rPr lang="en-US" sz="900" b="1" dirty="0">
                <a:latin typeface="Arial" panose="020B0604020202020204" pitchFamily="34" charset="0"/>
                <a:cs typeface="Arial" panose="020B0604020202020204" pitchFamily="34" charset="0"/>
              </a:rPr>
              <a:t>Fair</a:t>
            </a:r>
          </a:p>
          <a:p>
            <a:pPr algn="ctr"/>
            <a:r>
              <a:rPr lang="en-US" sz="900" b="1" dirty="0">
                <a:latin typeface="Arial" panose="020B0604020202020204" pitchFamily="34" charset="0"/>
                <a:cs typeface="Arial" panose="020B0604020202020204" pitchFamily="34" charset="0"/>
              </a:rPr>
              <a:t>12.2%</a:t>
            </a:r>
          </a:p>
        </p:txBody>
      </p:sp>
      <p:sp>
        <p:nvSpPr>
          <p:cNvPr id="94" name="TextBox 93">
            <a:extLst>
              <a:ext uri="{FF2B5EF4-FFF2-40B4-BE49-F238E27FC236}">
                <a16:creationId xmlns:a16="http://schemas.microsoft.com/office/drawing/2014/main" id="{2FBF2446-DC6C-4FA8-B919-5A4931204BAE}"/>
              </a:ext>
            </a:extLst>
          </p:cNvPr>
          <p:cNvSpPr txBox="1"/>
          <p:nvPr/>
        </p:nvSpPr>
        <p:spPr>
          <a:xfrm>
            <a:off x="6868968" y="5214675"/>
            <a:ext cx="903956" cy="507831"/>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High School Grad</a:t>
            </a:r>
          </a:p>
          <a:p>
            <a:pPr algn="ctr"/>
            <a:r>
              <a:rPr lang="en-US" sz="900" b="1" dirty="0">
                <a:solidFill>
                  <a:schemeClr val="bg1"/>
                </a:solidFill>
                <a:latin typeface="Arial" panose="020B0604020202020204" pitchFamily="34" charset="0"/>
                <a:cs typeface="Arial" panose="020B0604020202020204" pitchFamily="34" charset="0"/>
              </a:rPr>
              <a:t>35.3%</a:t>
            </a:r>
          </a:p>
        </p:txBody>
      </p:sp>
      <p:sp>
        <p:nvSpPr>
          <p:cNvPr id="95" name="TextBox 94">
            <a:extLst>
              <a:ext uri="{FF2B5EF4-FFF2-40B4-BE49-F238E27FC236}">
                <a16:creationId xmlns:a16="http://schemas.microsoft.com/office/drawing/2014/main" id="{CB769F7F-9815-4E8F-B3AE-4EEA024575A9}"/>
              </a:ext>
            </a:extLst>
          </p:cNvPr>
          <p:cNvSpPr txBox="1"/>
          <p:nvPr/>
        </p:nvSpPr>
        <p:spPr>
          <a:xfrm>
            <a:off x="6624997" y="5900657"/>
            <a:ext cx="903956" cy="507831"/>
          </a:xfrm>
          <a:prstGeom prst="rect">
            <a:avLst/>
          </a:prstGeom>
          <a:noFill/>
        </p:spPr>
        <p:txBody>
          <a:bodyPr wrap="square" rtlCol="0">
            <a:spAutoFit/>
          </a:bodyPr>
          <a:lstStyle/>
          <a:p>
            <a:pPr algn="ctr"/>
            <a:r>
              <a:rPr lang="en-US" sz="900" b="1" dirty="0">
                <a:solidFill>
                  <a:schemeClr val="bg1"/>
                </a:solidFill>
                <a:latin typeface="Arial" panose="020B0604020202020204" pitchFamily="34" charset="0"/>
                <a:cs typeface="Arial" panose="020B0604020202020204" pitchFamily="34" charset="0"/>
              </a:rPr>
              <a:t>Less than HS</a:t>
            </a:r>
          </a:p>
          <a:p>
            <a:pPr algn="ctr"/>
            <a:r>
              <a:rPr lang="en-US" sz="900" b="1" dirty="0">
                <a:solidFill>
                  <a:schemeClr val="bg1"/>
                </a:solidFill>
                <a:latin typeface="Arial" panose="020B0604020202020204" pitchFamily="34" charset="0"/>
                <a:cs typeface="Arial" panose="020B0604020202020204" pitchFamily="34" charset="0"/>
              </a:rPr>
              <a:t>19.3%</a:t>
            </a:r>
          </a:p>
        </p:txBody>
      </p:sp>
      <p:sp>
        <p:nvSpPr>
          <p:cNvPr id="96" name="TextBox 95">
            <a:extLst>
              <a:ext uri="{FF2B5EF4-FFF2-40B4-BE49-F238E27FC236}">
                <a16:creationId xmlns:a16="http://schemas.microsoft.com/office/drawing/2014/main" id="{4A54D027-4540-4EB9-86EF-E334F06EC85F}"/>
              </a:ext>
            </a:extLst>
          </p:cNvPr>
          <p:cNvSpPr txBox="1"/>
          <p:nvPr/>
        </p:nvSpPr>
        <p:spPr>
          <a:xfrm>
            <a:off x="5660446" y="4978364"/>
            <a:ext cx="1089565" cy="369332"/>
          </a:xfrm>
          <a:prstGeom prst="rect">
            <a:avLst/>
          </a:prstGeom>
          <a:noFill/>
        </p:spPr>
        <p:txBody>
          <a:bodyPr wrap="square" rtlCol="0">
            <a:spAutoFit/>
          </a:bodyPr>
          <a:lstStyle/>
          <a:p>
            <a:pPr algn="ctr"/>
            <a:r>
              <a:rPr lang="en-US" sz="900" b="1" dirty="0">
                <a:latin typeface="Arial" panose="020B0604020202020204" pitchFamily="34" charset="0"/>
                <a:cs typeface="Arial" panose="020B0604020202020204" pitchFamily="34" charset="0"/>
              </a:rPr>
              <a:t>Some College</a:t>
            </a:r>
          </a:p>
          <a:p>
            <a:pPr algn="ctr"/>
            <a:r>
              <a:rPr lang="en-US" sz="900" b="1" dirty="0">
                <a:latin typeface="Arial" panose="020B0604020202020204" pitchFamily="34" charset="0"/>
                <a:cs typeface="Arial" panose="020B0604020202020204" pitchFamily="34" charset="0"/>
              </a:rPr>
              <a:t>              10.9%</a:t>
            </a:r>
          </a:p>
        </p:txBody>
      </p:sp>
      <p:sp>
        <p:nvSpPr>
          <p:cNvPr id="98" name="TextBox 97">
            <a:extLst>
              <a:ext uri="{FF2B5EF4-FFF2-40B4-BE49-F238E27FC236}">
                <a16:creationId xmlns:a16="http://schemas.microsoft.com/office/drawing/2014/main" id="{EB737EF5-9F7B-4976-A92F-14AA69FF582A}"/>
              </a:ext>
            </a:extLst>
          </p:cNvPr>
          <p:cNvSpPr txBox="1"/>
          <p:nvPr/>
        </p:nvSpPr>
        <p:spPr>
          <a:xfrm>
            <a:off x="5936105" y="4683772"/>
            <a:ext cx="1014136" cy="369332"/>
          </a:xfrm>
          <a:prstGeom prst="rect">
            <a:avLst/>
          </a:prstGeom>
          <a:noFill/>
        </p:spPr>
        <p:txBody>
          <a:bodyPr wrap="square" rtlCol="0">
            <a:spAutoFit/>
          </a:bodyPr>
          <a:lstStyle/>
          <a:p>
            <a:pPr algn="r"/>
            <a:r>
              <a:rPr lang="en-US" sz="900" b="1" dirty="0">
                <a:latin typeface="Arial" panose="020B0604020202020204" pitchFamily="34" charset="0"/>
                <a:cs typeface="Arial" panose="020B0604020202020204" pitchFamily="34" charset="0"/>
              </a:rPr>
              <a:t>College Grad</a:t>
            </a:r>
          </a:p>
          <a:p>
            <a:pPr algn="r"/>
            <a:r>
              <a:rPr lang="en-US" sz="900" b="1" dirty="0">
                <a:latin typeface="Arial" panose="020B0604020202020204" pitchFamily="34" charset="0"/>
                <a:cs typeface="Arial" panose="020B0604020202020204" pitchFamily="34" charset="0"/>
              </a:rPr>
              <a:t>  6.7%</a:t>
            </a:r>
          </a:p>
        </p:txBody>
      </p:sp>
      <p:sp>
        <p:nvSpPr>
          <p:cNvPr id="102" name="TextBox 101">
            <a:extLst>
              <a:ext uri="{FF2B5EF4-FFF2-40B4-BE49-F238E27FC236}">
                <a16:creationId xmlns:a16="http://schemas.microsoft.com/office/drawing/2014/main" id="{09520996-500C-41F5-9810-CFA0F1052A00}"/>
              </a:ext>
            </a:extLst>
          </p:cNvPr>
          <p:cNvSpPr txBox="1"/>
          <p:nvPr/>
        </p:nvSpPr>
        <p:spPr>
          <a:xfrm>
            <a:off x="5666230" y="5775137"/>
            <a:ext cx="1129540" cy="507831"/>
          </a:xfrm>
          <a:prstGeom prst="rect">
            <a:avLst/>
          </a:prstGeom>
          <a:noFill/>
        </p:spPr>
        <p:txBody>
          <a:bodyPr wrap="square" rtlCol="0">
            <a:spAutoFit/>
          </a:bodyPr>
          <a:lstStyle/>
          <a:p>
            <a:pPr algn="r"/>
            <a:r>
              <a:rPr lang="en-US" sz="900" b="1" dirty="0">
                <a:latin typeface="Arial" panose="020B0604020202020204" pitchFamily="34" charset="0"/>
                <a:cs typeface="Arial" panose="020B0604020202020204" pitchFamily="34" charset="0"/>
              </a:rPr>
              <a:t>Post Grad Degree</a:t>
            </a:r>
          </a:p>
          <a:p>
            <a:pPr algn="r"/>
            <a:r>
              <a:rPr lang="en-US" sz="900" b="1" dirty="0">
                <a:latin typeface="Arial" panose="020B0604020202020204" pitchFamily="34" charset="0"/>
                <a:cs typeface="Arial" panose="020B0604020202020204" pitchFamily="34" charset="0"/>
              </a:rPr>
              <a:t>16.0%</a:t>
            </a:r>
          </a:p>
        </p:txBody>
      </p:sp>
      <p:sp>
        <p:nvSpPr>
          <p:cNvPr id="103" name="TextBox 102">
            <a:extLst>
              <a:ext uri="{FF2B5EF4-FFF2-40B4-BE49-F238E27FC236}">
                <a16:creationId xmlns:a16="http://schemas.microsoft.com/office/drawing/2014/main" id="{6D4F4979-5A57-4462-A812-1D62AB7B24F6}"/>
              </a:ext>
            </a:extLst>
          </p:cNvPr>
          <p:cNvSpPr txBox="1"/>
          <p:nvPr/>
        </p:nvSpPr>
        <p:spPr>
          <a:xfrm>
            <a:off x="5376808" y="5354149"/>
            <a:ext cx="1129540" cy="369332"/>
          </a:xfrm>
          <a:prstGeom prst="rect">
            <a:avLst/>
          </a:prstGeom>
          <a:noFill/>
        </p:spPr>
        <p:txBody>
          <a:bodyPr wrap="square" rtlCol="0">
            <a:spAutoFit/>
          </a:bodyPr>
          <a:lstStyle/>
          <a:p>
            <a:pPr algn="r"/>
            <a:r>
              <a:rPr lang="en-US" sz="900" b="1" dirty="0">
                <a:latin typeface="Arial" panose="020B0604020202020204" pitchFamily="34" charset="0"/>
                <a:cs typeface="Arial" panose="020B0604020202020204" pitchFamily="34" charset="0"/>
              </a:rPr>
              <a:t>&lt; 18yo</a:t>
            </a:r>
          </a:p>
          <a:p>
            <a:pPr algn="r"/>
            <a:r>
              <a:rPr lang="en-US" sz="900" b="1" dirty="0">
                <a:latin typeface="Arial" panose="020B0604020202020204" pitchFamily="34" charset="0"/>
                <a:cs typeface="Arial" panose="020B0604020202020204" pitchFamily="34" charset="0"/>
              </a:rPr>
              <a:t>11.8%</a:t>
            </a:r>
          </a:p>
        </p:txBody>
      </p:sp>
    </p:spTree>
    <p:extLst>
      <p:ext uri="{BB962C8B-B14F-4D97-AF65-F5344CB8AC3E}">
        <p14:creationId xmlns:p14="http://schemas.microsoft.com/office/powerpoint/2010/main" val="3952855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7E2BB993-7B16-4A76-9C52-0E308CD329BC}"/>
              </a:ext>
            </a:extLst>
          </p:cNvPr>
          <p:cNvGrpSpPr/>
          <p:nvPr/>
        </p:nvGrpSpPr>
        <p:grpSpPr>
          <a:xfrm>
            <a:off x="707115" y="2523132"/>
            <a:ext cx="5699676" cy="4220806"/>
            <a:chOff x="796374" y="2356758"/>
            <a:chExt cx="5699676" cy="4220806"/>
          </a:xfrm>
        </p:grpSpPr>
        <p:grpSp>
          <p:nvGrpSpPr>
            <p:cNvPr id="5" name="Group 4">
              <a:extLst>
                <a:ext uri="{FF2B5EF4-FFF2-40B4-BE49-F238E27FC236}">
                  <a16:creationId xmlns:a16="http://schemas.microsoft.com/office/drawing/2014/main" id="{E4ED3B45-1E43-46B8-A070-D8A356AF14B5}"/>
                </a:ext>
              </a:extLst>
            </p:cNvPr>
            <p:cNvGrpSpPr/>
            <p:nvPr/>
          </p:nvGrpSpPr>
          <p:grpSpPr>
            <a:xfrm>
              <a:off x="920968" y="2416099"/>
              <a:ext cx="5575082" cy="4161465"/>
              <a:chOff x="1004636" y="2755525"/>
              <a:chExt cx="5159437" cy="3998148"/>
            </a:xfrm>
          </p:grpSpPr>
          <p:pic>
            <p:nvPicPr>
              <p:cNvPr id="3" name="Picture 2">
                <a:extLst>
                  <a:ext uri="{FF2B5EF4-FFF2-40B4-BE49-F238E27FC236}">
                    <a16:creationId xmlns:a16="http://schemas.microsoft.com/office/drawing/2014/main" id="{A31A0FE3-F1DD-4CCB-A467-B88647EF60B2}"/>
                  </a:ext>
                </a:extLst>
              </p:cNvPr>
              <p:cNvPicPr>
                <a:picLocks noChangeAspect="1"/>
              </p:cNvPicPr>
              <p:nvPr/>
            </p:nvPicPr>
            <p:blipFill>
              <a:blip r:embed="rId3"/>
              <a:stretch>
                <a:fillRect/>
              </a:stretch>
            </p:blipFill>
            <p:spPr>
              <a:xfrm>
                <a:off x="1004636" y="2755525"/>
                <a:ext cx="5159437" cy="3692946"/>
              </a:xfrm>
              <a:prstGeom prst="rect">
                <a:avLst/>
              </a:prstGeom>
            </p:spPr>
          </p:pic>
          <p:sp>
            <p:nvSpPr>
              <p:cNvPr id="14" name="TextBox 13">
                <a:extLst>
                  <a:ext uri="{FF2B5EF4-FFF2-40B4-BE49-F238E27FC236}">
                    <a16:creationId xmlns:a16="http://schemas.microsoft.com/office/drawing/2014/main" id="{37F60824-DD65-40AF-B30A-33B6B478A8D1}"/>
                  </a:ext>
                </a:extLst>
              </p:cNvPr>
              <p:cNvSpPr txBox="1"/>
              <p:nvPr/>
            </p:nvSpPr>
            <p:spPr>
              <a:xfrm>
                <a:off x="1399536" y="6502330"/>
                <a:ext cx="4702207" cy="251343"/>
              </a:xfrm>
              <a:prstGeom prst="rect">
                <a:avLst/>
              </a:prstGeom>
              <a:noFill/>
              <a:ln w="6350">
                <a:solidFill>
                  <a:schemeClr val="bg1">
                    <a:lumMod val="75000"/>
                  </a:schemeClr>
                </a:solidFill>
              </a:ln>
            </p:spPr>
            <p:txBody>
              <a:bodyPr wrap="square" rtlCol="0">
                <a:spAutoFit/>
              </a:bodyPr>
              <a:lstStyle>
                <a:defPPr>
                  <a:defRPr lang="en-US"/>
                </a:defPPr>
                <a:lvl1pPr>
                  <a:defRPr sz="1100">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      2012	         2015                    2016                   2018                    2020</a:t>
                </a:r>
              </a:p>
            </p:txBody>
          </p:sp>
          <p:sp>
            <p:nvSpPr>
              <p:cNvPr id="16" name="TextBox 15">
                <a:extLst>
                  <a:ext uri="{FF2B5EF4-FFF2-40B4-BE49-F238E27FC236}">
                    <a16:creationId xmlns:a16="http://schemas.microsoft.com/office/drawing/2014/main" id="{73B3EDF8-F825-493E-A556-AD2DEAC48571}"/>
                  </a:ext>
                </a:extLst>
              </p:cNvPr>
              <p:cNvSpPr txBox="1"/>
              <p:nvPr/>
            </p:nvSpPr>
            <p:spPr>
              <a:xfrm>
                <a:off x="1553967" y="2803715"/>
                <a:ext cx="594669"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0.9% </a:t>
                </a:r>
              </a:p>
            </p:txBody>
          </p:sp>
          <p:sp>
            <p:nvSpPr>
              <p:cNvPr id="18" name="TextBox 17">
                <a:extLst>
                  <a:ext uri="{FF2B5EF4-FFF2-40B4-BE49-F238E27FC236}">
                    <a16:creationId xmlns:a16="http://schemas.microsoft.com/office/drawing/2014/main" id="{A2983E69-260B-4A14-8B51-AC00C69FE2AF}"/>
                  </a:ext>
                </a:extLst>
              </p:cNvPr>
              <p:cNvSpPr txBox="1"/>
              <p:nvPr/>
            </p:nvSpPr>
            <p:spPr>
              <a:xfrm>
                <a:off x="2562368" y="4685898"/>
                <a:ext cx="594669"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1.5%</a:t>
                </a:r>
              </a:p>
            </p:txBody>
          </p:sp>
          <p:sp>
            <p:nvSpPr>
              <p:cNvPr id="19" name="TextBox 18">
                <a:extLst>
                  <a:ext uri="{FF2B5EF4-FFF2-40B4-BE49-F238E27FC236}">
                    <a16:creationId xmlns:a16="http://schemas.microsoft.com/office/drawing/2014/main" id="{2E6FF362-6EBE-4A9C-91F3-19A65B798FA2}"/>
                  </a:ext>
                </a:extLst>
              </p:cNvPr>
              <p:cNvSpPr txBox="1"/>
              <p:nvPr/>
            </p:nvSpPr>
            <p:spPr>
              <a:xfrm>
                <a:off x="3527830" y="4885739"/>
                <a:ext cx="594669"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1.7%</a:t>
                </a:r>
              </a:p>
            </p:txBody>
          </p:sp>
          <p:sp>
            <p:nvSpPr>
              <p:cNvPr id="20" name="TextBox 19">
                <a:extLst>
                  <a:ext uri="{FF2B5EF4-FFF2-40B4-BE49-F238E27FC236}">
                    <a16:creationId xmlns:a16="http://schemas.microsoft.com/office/drawing/2014/main" id="{7772C608-B7CC-4F8C-B911-F4F2C7038A54}"/>
                  </a:ext>
                </a:extLst>
              </p:cNvPr>
              <p:cNvSpPr txBox="1"/>
              <p:nvPr/>
            </p:nvSpPr>
            <p:spPr>
              <a:xfrm>
                <a:off x="4540878" y="5017698"/>
                <a:ext cx="594669"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1.6%</a:t>
                </a:r>
              </a:p>
            </p:txBody>
          </p:sp>
          <p:sp>
            <p:nvSpPr>
              <p:cNvPr id="21" name="TextBox 20">
                <a:extLst>
                  <a:ext uri="{FF2B5EF4-FFF2-40B4-BE49-F238E27FC236}">
                    <a16:creationId xmlns:a16="http://schemas.microsoft.com/office/drawing/2014/main" id="{7C04C58B-D635-4E26-85EF-DCF0ADB2CCFB}"/>
                  </a:ext>
                </a:extLst>
              </p:cNvPr>
              <p:cNvSpPr txBox="1"/>
              <p:nvPr/>
            </p:nvSpPr>
            <p:spPr>
              <a:xfrm>
                <a:off x="5507074" y="4917133"/>
                <a:ext cx="594669" cy="246221"/>
              </a:xfrm>
              <a:prstGeom prst="rect">
                <a:avLst/>
              </a:prstGeom>
              <a:noFill/>
            </p:spPr>
            <p:txBody>
              <a:bodyPr wrap="square" rtlCol="0">
                <a:spAutoFit/>
              </a:bodyPr>
              <a:lstStyle/>
              <a:p>
                <a:r>
                  <a:rPr lang="en-US" sz="1000" dirty="0">
                    <a:latin typeface="Arial" panose="020B0604020202020204" pitchFamily="34" charset="0"/>
                    <a:cs typeface="Arial" panose="020B0604020202020204" pitchFamily="34" charset="0"/>
                  </a:rPr>
                  <a:t>2.1%</a:t>
                </a:r>
              </a:p>
            </p:txBody>
          </p:sp>
          <p:sp>
            <p:nvSpPr>
              <p:cNvPr id="22" name="TextBox 21">
                <a:extLst>
                  <a:ext uri="{FF2B5EF4-FFF2-40B4-BE49-F238E27FC236}">
                    <a16:creationId xmlns:a16="http://schemas.microsoft.com/office/drawing/2014/main" id="{A5B38B3B-6F4A-4561-A123-14ACF3C95DB3}"/>
                  </a:ext>
                </a:extLst>
              </p:cNvPr>
              <p:cNvSpPr txBox="1"/>
              <p:nvPr/>
            </p:nvSpPr>
            <p:spPr>
              <a:xfrm>
                <a:off x="1457325" y="3374464"/>
                <a:ext cx="691311" cy="24958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30.4% </a:t>
                </a:r>
              </a:p>
            </p:txBody>
          </p:sp>
          <p:sp>
            <p:nvSpPr>
              <p:cNvPr id="23" name="TextBox 22">
                <a:extLst>
                  <a:ext uri="{FF2B5EF4-FFF2-40B4-BE49-F238E27FC236}">
                    <a16:creationId xmlns:a16="http://schemas.microsoft.com/office/drawing/2014/main" id="{B14B5D83-505B-41BE-A6D3-84E5B8E13F29}"/>
                  </a:ext>
                </a:extLst>
              </p:cNvPr>
              <p:cNvSpPr txBox="1"/>
              <p:nvPr/>
            </p:nvSpPr>
            <p:spPr>
              <a:xfrm>
                <a:off x="2529629" y="5009749"/>
                <a:ext cx="560583" cy="24958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22.4%</a:t>
                </a:r>
              </a:p>
            </p:txBody>
          </p:sp>
          <p:sp>
            <p:nvSpPr>
              <p:cNvPr id="24" name="TextBox 23">
                <a:extLst>
                  <a:ext uri="{FF2B5EF4-FFF2-40B4-BE49-F238E27FC236}">
                    <a16:creationId xmlns:a16="http://schemas.microsoft.com/office/drawing/2014/main" id="{0B36A4C1-725E-4C26-9256-695E5DF8BA18}"/>
                  </a:ext>
                </a:extLst>
              </p:cNvPr>
              <p:cNvSpPr txBox="1"/>
              <p:nvPr/>
            </p:nvSpPr>
            <p:spPr>
              <a:xfrm>
                <a:off x="4417716" y="5311825"/>
                <a:ext cx="691311" cy="24958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27.9%</a:t>
                </a:r>
              </a:p>
            </p:txBody>
          </p:sp>
          <p:sp>
            <p:nvSpPr>
              <p:cNvPr id="25" name="TextBox 24">
                <a:extLst>
                  <a:ext uri="{FF2B5EF4-FFF2-40B4-BE49-F238E27FC236}">
                    <a16:creationId xmlns:a16="http://schemas.microsoft.com/office/drawing/2014/main" id="{9857D35E-77FB-45EB-A8FA-2EF7A819E14B}"/>
                  </a:ext>
                </a:extLst>
              </p:cNvPr>
              <p:cNvSpPr txBox="1"/>
              <p:nvPr/>
            </p:nvSpPr>
            <p:spPr>
              <a:xfrm>
                <a:off x="5385174" y="5199835"/>
                <a:ext cx="691311" cy="24958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24.2%</a:t>
                </a:r>
              </a:p>
            </p:txBody>
          </p:sp>
          <p:sp>
            <p:nvSpPr>
              <p:cNvPr id="26" name="TextBox 25">
                <a:extLst>
                  <a:ext uri="{FF2B5EF4-FFF2-40B4-BE49-F238E27FC236}">
                    <a16:creationId xmlns:a16="http://schemas.microsoft.com/office/drawing/2014/main" id="{CE326310-A32E-4A14-A914-C59892059614}"/>
                  </a:ext>
                </a:extLst>
              </p:cNvPr>
              <p:cNvSpPr txBox="1"/>
              <p:nvPr/>
            </p:nvSpPr>
            <p:spPr>
              <a:xfrm>
                <a:off x="3412195" y="5140260"/>
                <a:ext cx="691311" cy="24958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21.8%</a:t>
                </a:r>
              </a:p>
            </p:txBody>
          </p:sp>
          <p:sp>
            <p:nvSpPr>
              <p:cNvPr id="27" name="TextBox 26">
                <a:extLst>
                  <a:ext uri="{FF2B5EF4-FFF2-40B4-BE49-F238E27FC236}">
                    <a16:creationId xmlns:a16="http://schemas.microsoft.com/office/drawing/2014/main" id="{4C4D389F-3CF7-47BC-926A-6C576D5B2A08}"/>
                  </a:ext>
                </a:extLst>
              </p:cNvPr>
              <p:cNvSpPr txBox="1"/>
              <p:nvPr/>
            </p:nvSpPr>
            <p:spPr>
              <a:xfrm>
                <a:off x="1457325" y="4205206"/>
                <a:ext cx="691311" cy="24958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14.7%</a:t>
                </a:r>
              </a:p>
            </p:txBody>
          </p:sp>
          <p:sp>
            <p:nvSpPr>
              <p:cNvPr id="28" name="TextBox 27">
                <a:extLst>
                  <a:ext uri="{FF2B5EF4-FFF2-40B4-BE49-F238E27FC236}">
                    <a16:creationId xmlns:a16="http://schemas.microsoft.com/office/drawing/2014/main" id="{542C1E11-635F-400D-A02D-4C60AD7FDBCD}"/>
                  </a:ext>
                </a:extLst>
              </p:cNvPr>
              <p:cNvSpPr txBox="1"/>
              <p:nvPr/>
            </p:nvSpPr>
            <p:spPr>
              <a:xfrm>
                <a:off x="1480625" y="4896830"/>
                <a:ext cx="691311" cy="24958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28.1%</a:t>
                </a:r>
              </a:p>
            </p:txBody>
          </p:sp>
          <p:sp>
            <p:nvSpPr>
              <p:cNvPr id="29" name="TextBox 28">
                <a:extLst>
                  <a:ext uri="{FF2B5EF4-FFF2-40B4-BE49-F238E27FC236}">
                    <a16:creationId xmlns:a16="http://schemas.microsoft.com/office/drawing/2014/main" id="{39ED4C94-91D2-492E-A273-40C0078DB05C}"/>
                  </a:ext>
                </a:extLst>
              </p:cNvPr>
              <p:cNvSpPr txBox="1"/>
              <p:nvPr/>
            </p:nvSpPr>
            <p:spPr>
              <a:xfrm>
                <a:off x="1480625" y="5717650"/>
                <a:ext cx="691311" cy="249586"/>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17.6%</a:t>
                </a:r>
              </a:p>
            </p:txBody>
          </p:sp>
          <p:sp>
            <p:nvSpPr>
              <p:cNvPr id="30" name="TextBox 29">
                <a:extLst>
                  <a:ext uri="{FF2B5EF4-FFF2-40B4-BE49-F238E27FC236}">
                    <a16:creationId xmlns:a16="http://schemas.microsoft.com/office/drawing/2014/main" id="{6AAE622F-336B-4458-A102-BD9BAA78F421}"/>
                  </a:ext>
                </a:extLst>
              </p:cNvPr>
              <p:cNvSpPr txBox="1"/>
              <p:nvPr/>
            </p:nvSpPr>
            <p:spPr>
              <a:xfrm>
                <a:off x="1477808" y="6145010"/>
                <a:ext cx="691311" cy="249586"/>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8.2%</a:t>
                </a:r>
              </a:p>
            </p:txBody>
          </p:sp>
          <p:sp>
            <p:nvSpPr>
              <p:cNvPr id="31" name="TextBox 30">
                <a:extLst>
                  <a:ext uri="{FF2B5EF4-FFF2-40B4-BE49-F238E27FC236}">
                    <a16:creationId xmlns:a16="http://schemas.microsoft.com/office/drawing/2014/main" id="{508E0AFA-108B-48F8-B399-0904BE298EB3}"/>
                  </a:ext>
                </a:extLst>
              </p:cNvPr>
              <p:cNvSpPr txBox="1"/>
              <p:nvPr/>
            </p:nvSpPr>
            <p:spPr>
              <a:xfrm>
                <a:off x="2461247" y="5258638"/>
                <a:ext cx="691311" cy="24958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14.1%</a:t>
                </a:r>
              </a:p>
            </p:txBody>
          </p:sp>
          <p:sp>
            <p:nvSpPr>
              <p:cNvPr id="32" name="TextBox 31">
                <a:extLst>
                  <a:ext uri="{FF2B5EF4-FFF2-40B4-BE49-F238E27FC236}">
                    <a16:creationId xmlns:a16="http://schemas.microsoft.com/office/drawing/2014/main" id="{E89088B0-6844-440E-8970-6BBF9912DD70}"/>
                  </a:ext>
                </a:extLst>
              </p:cNvPr>
              <p:cNvSpPr txBox="1"/>
              <p:nvPr/>
            </p:nvSpPr>
            <p:spPr>
              <a:xfrm>
                <a:off x="2473556" y="5609119"/>
                <a:ext cx="691311" cy="24958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32.7%</a:t>
                </a:r>
              </a:p>
            </p:txBody>
          </p:sp>
          <p:sp>
            <p:nvSpPr>
              <p:cNvPr id="33" name="TextBox 32">
                <a:extLst>
                  <a:ext uri="{FF2B5EF4-FFF2-40B4-BE49-F238E27FC236}">
                    <a16:creationId xmlns:a16="http://schemas.microsoft.com/office/drawing/2014/main" id="{A2262A9F-FCD0-4874-9EB0-3FD1E76992B0}"/>
                  </a:ext>
                </a:extLst>
              </p:cNvPr>
              <p:cNvSpPr txBox="1"/>
              <p:nvPr/>
            </p:nvSpPr>
            <p:spPr>
              <a:xfrm>
                <a:off x="2461247" y="6010435"/>
                <a:ext cx="691311" cy="249586"/>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19.3%</a:t>
                </a:r>
              </a:p>
            </p:txBody>
          </p:sp>
          <p:sp>
            <p:nvSpPr>
              <p:cNvPr id="34" name="TextBox 33">
                <a:extLst>
                  <a:ext uri="{FF2B5EF4-FFF2-40B4-BE49-F238E27FC236}">
                    <a16:creationId xmlns:a16="http://schemas.microsoft.com/office/drawing/2014/main" id="{D584AAD6-C0E6-4477-9600-E41B938B8F14}"/>
                  </a:ext>
                </a:extLst>
              </p:cNvPr>
              <p:cNvSpPr txBox="1"/>
              <p:nvPr/>
            </p:nvSpPr>
            <p:spPr>
              <a:xfrm>
                <a:off x="2463109" y="6208489"/>
                <a:ext cx="691311" cy="249586"/>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10.0%</a:t>
                </a:r>
              </a:p>
            </p:txBody>
          </p:sp>
          <p:sp>
            <p:nvSpPr>
              <p:cNvPr id="35" name="TextBox 34">
                <a:extLst>
                  <a:ext uri="{FF2B5EF4-FFF2-40B4-BE49-F238E27FC236}">
                    <a16:creationId xmlns:a16="http://schemas.microsoft.com/office/drawing/2014/main" id="{DFBB8DF2-DFDC-4A63-92C5-7DE439810CA5}"/>
                  </a:ext>
                </a:extLst>
              </p:cNvPr>
              <p:cNvSpPr txBox="1"/>
              <p:nvPr/>
            </p:nvSpPr>
            <p:spPr>
              <a:xfrm>
                <a:off x="3408309" y="5418514"/>
                <a:ext cx="691311" cy="24958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18.0%</a:t>
                </a:r>
              </a:p>
            </p:txBody>
          </p:sp>
          <p:sp>
            <p:nvSpPr>
              <p:cNvPr id="36" name="TextBox 35">
                <a:extLst>
                  <a:ext uri="{FF2B5EF4-FFF2-40B4-BE49-F238E27FC236}">
                    <a16:creationId xmlns:a16="http://schemas.microsoft.com/office/drawing/2014/main" id="{FB6F854D-C01F-4090-A0ED-60858EBCFE7C}"/>
                  </a:ext>
                </a:extLst>
              </p:cNvPr>
              <p:cNvSpPr txBox="1"/>
              <p:nvPr/>
            </p:nvSpPr>
            <p:spPr>
              <a:xfrm>
                <a:off x="3427414" y="5734867"/>
                <a:ext cx="691311" cy="24958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30.1%</a:t>
                </a:r>
              </a:p>
            </p:txBody>
          </p:sp>
          <p:sp>
            <p:nvSpPr>
              <p:cNvPr id="37" name="TextBox 36">
                <a:extLst>
                  <a:ext uri="{FF2B5EF4-FFF2-40B4-BE49-F238E27FC236}">
                    <a16:creationId xmlns:a16="http://schemas.microsoft.com/office/drawing/2014/main" id="{B3BFC415-5854-487E-9CAF-F2BEA1874A79}"/>
                  </a:ext>
                </a:extLst>
              </p:cNvPr>
              <p:cNvSpPr txBox="1"/>
              <p:nvPr/>
            </p:nvSpPr>
            <p:spPr>
              <a:xfrm>
                <a:off x="3416755" y="6047143"/>
                <a:ext cx="691311" cy="249586"/>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20.5%</a:t>
                </a:r>
              </a:p>
            </p:txBody>
          </p:sp>
          <p:sp>
            <p:nvSpPr>
              <p:cNvPr id="38" name="TextBox 37">
                <a:extLst>
                  <a:ext uri="{FF2B5EF4-FFF2-40B4-BE49-F238E27FC236}">
                    <a16:creationId xmlns:a16="http://schemas.microsoft.com/office/drawing/2014/main" id="{7B4F5750-1D0B-4F00-941F-97BCC64DB288}"/>
                  </a:ext>
                </a:extLst>
              </p:cNvPr>
              <p:cNvSpPr txBox="1"/>
              <p:nvPr/>
            </p:nvSpPr>
            <p:spPr>
              <a:xfrm>
                <a:off x="3428130" y="6217886"/>
                <a:ext cx="691311" cy="249586"/>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7.8%</a:t>
                </a:r>
              </a:p>
            </p:txBody>
          </p:sp>
          <p:sp>
            <p:nvSpPr>
              <p:cNvPr id="39" name="TextBox 38">
                <a:extLst>
                  <a:ext uri="{FF2B5EF4-FFF2-40B4-BE49-F238E27FC236}">
                    <a16:creationId xmlns:a16="http://schemas.microsoft.com/office/drawing/2014/main" id="{F09D6C43-6E4C-49F3-9200-E13811D65C4B}"/>
                  </a:ext>
                </a:extLst>
              </p:cNvPr>
              <p:cNvSpPr txBox="1"/>
              <p:nvPr/>
            </p:nvSpPr>
            <p:spPr>
              <a:xfrm>
                <a:off x="4407322" y="5530843"/>
                <a:ext cx="691311" cy="24958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12.2%</a:t>
                </a:r>
              </a:p>
            </p:txBody>
          </p:sp>
          <p:sp>
            <p:nvSpPr>
              <p:cNvPr id="40" name="TextBox 39">
                <a:extLst>
                  <a:ext uri="{FF2B5EF4-FFF2-40B4-BE49-F238E27FC236}">
                    <a16:creationId xmlns:a16="http://schemas.microsoft.com/office/drawing/2014/main" id="{07688CB4-9F5E-4566-A53C-20EFB72515C2}"/>
                  </a:ext>
                </a:extLst>
              </p:cNvPr>
              <p:cNvSpPr txBox="1"/>
              <p:nvPr/>
            </p:nvSpPr>
            <p:spPr>
              <a:xfrm>
                <a:off x="4394345" y="5781096"/>
                <a:ext cx="691311" cy="24958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28.8%</a:t>
                </a:r>
              </a:p>
            </p:txBody>
          </p:sp>
          <p:sp>
            <p:nvSpPr>
              <p:cNvPr id="41" name="TextBox 40">
                <a:extLst>
                  <a:ext uri="{FF2B5EF4-FFF2-40B4-BE49-F238E27FC236}">
                    <a16:creationId xmlns:a16="http://schemas.microsoft.com/office/drawing/2014/main" id="{59BAF65D-6029-4724-A456-DF13451E0CB2}"/>
                  </a:ext>
                </a:extLst>
              </p:cNvPr>
              <p:cNvSpPr txBox="1"/>
              <p:nvPr/>
            </p:nvSpPr>
            <p:spPr>
              <a:xfrm>
                <a:off x="4408359" y="6038254"/>
                <a:ext cx="691311" cy="249586"/>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18.8%</a:t>
                </a:r>
              </a:p>
            </p:txBody>
          </p:sp>
          <p:sp>
            <p:nvSpPr>
              <p:cNvPr id="42" name="TextBox 41">
                <a:extLst>
                  <a:ext uri="{FF2B5EF4-FFF2-40B4-BE49-F238E27FC236}">
                    <a16:creationId xmlns:a16="http://schemas.microsoft.com/office/drawing/2014/main" id="{8EC74ADF-B841-4B76-A5DF-8C40367BE641}"/>
                  </a:ext>
                </a:extLst>
              </p:cNvPr>
              <p:cNvSpPr txBox="1"/>
              <p:nvPr/>
            </p:nvSpPr>
            <p:spPr>
              <a:xfrm>
                <a:off x="4390343" y="6229453"/>
                <a:ext cx="691311" cy="249586"/>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10.7%</a:t>
                </a:r>
              </a:p>
            </p:txBody>
          </p:sp>
          <p:sp>
            <p:nvSpPr>
              <p:cNvPr id="46" name="TextBox 45">
                <a:extLst>
                  <a:ext uri="{FF2B5EF4-FFF2-40B4-BE49-F238E27FC236}">
                    <a16:creationId xmlns:a16="http://schemas.microsoft.com/office/drawing/2014/main" id="{A15EAF43-CD6A-4F70-B797-4708FEAD9B40}"/>
                  </a:ext>
                </a:extLst>
              </p:cNvPr>
              <p:cNvSpPr txBox="1"/>
              <p:nvPr/>
            </p:nvSpPr>
            <p:spPr>
              <a:xfrm>
                <a:off x="5385174" y="5449173"/>
                <a:ext cx="691311" cy="24958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14.2%</a:t>
                </a:r>
              </a:p>
            </p:txBody>
          </p:sp>
          <p:sp>
            <p:nvSpPr>
              <p:cNvPr id="47" name="TextBox 46">
                <a:extLst>
                  <a:ext uri="{FF2B5EF4-FFF2-40B4-BE49-F238E27FC236}">
                    <a16:creationId xmlns:a16="http://schemas.microsoft.com/office/drawing/2014/main" id="{7AD14441-82F3-4DBA-8288-9F9B8D613331}"/>
                  </a:ext>
                </a:extLst>
              </p:cNvPr>
              <p:cNvSpPr txBox="1"/>
              <p:nvPr/>
            </p:nvSpPr>
            <p:spPr>
              <a:xfrm>
                <a:off x="5361180" y="5773482"/>
                <a:ext cx="691311" cy="249586"/>
              </a:xfrm>
              <a:prstGeom prst="rect">
                <a:avLst/>
              </a:prstGeom>
              <a:noFill/>
            </p:spPr>
            <p:txBody>
              <a:bodyPr wrap="square" rtlCol="0">
                <a:spAutoFit/>
              </a:bodyPr>
              <a:lstStyle/>
              <a:p>
                <a:pPr algn="ctr"/>
                <a:r>
                  <a:rPr lang="en-US" sz="1000" dirty="0">
                    <a:latin typeface="Arial" panose="020B0604020202020204" pitchFamily="34" charset="0"/>
                    <a:cs typeface="Arial" panose="020B0604020202020204" pitchFamily="34" charset="0"/>
                  </a:rPr>
                  <a:t>38.5%</a:t>
                </a:r>
              </a:p>
            </p:txBody>
          </p:sp>
          <p:sp>
            <p:nvSpPr>
              <p:cNvPr id="48" name="TextBox 47">
                <a:extLst>
                  <a:ext uri="{FF2B5EF4-FFF2-40B4-BE49-F238E27FC236}">
                    <a16:creationId xmlns:a16="http://schemas.microsoft.com/office/drawing/2014/main" id="{A62CE6F3-2D43-402C-B5A0-97239FC1690B}"/>
                  </a:ext>
                </a:extLst>
              </p:cNvPr>
              <p:cNvSpPr txBox="1"/>
              <p:nvPr/>
            </p:nvSpPr>
            <p:spPr>
              <a:xfrm>
                <a:off x="5361180" y="6076943"/>
                <a:ext cx="691311" cy="249586"/>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14.4%</a:t>
                </a:r>
              </a:p>
            </p:txBody>
          </p:sp>
          <p:sp>
            <p:nvSpPr>
              <p:cNvPr id="49" name="TextBox 48">
                <a:extLst>
                  <a:ext uri="{FF2B5EF4-FFF2-40B4-BE49-F238E27FC236}">
                    <a16:creationId xmlns:a16="http://schemas.microsoft.com/office/drawing/2014/main" id="{8BEF31B5-417F-45F2-8AE8-56CE7A88256E}"/>
                  </a:ext>
                </a:extLst>
              </p:cNvPr>
              <p:cNvSpPr txBox="1"/>
              <p:nvPr/>
            </p:nvSpPr>
            <p:spPr>
              <a:xfrm>
                <a:off x="5343164" y="6236886"/>
                <a:ext cx="691311" cy="249586"/>
              </a:xfrm>
              <a:prstGeom prst="rect">
                <a:avLst/>
              </a:prstGeom>
              <a:noFill/>
            </p:spPr>
            <p:txBody>
              <a:bodyPr wrap="square" rtlCol="0">
                <a:spAutoFit/>
              </a:bodyPr>
              <a:lstStyle/>
              <a:p>
                <a:pPr algn="ctr"/>
                <a:r>
                  <a:rPr lang="en-US" sz="1000" dirty="0">
                    <a:solidFill>
                      <a:schemeClr val="bg1"/>
                    </a:solidFill>
                    <a:latin typeface="Arial" panose="020B0604020202020204" pitchFamily="34" charset="0"/>
                    <a:cs typeface="Arial" panose="020B0604020202020204" pitchFamily="34" charset="0"/>
                  </a:rPr>
                  <a:t>6.8%</a:t>
                </a:r>
              </a:p>
            </p:txBody>
          </p:sp>
        </p:grpSp>
        <p:pic>
          <p:nvPicPr>
            <p:cNvPr id="7" name="Picture 6">
              <a:extLst>
                <a:ext uri="{FF2B5EF4-FFF2-40B4-BE49-F238E27FC236}">
                  <a16:creationId xmlns:a16="http://schemas.microsoft.com/office/drawing/2014/main" id="{C33DA654-412F-431F-83CA-5638BB1B36C1}"/>
                </a:ext>
              </a:extLst>
            </p:cNvPr>
            <p:cNvPicPr>
              <a:picLocks noChangeAspect="1"/>
            </p:cNvPicPr>
            <p:nvPr/>
          </p:nvPicPr>
          <p:blipFill rotWithShape="1">
            <a:blip r:embed="rId4"/>
            <a:srcRect t="2172"/>
            <a:stretch/>
          </p:blipFill>
          <p:spPr>
            <a:xfrm>
              <a:off x="796374" y="2356758"/>
              <a:ext cx="534610" cy="4080913"/>
            </a:xfrm>
            <a:prstGeom prst="rect">
              <a:avLst/>
            </a:prstGeom>
          </p:spPr>
        </p:pic>
      </p:grpSp>
      <p:sp>
        <p:nvSpPr>
          <p:cNvPr id="2" name="Title 1">
            <a:extLst>
              <a:ext uri="{FF2B5EF4-FFF2-40B4-BE49-F238E27FC236}">
                <a16:creationId xmlns:a16="http://schemas.microsoft.com/office/drawing/2014/main" id="{E00C7049-2282-471E-A6D3-D19C8D37724F}"/>
              </a:ext>
            </a:extLst>
          </p:cNvPr>
          <p:cNvSpPr>
            <a:spLocks noGrp="1"/>
          </p:cNvSpPr>
          <p:nvPr>
            <p:ph type="title"/>
          </p:nvPr>
        </p:nvSpPr>
        <p:spPr>
          <a:xfrm>
            <a:off x="481505" y="231226"/>
            <a:ext cx="8052895" cy="346843"/>
          </a:xfrm>
        </p:spPr>
        <p:txBody>
          <a:bodyPr>
            <a:noAutofit/>
          </a:bodyPr>
          <a:lstStyle/>
          <a:p>
            <a:r>
              <a:rPr lang="en-US" sz="2600" b="1" dirty="0">
                <a:solidFill>
                  <a:srgbClr val="002A7E"/>
                </a:solidFill>
                <a:latin typeface="Arial" panose="020B0604020202020204" pitchFamily="34" charset="0"/>
                <a:cs typeface="Arial" panose="020B0604020202020204" pitchFamily="34" charset="0"/>
              </a:rPr>
              <a:t>Uninsured Rate By Age</a:t>
            </a:r>
          </a:p>
        </p:txBody>
      </p:sp>
      <p:cxnSp>
        <p:nvCxnSpPr>
          <p:cNvPr id="8" name="Straight Connector 7">
            <a:extLst>
              <a:ext uri="{FF2B5EF4-FFF2-40B4-BE49-F238E27FC236}">
                <a16:creationId xmlns:a16="http://schemas.microsoft.com/office/drawing/2014/main" id="{F6CA61DA-BF65-4121-BA54-E2A96602EDF8}"/>
              </a:ext>
            </a:extLst>
          </p:cNvPr>
          <p:cNvCxnSpPr>
            <a:cxnSpLocks/>
          </p:cNvCxnSpPr>
          <p:nvPr/>
        </p:nvCxnSpPr>
        <p:spPr>
          <a:xfrm>
            <a:off x="545553" y="662152"/>
            <a:ext cx="8052895" cy="0"/>
          </a:xfrm>
          <a:prstGeom prst="line">
            <a:avLst/>
          </a:prstGeom>
          <a:ln w="57150">
            <a:solidFill>
              <a:srgbClr val="002A7E"/>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Footer Placeholder 11">
            <a:extLst>
              <a:ext uri="{FF2B5EF4-FFF2-40B4-BE49-F238E27FC236}">
                <a16:creationId xmlns:a16="http://schemas.microsoft.com/office/drawing/2014/main" id="{78DDA67E-FBDF-4318-B22B-8256C8D8136E}"/>
              </a:ext>
            </a:extLst>
          </p:cNvPr>
          <p:cNvSpPr>
            <a:spLocks noGrp="1"/>
          </p:cNvSpPr>
          <p:nvPr>
            <p:ph type="ftr" sz="quarter" idx="11"/>
          </p:nvPr>
        </p:nvSpPr>
        <p:spPr>
          <a:xfrm>
            <a:off x="101161" y="6345732"/>
            <a:ext cx="380344" cy="365125"/>
          </a:xfrm>
        </p:spPr>
        <p:txBody>
          <a:bodyPr/>
          <a:lstStyle/>
          <a:p>
            <a:r>
              <a:rPr lang="en-US" dirty="0">
                <a:latin typeface="Arial" panose="020B0604020202020204" pitchFamily="34" charset="0"/>
                <a:cs typeface="Arial" panose="020B0604020202020204" pitchFamily="34" charset="0"/>
              </a:rPr>
              <a:t>7</a:t>
            </a:r>
          </a:p>
        </p:txBody>
      </p:sp>
      <p:grpSp>
        <p:nvGrpSpPr>
          <p:cNvPr id="43" name="Group 42">
            <a:extLst>
              <a:ext uri="{FF2B5EF4-FFF2-40B4-BE49-F238E27FC236}">
                <a16:creationId xmlns:a16="http://schemas.microsoft.com/office/drawing/2014/main" id="{7183423D-34A2-47B7-82F0-5105FBFE3FF2}"/>
              </a:ext>
            </a:extLst>
          </p:cNvPr>
          <p:cNvGrpSpPr/>
          <p:nvPr/>
        </p:nvGrpSpPr>
        <p:grpSpPr>
          <a:xfrm>
            <a:off x="8134276" y="6315741"/>
            <a:ext cx="800247" cy="392514"/>
            <a:chOff x="7466680" y="6240981"/>
            <a:chExt cx="912981" cy="469877"/>
          </a:xfrm>
        </p:grpSpPr>
        <p:pic>
          <p:nvPicPr>
            <p:cNvPr id="44" name="Content Placeholder 18">
              <a:extLst>
                <a:ext uri="{FF2B5EF4-FFF2-40B4-BE49-F238E27FC236}">
                  <a16:creationId xmlns:a16="http://schemas.microsoft.com/office/drawing/2014/main" id="{8A516E05-EE08-45D1-B279-A9759B63BA71}"/>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7830969" y="6240981"/>
              <a:ext cx="548692" cy="469877"/>
            </a:xfrm>
            <a:prstGeom prst="rect">
              <a:avLst/>
            </a:prstGeom>
          </p:spPr>
        </p:pic>
        <p:pic>
          <p:nvPicPr>
            <p:cNvPr id="45" name="Picture 44">
              <a:extLst>
                <a:ext uri="{FF2B5EF4-FFF2-40B4-BE49-F238E27FC236}">
                  <a16:creationId xmlns:a16="http://schemas.microsoft.com/office/drawing/2014/main" id="{CAFDE60D-8A02-43A8-A7B9-E1A1CD81DF9F}"/>
                </a:ext>
              </a:extLst>
            </p:cNvPr>
            <p:cNvPicPr>
              <a:picLocks noChangeAspect="1"/>
            </p:cNvPicPr>
            <p:nvPr/>
          </p:nvPicPr>
          <p:blipFill rotWithShape="1">
            <a:blip r:embed="rId6">
              <a:extLst>
                <a:ext uri="{28A0092B-C50C-407E-A947-70E740481C1C}">
                  <a14:useLocalDpi xmlns:a14="http://schemas.microsoft.com/office/drawing/2010/main" val="0"/>
                </a:ext>
              </a:extLst>
            </a:blip>
            <a:srcRect l="14677" t="3279" r="18055"/>
            <a:stretch/>
          </p:blipFill>
          <p:spPr>
            <a:xfrm>
              <a:off x="7466680" y="6285398"/>
              <a:ext cx="345239" cy="425458"/>
            </a:xfrm>
            <a:prstGeom prst="rect">
              <a:avLst/>
            </a:prstGeom>
          </p:spPr>
        </p:pic>
      </p:grpSp>
      <p:sp>
        <p:nvSpPr>
          <p:cNvPr id="9" name="TextBox 8">
            <a:extLst>
              <a:ext uri="{FF2B5EF4-FFF2-40B4-BE49-F238E27FC236}">
                <a16:creationId xmlns:a16="http://schemas.microsoft.com/office/drawing/2014/main" id="{C1F88869-C686-4265-B2E5-98CDC9E08AA2}"/>
              </a:ext>
            </a:extLst>
          </p:cNvPr>
          <p:cNvSpPr txBox="1"/>
          <p:nvPr/>
        </p:nvSpPr>
        <p:spPr>
          <a:xfrm>
            <a:off x="348530" y="822326"/>
            <a:ext cx="8088355" cy="1061829"/>
          </a:xfrm>
          <a:prstGeom prst="rect">
            <a:avLst/>
          </a:prstGeom>
          <a:noFill/>
        </p:spPr>
        <p:txBody>
          <a:bodyPr wrap="square" rtlCol="0">
            <a:spAutoFit/>
          </a:bodyPr>
          <a:lstStyle/>
          <a:p>
            <a:pPr lvl="0" algn="ctr"/>
            <a:r>
              <a:rPr lang="en-US" sz="1400" b="1" dirty="0">
                <a:latin typeface="Arial" panose="020B0604020202020204" pitchFamily="34" charset="0"/>
                <a:cs typeface="Arial" panose="020B0604020202020204" pitchFamily="34" charset="0"/>
              </a:rPr>
              <a:t>From 2018 to 2020, the uninsured rate among non-elderly adults rose by 3.6 points</a:t>
            </a:r>
          </a:p>
          <a:p>
            <a:pPr lvl="0" algn="ctr"/>
            <a:endParaRPr lang="en-US" sz="1000" dirty="0">
              <a:latin typeface="Arial" panose="020B0604020202020204" pitchFamily="34" charset="0"/>
              <a:cs typeface="Arial" panose="020B0604020202020204" pitchFamily="34" charset="0"/>
            </a:endParaRP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As in prior, post ACA years, the uninsured rate remained the highest among adults aged 26 to 35 years.</a:t>
            </a:r>
          </a:p>
          <a:p>
            <a:pPr marL="285750" indent="-285750">
              <a:buSzPct val="130000"/>
              <a:buFont typeface="Arial" panose="020B0604020202020204" pitchFamily="34" charset="0"/>
              <a:buChar char="•"/>
            </a:pPr>
            <a:r>
              <a:rPr lang="en-US" sz="1300" dirty="0">
                <a:latin typeface="Arial" panose="020B0604020202020204" pitchFamily="34" charset="0"/>
                <a:cs typeface="Arial" panose="020B0604020202020204" pitchFamily="34" charset="0"/>
              </a:rPr>
              <a:t>While the overall uninsured rate rose in 2020, the uninsured rate among children and young adults aged 18 to 25 both declined.</a:t>
            </a:r>
          </a:p>
        </p:txBody>
      </p:sp>
      <p:graphicFrame>
        <p:nvGraphicFramePr>
          <p:cNvPr id="11" name="Table 10">
            <a:extLst>
              <a:ext uri="{FF2B5EF4-FFF2-40B4-BE49-F238E27FC236}">
                <a16:creationId xmlns:a16="http://schemas.microsoft.com/office/drawing/2014/main" id="{18BDE5C9-DC31-4ECC-BBA7-098E2B3CCF95}"/>
              </a:ext>
            </a:extLst>
          </p:cNvPr>
          <p:cNvGraphicFramePr>
            <a:graphicFrameLocks noGrp="1"/>
          </p:cNvGraphicFramePr>
          <p:nvPr>
            <p:extLst>
              <p:ext uri="{D42A27DB-BD31-4B8C-83A1-F6EECF244321}">
                <p14:modId xmlns:p14="http://schemas.microsoft.com/office/powerpoint/2010/main" val="1110069720"/>
              </p:ext>
            </p:extLst>
          </p:nvPr>
        </p:nvGraphicFramePr>
        <p:xfrm>
          <a:off x="6027904" y="3071767"/>
          <a:ext cx="2860112" cy="1381688"/>
        </p:xfrm>
        <a:graphic>
          <a:graphicData uri="http://schemas.openxmlformats.org/drawingml/2006/table">
            <a:tbl>
              <a:tblPr firstRow="1" bandRow="1">
                <a:tableStyleId>{5C22544A-7EE6-4342-B048-85BDC9FD1C3A}</a:tableStyleId>
              </a:tblPr>
              <a:tblGrid>
                <a:gridCol w="503717">
                  <a:extLst>
                    <a:ext uri="{9D8B030D-6E8A-4147-A177-3AD203B41FA5}">
                      <a16:colId xmlns:a16="http://schemas.microsoft.com/office/drawing/2014/main" val="1136108807"/>
                    </a:ext>
                  </a:extLst>
                </a:gridCol>
                <a:gridCol w="471279">
                  <a:extLst>
                    <a:ext uri="{9D8B030D-6E8A-4147-A177-3AD203B41FA5}">
                      <a16:colId xmlns:a16="http://schemas.microsoft.com/office/drawing/2014/main" val="345050851"/>
                    </a:ext>
                  </a:extLst>
                </a:gridCol>
                <a:gridCol w="471279">
                  <a:extLst>
                    <a:ext uri="{9D8B030D-6E8A-4147-A177-3AD203B41FA5}">
                      <a16:colId xmlns:a16="http://schemas.microsoft.com/office/drawing/2014/main" val="296065991"/>
                    </a:ext>
                  </a:extLst>
                </a:gridCol>
                <a:gridCol w="471279">
                  <a:extLst>
                    <a:ext uri="{9D8B030D-6E8A-4147-A177-3AD203B41FA5}">
                      <a16:colId xmlns:a16="http://schemas.microsoft.com/office/drawing/2014/main" val="2895691923"/>
                    </a:ext>
                  </a:extLst>
                </a:gridCol>
                <a:gridCol w="471279">
                  <a:extLst>
                    <a:ext uri="{9D8B030D-6E8A-4147-A177-3AD203B41FA5}">
                      <a16:colId xmlns:a16="http://schemas.microsoft.com/office/drawing/2014/main" val="2531806526"/>
                    </a:ext>
                  </a:extLst>
                </a:gridCol>
                <a:gridCol w="471279">
                  <a:extLst>
                    <a:ext uri="{9D8B030D-6E8A-4147-A177-3AD203B41FA5}">
                      <a16:colId xmlns:a16="http://schemas.microsoft.com/office/drawing/2014/main" val="2473759957"/>
                    </a:ext>
                  </a:extLst>
                </a:gridCol>
              </a:tblGrid>
              <a:tr h="172711">
                <a:tc>
                  <a:txBody>
                    <a:bodyPr/>
                    <a:lstStyle/>
                    <a:p>
                      <a:pPr algn="l"/>
                      <a:r>
                        <a:rPr lang="en-US" sz="800" b="0" dirty="0">
                          <a:solidFill>
                            <a:schemeClr val="tx1"/>
                          </a:solidFill>
                          <a:latin typeface="Arial" panose="020B0604020202020204" pitchFamily="34" charset="0"/>
                          <a:cs typeface="Arial" panose="020B0604020202020204" pitchFamily="34" charset="0"/>
                        </a:rPr>
                        <a:t> Age (</a:t>
                      </a:r>
                      <a:r>
                        <a:rPr lang="en-US" sz="800" b="0" dirty="0" err="1">
                          <a:solidFill>
                            <a:schemeClr val="tx1"/>
                          </a:solidFill>
                          <a:latin typeface="Arial" panose="020B0604020202020204" pitchFamily="34" charset="0"/>
                          <a:cs typeface="Arial" panose="020B0604020202020204" pitchFamily="34" charset="0"/>
                        </a:rPr>
                        <a:t>yrs</a:t>
                      </a:r>
                      <a:r>
                        <a:rPr lang="en-US" sz="800" b="0" dirty="0">
                          <a:solidFill>
                            <a:schemeClr val="tx1"/>
                          </a:solidFill>
                          <a:latin typeface="Arial" panose="020B0604020202020204" pitchFamily="34" charset="0"/>
                          <a:cs typeface="Arial" panose="020B0604020202020204" pitchFamily="34" charset="0"/>
                        </a:rPr>
                        <a:t>)</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2018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2020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2393106042"/>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65 + </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975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734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763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615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873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174088110"/>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45 to 64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34,331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11,127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9,502</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10,857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10,230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noFill/>
                  </a:tcPr>
                </a:tc>
                <a:extLst>
                  <a:ext uri="{0D108BD9-81ED-4DB2-BD59-A6C34878D82A}">
                    <a16:rowId xmlns:a16="http://schemas.microsoft.com/office/drawing/2014/main" val="3304290722"/>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36 to 44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16,617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6,973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7,859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4,737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6,004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916422502"/>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26 to 35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31,683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16,217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13,141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11,203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16,269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noFill/>
                  </a:tcPr>
                </a:tc>
                <a:extLst>
                  <a:ext uri="{0D108BD9-81ED-4DB2-BD59-A6C34878D82A}">
                    <a16:rowId xmlns:a16="http://schemas.microsoft.com/office/drawing/2014/main" val="1556989812"/>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18 to 25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19,903</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9,580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8,956</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7,320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6,071</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bg1"/>
                      </a:solidFill>
                      <a:prstDash val="lgDash"/>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68764383"/>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0 to 17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9,265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4,959</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3,387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4,155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2,858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lgDash"/>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7804596"/>
                  </a:ext>
                </a:extLst>
              </a:tr>
              <a:tr h="172711">
                <a:tc>
                  <a:txBody>
                    <a:bodyPr/>
                    <a:lstStyle/>
                    <a:p>
                      <a:pPr algn="l"/>
                      <a:r>
                        <a:rPr lang="en-US" sz="800" b="0" dirty="0">
                          <a:solidFill>
                            <a:schemeClr val="tx1"/>
                          </a:solidFill>
                          <a:latin typeface="Arial" panose="020B0604020202020204" pitchFamily="34" charset="0"/>
                          <a:cs typeface="Arial" panose="020B0604020202020204" pitchFamily="34" charset="0"/>
                        </a:rPr>
                        <a:t> Total</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112,774</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49,590</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43,608</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38,887</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pPr algn="ctr"/>
                      <a:r>
                        <a:rPr lang="en-US" sz="800" b="0" dirty="0">
                          <a:solidFill>
                            <a:schemeClr val="tx1"/>
                          </a:solidFill>
                          <a:latin typeface="Arial" panose="020B0604020202020204" pitchFamily="34" charset="0"/>
                          <a:cs typeface="Arial" panose="020B0604020202020204" pitchFamily="34" charset="0"/>
                        </a:rPr>
                        <a:t>42,305</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36427292"/>
                  </a:ext>
                </a:extLst>
              </a:tr>
            </a:tbl>
          </a:graphicData>
        </a:graphic>
      </p:graphicFrame>
      <p:sp>
        <p:nvSpPr>
          <p:cNvPr id="12" name="TextBox 11">
            <a:extLst>
              <a:ext uri="{FF2B5EF4-FFF2-40B4-BE49-F238E27FC236}">
                <a16:creationId xmlns:a16="http://schemas.microsoft.com/office/drawing/2014/main" id="{40A8A04F-8B3F-4FD6-B6E2-5EAAA2760049}"/>
              </a:ext>
            </a:extLst>
          </p:cNvPr>
          <p:cNvSpPr txBox="1"/>
          <p:nvPr/>
        </p:nvSpPr>
        <p:spPr>
          <a:xfrm>
            <a:off x="6278200" y="2790427"/>
            <a:ext cx="2583889" cy="276999"/>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r>
              <a:rPr lang="en-US" sz="1150" dirty="0"/>
              <a:t>Uninsured by Age Group (count)</a:t>
            </a:r>
          </a:p>
        </p:txBody>
      </p:sp>
      <p:grpSp>
        <p:nvGrpSpPr>
          <p:cNvPr id="52" name="Group 51">
            <a:extLst>
              <a:ext uri="{FF2B5EF4-FFF2-40B4-BE49-F238E27FC236}">
                <a16:creationId xmlns:a16="http://schemas.microsoft.com/office/drawing/2014/main" id="{B13922B4-C68A-463E-A8FA-C1D7D32F2CD0}"/>
              </a:ext>
            </a:extLst>
          </p:cNvPr>
          <p:cNvGrpSpPr/>
          <p:nvPr/>
        </p:nvGrpSpPr>
        <p:grpSpPr>
          <a:xfrm>
            <a:off x="2520246" y="2211746"/>
            <a:ext cx="3904044" cy="470806"/>
            <a:chOff x="2455385" y="2280254"/>
            <a:chExt cx="3386480" cy="470806"/>
          </a:xfrm>
        </p:grpSpPr>
        <p:sp>
          <p:nvSpPr>
            <p:cNvPr id="15" name="TextBox 14">
              <a:extLst>
                <a:ext uri="{FF2B5EF4-FFF2-40B4-BE49-F238E27FC236}">
                  <a16:creationId xmlns:a16="http://schemas.microsoft.com/office/drawing/2014/main" id="{FF4845F5-F923-4649-8AA1-2D7EB97CCE62}"/>
                </a:ext>
              </a:extLst>
            </p:cNvPr>
            <p:cNvSpPr txBox="1"/>
            <p:nvPr/>
          </p:nvSpPr>
          <p:spPr>
            <a:xfrm>
              <a:off x="2455385" y="2280254"/>
              <a:ext cx="3386480" cy="292388"/>
            </a:xfrm>
            <a:prstGeom prst="rect">
              <a:avLst/>
            </a:prstGeom>
            <a:noFill/>
          </p:spPr>
          <p:txBody>
            <a:bodyPr wrap="square" rtlCol="0">
              <a:spAutoFit/>
            </a:bodyPr>
            <a:lstStyle/>
            <a:p>
              <a:pPr algn="ctr"/>
              <a:r>
                <a:rPr lang="en-US" sz="1300" b="1" dirty="0">
                  <a:solidFill>
                    <a:schemeClr val="tx1">
                      <a:lumMod val="75000"/>
                      <a:lumOff val="25000"/>
                    </a:schemeClr>
                  </a:solidFill>
                  <a:latin typeface="Arial" panose="020B0604020202020204" pitchFamily="34" charset="0"/>
                  <a:cs typeface="Arial" panose="020B0604020202020204" pitchFamily="34" charset="0"/>
                </a:rPr>
                <a:t>Percent of Uninsured Population by Age Group</a:t>
              </a:r>
              <a:endParaRPr lang="en-US" sz="13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50" name="TextBox 49">
              <a:extLst>
                <a:ext uri="{FF2B5EF4-FFF2-40B4-BE49-F238E27FC236}">
                  <a16:creationId xmlns:a16="http://schemas.microsoft.com/office/drawing/2014/main" id="{298C46AC-63D1-4462-B728-E9EE6A0FC463}"/>
                </a:ext>
              </a:extLst>
            </p:cNvPr>
            <p:cNvSpPr txBox="1"/>
            <p:nvPr/>
          </p:nvSpPr>
          <p:spPr>
            <a:xfrm>
              <a:off x="2734095" y="2504839"/>
              <a:ext cx="2860114" cy="246221"/>
            </a:xfrm>
            <a:prstGeom prst="rect">
              <a:avLst/>
            </a:prstGeom>
            <a:noFill/>
          </p:spPr>
          <p:txBody>
            <a:bodyPr wrap="square" rtlCol="0">
              <a:spAutoFit/>
            </a:bodyPr>
            <a:lstStyle>
              <a:defPPr>
                <a:defRPr lang="en-US"/>
              </a:defPPr>
              <a:lvl1pPr>
                <a:defRPr sz="1400" b="1">
                  <a:solidFill>
                    <a:schemeClr val="tx1">
                      <a:lumMod val="75000"/>
                      <a:lumOff val="25000"/>
                    </a:schemeClr>
                  </a:solidFill>
                  <a:latin typeface="Arial" panose="020B0604020202020204" pitchFamily="34" charset="0"/>
                  <a:cs typeface="Arial" panose="020B0604020202020204" pitchFamily="34" charset="0"/>
                </a:defRPr>
              </a:lvl1pPr>
            </a:lstStyle>
            <a:p>
              <a:pPr algn="ctr"/>
              <a:r>
                <a:rPr lang="en-US" sz="1000" b="0" dirty="0"/>
                <a:t>Denominator: total # uninsured per year</a:t>
              </a:r>
            </a:p>
          </p:txBody>
        </p:sp>
      </p:grpSp>
      <p:grpSp>
        <p:nvGrpSpPr>
          <p:cNvPr id="62" name="Group 61">
            <a:extLst>
              <a:ext uri="{FF2B5EF4-FFF2-40B4-BE49-F238E27FC236}">
                <a16:creationId xmlns:a16="http://schemas.microsoft.com/office/drawing/2014/main" id="{A5C82DED-D28C-4063-B02D-4866EC96A413}"/>
              </a:ext>
            </a:extLst>
          </p:cNvPr>
          <p:cNvGrpSpPr/>
          <p:nvPr/>
        </p:nvGrpSpPr>
        <p:grpSpPr>
          <a:xfrm>
            <a:off x="6834281" y="4815075"/>
            <a:ext cx="865703" cy="1650747"/>
            <a:chOff x="6882913" y="4881366"/>
            <a:chExt cx="865703" cy="1650747"/>
          </a:xfrm>
        </p:grpSpPr>
        <p:grpSp>
          <p:nvGrpSpPr>
            <p:cNvPr id="60" name="Group 59">
              <a:extLst>
                <a:ext uri="{FF2B5EF4-FFF2-40B4-BE49-F238E27FC236}">
                  <a16:creationId xmlns:a16="http://schemas.microsoft.com/office/drawing/2014/main" id="{0C318009-9B30-47B8-892C-1601BEBC96F6}"/>
                </a:ext>
              </a:extLst>
            </p:cNvPr>
            <p:cNvGrpSpPr/>
            <p:nvPr/>
          </p:nvGrpSpPr>
          <p:grpSpPr>
            <a:xfrm>
              <a:off x="6882913" y="4881366"/>
              <a:ext cx="707615" cy="1650747"/>
              <a:chOff x="6970010" y="4832379"/>
              <a:chExt cx="707615" cy="1650747"/>
            </a:xfrm>
          </p:grpSpPr>
          <p:grpSp>
            <p:nvGrpSpPr>
              <p:cNvPr id="58" name="Group 57">
                <a:extLst>
                  <a:ext uri="{FF2B5EF4-FFF2-40B4-BE49-F238E27FC236}">
                    <a16:creationId xmlns:a16="http://schemas.microsoft.com/office/drawing/2014/main" id="{69CDF26C-7568-4531-9EA4-83DAC217C253}"/>
                  </a:ext>
                </a:extLst>
              </p:cNvPr>
              <p:cNvGrpSpPr/>
              <p:nvPr/>
            </p:nvGrpSpPr>
            <p:grpSpPr>
              <a:xfrm>
                <a:off x="7007359" y="5089412"/>
                <a:ext cx="637653" cy="1393714"/>
                <a:chOff x="7264700" y="4766920"/>
                <a:chExt cx="637653" cy="1393714"/>
              </a:xfrm>
            </p:grpSpPr>
            <p:pic>
              <p:nvPicPr>
                <p:cNvPr id="4" name="Picture 3">
                  <a:extLst>
                    <a:ext uri="{FF2B5EF4-FFF2-40B4-BE49-F238E27FC236}">
                      <a16:creationId xmlns:a16="http://schemas.microsoft.com/office/drawing/2014/main" id="{615768C6-D54A-4586-BC38-437E69C3A3FA}"/>
                    </a:ext>
                  </a:extLst>
                </p:cNvPr>
                <p:cNvPicPr>
                  <a:picLocks noChangeAspect="1"/>
                </p:cNvPicPr>
                <p:nvPr/>
              </p:nvPicPr>
              <p:blipFill rotWithShape="1">
                <a:blip r:embed="rId7"/>
                <a:srcRect l="29534" t="1" r="54369" b="-8803"/>
                <a:stretch/>
              </p:blipFill>
              <p:spPr>
                <a:xfrm>
                  <a:off x="7272706" y="5651401"/>
                  <a:ext cx="628622" cy="300540"/>
                </a:xfrm>
                <a:prstGeom prst="rect">
                  <a:avLst/>
                </a:prstGeom>
              </p:spPr>
            </p:pic>
            <p:pic>
              <p:nvPicPr>
                <p:cNvPr id="53" name="Picture 52">
                  <a:extLst>
                    <a:ext uri="{FF2B5EF4-FFF2-40B4-BE49-F238E27FC236}">
                      <a16:creationId xmlns:a16="http://schemas.microsoft.com/office/drawing/2014/main" id="{9530B3C5-5869-4FE6-BFCC-22BA9F0A6CFC}"/>
                    </a:ext>
                  </a:extLst>
                </p:cNvPr>
                <p:cNvPicPr>
                  <a:picLocks noChangeAspect="1"/>
                </p:cNvPicPr>
                <p:nvPr/>
              </p:nvPicPr>
              <p:blipFill rotWithShape="1">
                <a:blip r:embed="rId7"/>
                <a:srcRect l="59835" t="1" r="24487" b="1763"/>
                <a:stretch/>
              </p:blipFill>
              <p:spPr>
                <a:xfrm>
                  <a:off x="7287507" y="5198163"/>
                  <a:ext cx="612250" cy="271353"/>
                </a:xfrm>
                <a:prstGeom prst="rect">
                  <a:avLst/>
                </a:prstGeom>
              </p:spPr>
            </p:pic>
            <p:pic>
              <p:nvPicPr>
                <p:cNvPr id="54" name="Picture 53">
                  <a:extLst>
                    <a:ext uri="{FF2B5EF4-FFF2-40B4-BE49-F238E27FC236}">
                      <a16:creationId xmlns:a16="http://schemas.microsoft.com/office/drawing/2014/main" id="{3B4BB119-0034-40CF-9997-0087663F438E}"/>
                    </a:ext>
                  </a:extLst>
                </p:cNvPr>
                <p:cNvPicPr>
                  <a:picLocks noChangeAspect="1"/>
                </p:cNvPicPr>
                <p:nvPr/>
              </p:nvPicPr>
              <p:blipFill rotWithShape="1">
                <a:blip r:embed="rId7"/>
                <a:srcRect l="74665" t="-10344" r="9454" b="10344"/>
                <a:stretch/>
              </p:blipFill>
              <p:spPr>
                <a:xfrm>
                  <a:off x="7282151" y="4940280"/>
                  <a:ext cx="620202" cy="276225"/>
                </a:xfrm>
                <a:prstGeom prst="rect">
                  <a:avLst/>
                </a:prstGeom>
              </p:spPr>
            </p:pic>
            <p:pic>
              <p:nvPicPr>
                <p:cNvPr id="55" name="Picture 54">
                  <a:extLst>
                    <a:ext uri="{FF2B5EF4-FFF2-40B4-BE49-F238E27FC236}">
                      <a16:creationId xmlns:a16="http://schemas.microsoft.com/office/drawing/2014/main" id="{0F154AD7-572A-4B76-BBC6-929B76F76892}"/>
                    </a:ext>
                  </a:extLst>
                </p:cNvPr>
                <p:cNvPicPr>
                  <a:picLocks noChangeAspect="1"/>
                </p:cNvPicPr>
                <p:nvPr/>
              </p:nvPicPr>
              <p:blipFill rotWithShape="1">
                <a:blip r:embed="rId7"/>
                <a:srcRect l="90105" b="12156"/>
                <a:stretch/>
              </p:blipFill>
              <p:spPr>
                <a:xfrm>
                  <a:off x="7293873" y="4766920"/>
                  <a:ext cx="386432" cy="242647"/>
                </a:xfrm>
                <a:prstGeom prst="rect">
                  <a:avLst/>
                </a:prstGeom>
              </p:spPr>
            </p:pic>
            <p:pic>
              <p:nvPicPr>
                <p:cNvPr id="56" name="Picture 55">
                  <a:extLst>
                    <a:ext uri="{FF2B5EF4-FFF2-40B4-BE49-F238E27FC236}">
                      <a16:creationId xmlns:a16="http://schemas.microsoft.com/office/drawing/2014/main" id="{D8FCBE8E-C694-44B7-B54B-D863D825DC52}"/>
                    </a:ext>
                  </a:extLst>
                </p:cNvPr>
                <p:cNvPicPr>
                  <a:picLocks noChangeAspect="1"/>
                </p:cNvPicPr>
                <p:nvPr/>
              </p:nvPicPr>
              <p:blipFill rotWithShape="1">
                <a:blip r:embed="rId7"/>
                <a:srcRect l="16290" r="69441"/>
                <a:stretch/>
              </p:blipFill>
              <p:spPr>
                <a:xfrm>
                  <a:off x="7285172" y="5884409"/>
                  <a:ext cx="557240" cy="276225"/>
                </a:xfrm>
                <a:prstGeom prst="rect">
                  <a:avLst/>
                </a:prstGeom>
              </p:spPr>
            </p:pic>
            <p:pic>
              <p:nvPicPr>
                <p:cNvPr id="57" name="Picture 56">
                  <a:extLst>
                    <a:ext uri="{FF2B5EF4-FFF2-40B4-BE49-F238E27FC236}">
                      <a16:creationId xmlns:a16="http://schemas.microsoft.com/office/drawing/2014/main" id="{6870E135-030A-40DA-89F1-F935A524500F}"/>
                    </a:ext>
                  </a:extLst>
                </p:cNvPr>
                <p:cNvPicPr>
                  <a:picLocks noChangeAspect="1"/>
                </p:cNvPicPr>
                <p:nvPr/>
              </p:nvPicPr>
              <p:blipFill rotWithShape="1">
                <a:blip r:embed="rId7"/>
                <a:srcRect l="44328" t="1" r="39791" b="1763"/>
                <a:stretch/>
              </p:blipFill>
              <p:spPr>
                <a:xfrm>
                  <a:off x="7264700" y="5422692"/>
                  <a:ext cx="620202" cy="271353"/>
                </a:xfrm>
                <a:prstGeom prst="rect">
                  <a:avLst/>
                </a:prstGeom>
              </p:spPr>
            </p:pic>
          </p:grpSp>
          <p:pic>
            <p:nvPicPr>
              <p:cNvPr id="59" name="Picture 58">
                <a:extLst>
                  <a:ext uri="{FF2B5EF4-FFF2-40B4-BE49-F238E27FC236}">
                    <a16:creationId xmlns:a16="http://schemas.microsoft.com/office/drawing/2014/main" id="{C38815EA-4524-4D84-A186-FE6EA857B1B3}"/>
                  </a:ext>
                </a:extLst>
              </p:cNvPr>
              <p:cNvPicPr>
                <a:picLocks noChangeAspect="1"/>
              </p:cNvPicPr>
              <p:nvPr/>
            </p:nvPicPr>
            <p:blipFill rotWithShape="1">
              <a:blip r:embed="rId7"/>
              <a:srcRect l="-1048" t="6099" r="82928" b="6798"/>
              <a:stretch/>
            </p:blipFill>
            <p:spPr>
              <a:xfrm>
                <a:off x="6970010" y="4832379"/>
                <a:ext cx="707615" cy="240600"/>
              </a:xfrm>
              <a:prstGeom prst="rect">
                <a:avLst/>
              </a:prstGeom>
            </p:spPr>
          </p:pic>
        </p:grpSp>
        <p:sp>
          <p:nvSpPr>
            <p:cNvPr id="61" name="TextBox 60">
              <a:extLst>
                <a:ext uri="{FF2B5EF4-FFF2-40B4-BE49-F238E27FC236}">
                  <a16:creationId xmlns:a16="http://schemas.microsoft.com/office/drawing/2014/main" id="{4F0760CA-DEFA-4DC3-A908-3FDBF023A933}"/>
                </a:ext>
              </a:extLst>
            </p:cNvPr>
            <p:cNvSpPr txBox="1"/>
            <p:nvPr/>
          </p:nvSpPr>
          <p:spPr>
            <a:xfrm>
              <a:off x="7089969" y="5104592"/>
              <a:ext cx="658647" cy="1400383"/>
            </a:xfrm>
            <a:prstGeom prst="rect">
              <a:avLst/>
            </a:prstGeom>
            <a:solidFill>
              <a:schemeClr val="bg1"/>
            </a:solidFill>
          </p:spPr>
          <p:txBody>
            <a:bodyPr wrap="square" rtlCol="0">
              <a:spAutoFit/>
            </a:bodyPr>
            <a:lstStyle/>
            <a:p>
              <a:pPr>
                <a:spcAft>
                  <a:spcPts val="550"/>
                </a:spcAft>
              </a:pPr>
              <a:r>
                <a:rPr lang="en-US" sz="1000" dirty="0">
                  <a:latin typeface="Arial" panose="020B0604020202020204" pitchFamily="34" charset="0"/>
                  <a:cs typeface="Arial" panose="020B0604020202020204" pitchFamily="34" charset="0"/>
                </a:rPr>
                <a:t>65+</a:t>
              </a:r>
            </a:p>
            <a:p>
              <a:pPr>
                <a:spcAft>
                  <a:spcPts val="550"/>
                </a:spcAft>
              </a:pPr>
              <a:r>
                <a:rPr lang="en-US" sz="1000" dirty="0">
                  <a:latin typeface="Arial" panose="020B0604020202020204" pitchFamily="34" charset="0"/>
                  <a:cs typeface="Arial" panose="020B0604020202020204" pitchFamily="34" charset="0"/>
                </a:rPr>
                <a:t>45 to 64</a:t>
              </a:r>
            </a:p>
            <a:p>
              <a:pPr>
                <a:spcAft>
                  <a:spcPts val="550"/>
                </a:spcAft>
              </a:pPr>
              <a:r>
                <a:rPr lang="en-US" sz="1000" dirty="0">
                  <a:latin typeface="Arial" panose="020B0604020202020204" pitchFamily="34" charset="0"/>
                  <a:cs typeface="Arial" panose="020B0604020202020204" pitchFamily="34" charset="0"/>
                </a:rPr>
                <a:t>36 to 44</a:t>
              </a:r>
            </a:p>
            <a:p>
              <a:pPr>
                <a:spcAft>
                  <a:spcPts val="550"/>
                </a:spcAft>
              </a:pPr>
              <a:r>
                <a:rPr lang="en-US" sz="1000" dirty="0">
                  <a:latin typeface="Arial" panose="020B0604020202020204" pitchFamily="34" charset="0"/>
                  <a:cs typeface="Arial" panose="020B0604020202020204" pitchFamily="34" charset="0"/>
                </a:rPr>
                <a:t>26 to 35</a:t>
              </a:r>
            </a:p>
            <a:p>
              <a:pPr>
                <a:spcAft>
                  <a:spcPts val="550"/>
                </a:spcAft>
              </a:pPr>
              <a:r>
                <a:rPr lang="en-US" sz="1000" dirty="0">
                  <a:latin typeface="Arial" panose="020B0604020202020204" pitchFamily="34" charset="0"/>
                  <a:cs typeface="Arial" panose="020B0604020202020204" pitchFamily="34" charset="0"/>
                </a:rPr>
                <a:t>18 to 25</a:t>
              </a:r>
            </a:p>
            <a:p>
              <a:pPr>
                <a:spcAft>
                  <a:spcPts val="550"/>
                </a:spcAft>
              </a:pPr>
              <a:r>
                <a:rPr lang="en-US" sz="1000" dirty="0">
                  <a:latin typeface="Arial" panose="020B0604020202020204" pitchFamily="34" charset="0"/>
                  <a:cs typeface="Arial" panose="020B0604020202020204" pitchFamily="34" charset="0"/>
                </a:rPr>
                <a:t>0 to 17</a:t>
              </a:r>
            </a:p>
          </p:txBody>
        </p:sp>
      </p:grpSp>
      <p:sp>
        <p:nvSpPr>
          <p:cNvPr id="63" name="TextBox 62">
            <a:extLst>
              <a:ext uri="{FF2B5EF4-FFF2-40B4-BE49-F238E27FC236}">
                <a16:creationId xmlns:a16="http://schemas.microsoft.com/office/drawing/2014/main" id="{25131D29-C065-4D57-9CCE-2C8786C7EB1D}"/>
              </a:ext>
            </a:extLst>
          </p:cNvPr>
          <p:cNvSpPr txBox="1"/>
          <p:nvPr/>
        </p:nvSpPr>
        <p:spPr>
          <a:xfrm>
            <a:off x="6853031" y="4822240"/>
            <a:ext cx="1192622" cy="246221"/>
          </a:xfrm>
          <a:prstGeom prst="rect">
            <a:avLst/>
          </a:prstGeom>
          <a:solidFill>
            <a:schemeClr val="bg1"/>
          </a:solidFill>
        </p:spPr>
        <p:txBody>
          <a:bodyPr wrap="square" rtlCol="0">
            <a:spAutoFit/>
          </a:bodyPr>
          <a:lstStyle/>
          <a:p>
            <a:pPr>
              <a:spcAft>
                <a:spcPts val="500"/>
              </a:spcAft>
            </a:pPr>
            <a:r>
              <a:rPr lang="en-US" sz="1000" b="1" dirty="0">
                <a:latin typeface="Arial" panose="020B0604020202020204" pitchFamily="34" charset="0"/>
                <a:cs typeface="Arial" panose="020B0604020202020204" pitchFamily="34" charset="0"/>
              </a:rPr>
              <a:t>Age Group</a:t>
            </a:r>
          </a:p>
        </p:txBody>
      </p:sp>
    </p:spTree>
    <p:extLst>
      <p:ext uri="{BB962C8B-B14F-4D97-AF65-F5344CB8AC3E}">
        <p14:creationId xmlns:p14="http://schemas.microsoft.com/office/powerpoint/2010/main" val="23398722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20483</TotalTime>
  <Words>12266</Words>
  <Application>Microsoft Macintosh PowerPoint</Application>
  <PresentationFormat>On-screen Show (4:3)</PresentationFormat>
  <Paragraphs>1834</Paragraphs>
  <Slides>33</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Courier New</vt:lpstr>
      <vt:lpstr>Symbol</vt:lpstr>
      <vt:lpstr>Office Theme</vt:lpstr>
      <vt:lpstr>PowerPoint Presentation</vt:lpstr>
      <vt:lpstr>Table of Contents</vt:lpstr>
      <vt:lpstr>SECTION 1. Introduction</vt:lpstr>
      <vt:lpstr>SECTION 2. Report Highlights, 2020</vt:lpstr>
      <vt:lpstr>SECTION 3. Demographic Overview</vt:lpstr>
      <vt:lpstr>SECTION 4. Coverage Trends</vt:lpstr>
      <vt:lpstr>SECTION 5. The Uninsured Population</vt:lpstr>
      <vt:lpstr>Demographic Characteristics of the Uninsured</vt:lpstr>
      <vt:lpstr>Uninsured Rate By Age</vt:lpstr>
      <vt:lpstr>Uninsured Rate By Race</vt:lpstr>
      <vt:lpstr>Uninsured Rate By Race &amp; Confidence Intervals</vt:lpstr>
      <vt:lpstr>Uninsured Rate By Ethnicity</vt:lpstr>
      <vt:lpstr>Uninsured Rate Among U.S. vs. Foreign Born</vt:lpstr>
      <vt:lpstr>Uninsured Rate Among Different Income Groups</vt:lpstr>
      <vt:lpstr>Coverage Gap</vt:lpstr>
      <vt:lpstr>Impact of COVID on Insurance Coverage</vt:lpstr>
      <vt:lpstr>Reasons for Uninsurance</vt:lpstr>
      <vt:lpstr>Eligibility for Medicaid and HSRI Coverage</vt:lpstr>
      <vt:lpstr>Reason for Non-Enrollment in Medicaid or HSRI</vt:lpstr>
      <vt:lpstr>SECTION 6. State Mandate</vt:lpstr>
      <vt:lpstr>SECTION 7. Underinsurance</vt:lpstr>
      <vt:lpstr>The Underinsured Population</vt:lpstr>
      <vt:lpstr>Underinsured Rate Among Adults Aged 19 – 64</vt:lpstr>
      <vt:lpstr>PowerPoint Presentation</vt:lpstr>
      <vt:lpstr>Underinsured Rate Among Different Income Groups</vt:lpstr>
      <vt:lpstr>SECTION 8. Cost of Care</vt:lpstr>
      <vt:lpstr>HSA Contributions</vt:lpstr>
      <vt:lpstr>Out-of-Pocket Costs</vt:lpstr>
      <vt:lpstr>Cost Burden</vt:lpstr>
      <vt:lpstr>Financial Difficulties Due to Medical Bills</vt:lpstr>
      <vt:lpstr>SECTION 9. Impact of Cost on Access</vt:lpstr>
      <vt:lpstr>SECTION 10. Glossary</vt:lpstr>
      <vt:lpstr>SECTION 11. Appendix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Tse</dc:creator>
  <cp:lastModifiedBy>HSRI MarComm</cp:lastModifiedBy>
  <cp:revision>775</cp:revision>
  <cp:lastPrinted>2019-05-17T14:51:09Z</cp:lastPrinted>
  <dcterms:created xsi:type="dcterms:W3CDTF">2019-04-22T14:31:42Z</dcterms:created>
  <dcterms:modified xsi:type="dcterms:W3CDTF">2021-01-20T15:47:01Z</dcterms:modified>
</cp:coreProperties>
</file>